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5" r:id="rId4"/>
    <p:sldId id="266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9FFA0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6" d="100"/>
          <a:sy n="116" d="100"/>
        </p:scale>
        <p:origin x="2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8/11/21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_s817@txstate.edu" TargetMode="External"/><Relationship Id="rId7" Type="http://schemas.openxmlformats.org/officeDocument/2006/relationships/hyperlink" Target="mailto:president@hkn.ece.utexas.edu" TargetMode="External"/><Relationship Id="rId2" Type="http://schemas.openxmlformats.org/officeDocument/2006/relationships/hyperlink" Target="mailto:wpx1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president.ut.ieeepes@gmail.com" TargetMode="External"/><Relationship Id="rId5" Type="http://schemas.openxmlformats.org/officeDocument/2006/relationships/hyperlink" Target="mailto:ras_president@utlists.utexas.edu" TargetMode="External"/><Relationship Id="rId4" Type="http://schemas.openxmlformats.org/officeDocument/2006/relationships/hyperlink" Target="mailto:chair@ieeeut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2021 Summer/Fall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September 11, 2021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_____________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Chapter/Affinity Name: _________________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Prepared by:  _______________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OU Name:_________________________</a:t>
            </a:r>
          </a:p>
          <a:p>
            <a:r>
              <a:rPr lang="en-US" sz="2000" b="1" dirty="0"/>
              <a:t>Vision/Objectives/2021 Focused Initiatives*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Name	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					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OU (Chapter/Affinity Group) Size and profile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Key Accomplishments to date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(month, topic, “L31” Meeting Reports):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Vitality Assessment (Strong, Ok, Need Improvement) </a:t>
            </a:r>
          </a:p>
          <a:p>
            <a:r>
              <a:rPr lang="en-US" sz="1600" dirty="0"/>
              <a:t>Examples: Attendance, Topical &amp; Relevance, membership recruitment, finance, volunteers, </a:t>
            </a:r>
            <a:r>
              <a:rPr lang="mr-IN" sz="1600" dirty="0"/>
              <a:t>…</a:t>
            </a:r>
            <a:r>
              <a:rPr lang="en-US" sz="1600" dirty="0"/>
              <a:t>.</a:t>
            </a:r>
          </a:p>
          <a:p>
            <a:pPr marL="285750" indent="-285750"/>
            <a:endParaRPr lang="en-US" sz="1600" dirty="0"/>
          </a:p>
          <a:p>
            <a:pPr marL="285750" indent="-285750"/>
            <a:endParaRPr lang="en-US" sz="1600" dirty="0"/>
          </a:p>
          <a:p>
            <a:pPr marL="285750" indent="-285750"/>
            <a:endParaRPr lang="en-US" sz="1600" dirty="0"/>
          </a:p>
          <a:p>
            <a:r>
              <a:rPr lang="en-US" b="1" dirty="0"/>
              <a:t>Top Help Needed/Issues</a:t>
            </a:r>
            <a:r>
              <a:rPr lang="en-US" sz="2000" b="1" dirty="0"/>
              <a:t> </a:t>
            </a:r>
          </a:p>
          <a:p>
            <a:r>
              <a:rPr lang="en-US" sz="1600" dirty="0"/>
              <a:t>Examples: Attendance, Speakers, Training, Finance, Events, collaboration with STEM/Students/PACE/YP/Life Mem, </a:t>
            </a:r>
            <a:r>
              <a:rPr lang="mr-IN" sz="1600" dirty="0"/>
              <a:t>…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Plans for 2022?</a:t>
            </a:r>
          </a:p>
          <a:p>
            <a:r>
              <a:rPr lang="en-US" sz="1400" dirty="0"/>
              <a:t>Examples: New programming/outreach based on 2021 Pandemic Leanings?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652831" cy="95651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  <a:br>
              <a:rPr lang="en-US" dirty="0">
                <a:latin typeface="Verdana" charset="0"/>
                <a:cs typeface="ＭＳ Ｐゴシック" charset="0"/>
              </a:rPr>
            </a:br>
            <a:r>
              <a:rPr lang="en-US" dirty="0">
                <a:latin typeface="Verdana" charset="0"/>
                <a:cs typeface="ＭＳ Ｐゴシック" charset="0"/>
              </a:rPr>
              <a:t>Executive </a:t>
            </a:r>
            <a:r>
              <a:rPr lang="en-US" dirty="0" err="1">
                <a:latin typeface="Verdana" charset="0"/>
                <a:cs typeface="ＭＳ Ｐゴシック" charset="0"/>
              </a:rPr>
              <a:t>Commitee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8A3CBB4-C371-334C-9411-CBAB131D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524" y="4854372"/>
            <a:ext cx="111218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separate individual is required for each of the 14 votes required 8.29.2020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95161"/>
              </p:ext>
            </p:extLst>
          </p:nvPr>
        </p:nvGraphicFramePr>
        <p:xfrm>
          <a:off x="444500" y="1217045"/>
          <a:ext cx="7098226" cy="5504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790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3813499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2123937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152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22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Section Chair 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Larry Larson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77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Vice Chair  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Andrew Bluiett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76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Manager of Electronic Communications 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Joe Redfield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53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Secretary 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Martha Dodge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54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Treasurer 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Bill Martino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77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Fawzi Behmann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One of Two Immediate two Past Section Chairs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Leslie Martinich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CH05005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Comm/Sig Proc./Cons Tech </a:t>
                      </a:r>
                      <a:r>
                        <a:rPr lang="en-US" sz="800" b="1" dirty="0">
                          <a:effectLst/>
                        </a:rPr>
                        <a:t>(COM19/SP01/CE08)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Fawzi Behmann *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76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CH05006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Computer &amp; EMBS </a:t>
                      </a:r>
                      <a:r>
                        <a:rPr lang="en-US" sz="800" b="1" dirty="0">
                          <a:effectLst/>
                        </a:rPr>
                        <a:t>(C16/EMB18)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Fawzi Behmann *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2227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CH05008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Electromag Compatibility </a:t>
                      </a:r>
                      <a:r>
                        <a:rPr lang="en-US" sz="800" b="1">
                          <a:effectLst/>
                        </a:rPr>
                        <a:t>(EMC27)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Ross Carlton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CH05009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PES, PELS, IES, IAS</a:t>
                      </a:r>
                      <a:r>
                        <a:rPr lang="en-US" sz="800" b="1" dirty="0">
                          <a:effectLst/>
                        </a:rPr>
                        <a:t> (PE31,PEL35,IE13,IA34)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Ruth Sulzer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905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CH05069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Photonics </a:t>
                      </a:r>
                      <a:r>
                        <a:rPr lang="en-US" sz="800" b="1" dirty="0">
                          <a:effectLst/>
                        </a:rPr>
                        <a:t>(PHO36)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Daniel Wasserman #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CH05188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Ckts &amp; Sys/Solid State (</a:t>
                      </a:r>
                      <a:r>
                        <a:rPr lang="en-US" sz="800" b="1">
                          <a:effectLst/>
                        </a:rPr>
                        <a:t>CAS/SSC)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Jaydeep Kulkarni #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188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CH05190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Product Safety Engr </a:t>
                      </a:r>
                      <a:r>
                        <a:rPr lang="en-US" sz="800" b="1">
                          <a:effectLst/>
                        </a:rPr>
                        <a:t>(PSE43)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Daniece</a:t>
                      </a:r>
                      <a:r>
                        <a:rPr lang="en-US" sz="1000" b="1" dirty="0">
                          <a:effectLst/>
                        </a:rPr>
                        <a:t> Carpenter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400773933"/>
                  </a:ext>
                </a:extLst>
              </a:tr>
              <a:tr h="209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CH05202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Education </a:t>
                      </a:r>
                      <a:r>
                        <a:rPr lang="en-US" sz="800" b="1">
                          <a:effectLst/>
                        </a:rPr>
                        <a:t>(E25)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Leslie Martinich *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CH05220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Ant. Prop. &amp; MW Tech </a:t>
                      </a:r>
                      <a:r>
                        <a:rPr lang="en-US" sz="800" b="1">
                          <a:effectLst/>
                        </a:rPr>
                        <a:t>(AP03/MTT17)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Casey Latham #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CH05225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Instrument &amp; Measurement </a:t>
                      </a:r>
                      <a:r>
                        <a:rPr lang="en-US" sz="800" b="1">
                          <a:effectLst/>
                        </a:rPr>
                        <a:t>(IM09)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Luis Cabeza #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6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CH05230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CEDA44  </a:t>
                      </a:r>
                      <a:r>
                        <a:rPr lang="en-US" sz="900" b="1">
                          <a:effectLst/>
                        </a:rPr>
                        <a:t>Council/Electronic Design&amp; Automation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Kevin Nesmith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7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CH05235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Tech &amp; Engr Mgmt </a:t>
                      </a:r>
                      <a:r>
                        <a:rPr lang="en-US" sz="800" b="1">
                          <a:effectLst/>
                        </a:rPr>
                        <a:t>(TEM14)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Leslie </a:t>
                      </a:r>
                      <a:r>
                        <a:rPr lang="en-US" sz="1000" b="1" dirty="0" err="1">
                          <a:effectLst/>
                        </a:rPr>
                        <a:t>Martinich</a:t>
                      </a:r>
                      <a:r>
                        <a:rPr lang="en-US" sz="1000" b="1" dirty="0">
                          <a:effectLst/>
                        </a:rPr>
                        <a:t> *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231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CH05240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SEN39 </a:t>
                      </a:r>
                      <a:r>
                        <a:rPr lang="en-US" sz="900" b="1">
                          <a:effectLst/>
                        </a:rPr>
                        <a:t>Sensors Council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Brent Lunceford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22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CH05250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Tech &amp; Engr Mgmt </a:t>
                      </a:r>
                      <a:r>
                        <a:rPr lang="en-US" sz="800" b="1">
                          <a:effectLst/>
                        </a:rPr>
                        <a:t>(TEM14)</a:t>
                      </a:r>
                      <a:r>
                        <a:rPr lang="en-US" sz="1000" b="1">
                          <a:effectLst/>
                        </a:rPr>
                        <a:t> (UT-Austin Grad)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Rachel </a:t>
                      </a:r>
                      <a:r>
                        <a:rPr lang="en-US" sz="1000" b="1" dirty="0" err="1">
                          <a:effectLst/>
                        </a:rPr>
                        <a:t>Rajarathnam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201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CH10136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Electron Devices </a:t>
                      </a:r>
                      <a:r>
                        <a:rPr lang="en-US" sz="800" b="1">
                          <a:effectLst/>
                        </a:rPr>
                        <a:t>(ED15)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Larry Larson *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CN50005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Consultants Network </a:t>
                      </a:r>
                      <a:r>
                        <a:rPr lang="en-US" sz="800" b="1">
                          <a:effectLst/>
                        </a:rPr>
                        <a:t>(CN)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Luis Basto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205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YP50005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Young Professionals </a:t>
                      </a:r>
                      <a:r>
                        <a:rPr lang="en-US" sz="800" b="1">
                          <a:effectLst/>
                        </a:rPr>
                        <a:t>(YP)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Karina Paz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218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LM50005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Life Member </a:t>
                      </a:r>
                      <a:r>
                        <a:rPr lang="en-US" sz="800" b="1">
                          <a:effectLst/>
                        </a:rPr>
                        <a:t>(LM)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Kai Wong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220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WE50005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Women in Engineering </a:t>
                      </a:r>
                      <a:r>
                        <a:rPr lang="en-US" sz="800" b="1">
                          <a:effectLst/>
                        </a:rPr>
                        <a:t>(WE)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Leslie </a:t>
                      </a:r>
                      <a:r>
                        <a:rPr lang="en-US" sz="1000" b="1" dirty="0" err="1">
                          <a:effectLst/>
                        </a:rPr>
                        <a:t>Martinich</a:t>
                      </a:r>
                      <a:r>
                        <a:rPr lang="en-US" sz="1000" b="1" dirty="0">
                          <a:effectLst/>
                        </a:rPr>
                        <a:t> *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76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Section Student Representative </a:t>
                      </a:r>
                      <a:r>
                        <a:rPr lang="en-US" sz="800" b="1">
                          <a:effectLst/>
                        </a:rPr>
                        <a:t>(SSR)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Daniel Lewis (Texas State)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210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Quorum 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 Another Chap/AG Officer can vote for the Chair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# Inactive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/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208600"/>
            <a:ext cx="8388427" cy="9499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  <a:br>
              <a:rPr lang="en-US" dirty="0">
                <a:latin typeface="Verdana" charset="0"/>
                <a:cs typeface="ＭＳ Ｐゴシック" charset="0"/>
              </a:rPr>
            </a:br>
            <a:r>
              <a:rPr lang="en-US" dirty="0">
                <a:latin typeface="Verdana" charset="0"/>
                <a:cs typeface="ＭＳ Ｐゴシック" charset="0"/>
              </a:rPr>
              <a:t>Section Committee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0DBA80A-EC3F-AF4C-B878-A15DACA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480" y="5987018"/>
            <a:ext cx="598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A separate individual is required for each of the 8 votes required 8.29.2020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30787"/>
              </p:ext>
            </p:extLst>
          </p:nvPr>
        </p:nvGraphicFramePr>
        <p:xfrm>
          <a:off x="373808" y="1669574"/>
          <a:ext cx="8049504" cy="4256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02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Section Chair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Larry Larson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Committee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Vice Chair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Andrew Bluiett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Manager of Electronic Communications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Joe Redfield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Secretary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Martha Dodge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Treasurer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Bill Martino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Immediate two Past Section Chairs 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Fawzi Behmann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Immediate two Past Section Chairs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Leslie Martinich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21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Also includes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289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Standing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Awards and Recognition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Leslie Martinich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Committees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Electronics Communications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Joe Redfield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K-12 Educational Activities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John Purvis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Membership Development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James Mercier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Policies and Procedures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Tom Grim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Professional Activities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Fawzi Behmann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University Student Liaison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Larry Larson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Quorum 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vTools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Kenny Rice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Chairs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Newsletter Editor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Semih Aslan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PACE Chair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Norma </a:t>
                      </a:r>
                      <a:r>
                        <a:rPr lang="en-US" sz="1400" b="1" dirty="0" err="1">
                          <a:effectLst/>
                        </a:rPr>
                        <a:t>Antunano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27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Government Activities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Leslie </a:t>
                      </a:r>
                      <a:r>
                        <a:rPr lang="en-US" sz="1400" b="1" dirty="0" err="1">
                          <a:effectLst/>
                        </a:rPr>
                        <a:t>Martinich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53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9994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Stephen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Smyth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wpx1@txstate.edu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Jessie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Smith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j_s817@txstate.edu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Jeffrey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Liew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6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7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8/11/21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538"/>
            <a:ext cx="9144000" cy="76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/>
              <a:t> CTS Officers  </a:t>
            </a:r>
            <a:r>
              <a:rPr lang="en-US" sz="1400" b="1" dirty="0">
                <a:solidFill>
                  <a:srgbClr val="0070C0"/>
                </a:solidFill>
              </a:rPr>
              <a:t>Chair: </a:t>
            </a:r>
            <a:r>
              <a:rPr lang="en-US" sz="1400" dirty="0">
                <a:solidFill>
                  <a:srgbClr val="0070C0"/>
                </a:solidFill>
              </a:rPr>
              <a:t>Larry Larson; </a:t>
            </a:r>
            <a:r>
              <a:rPr lang="en-US" sz="1400" b="1" dirty="0">
                <a:solidFill>
                  <a:srgbClr val="0070C0"/>
                </a:solidFill>
              </a:rPr>
              <a:t>Vice Chair: </a:t>
            </a:r>
            <a:r>
              <a:rPr lang="en-US" sz="1400" dirty="0">
                <a:solidFill>
                  <a:srgbClr val="0070C0"/>
                </a:solidFill>
                <a:ea typeface="Lucida Grande"/>
                <a:cs typeface="Lucida Grande"/>
              </a:rPr>
              <a:t>Andrew Bluiett; 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Treasurer: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Bill Martino;                    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__.                     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Secretary: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Martha Dodge 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Past Chairs: 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Fawzi Behmann, Leslie Martinich</a:t>
            </a:r>
          </a:p>
          <a:p>
            <a:pPr>
              <a:spcAft>
                <a:spcPts val="200"/>
              </a:spcAft>
            </a:pP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/>
        </p:nvGraphicFramePr>
        <p:xfrm>
          <a:off x="105631" y="1212892"/>
          <a:ext cx="4096252" cy="4530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567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0159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Standing Committees &amp; </a:t>
                      </a: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Coordinators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extLst>
                  <a:ext uri="{0D108BD9-81ED-4DB2-BD59-A6C34878D82A}">
                    <a16:rowId xmlns:a16="http://schemas.microsoft.com/office/drawing/2014/main" val="1672377075"/>
                  </a:ext>
                </a:extLst>
              </a:tr>
              <a:tr h="215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 Chair (K12 STEM)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 (Coord)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Luis Basto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863062522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Coordinator-Life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 Wong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564624332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717523462"/>
                  </a:ext>
                </a:extLst>
              </a:tr>
              <a:tr h="364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Electronic Comm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Joe Redfield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4007310824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Finance Committee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364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Activities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Mina Hanna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440629125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Membership Development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719080784"/>
                  </a:ext>
                </a:extLst>
              </a:tr>
              <a:tr h="364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Newsletter Editor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Semih Aslan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 &amp; Appointmts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Outreach Program-Corporate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364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Tom Grim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1114956733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PACE Chair (coordinator)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 Antunano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186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Professional Activities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364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 South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Christopher Sanderson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309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 Analytics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31DF2A-B8AA-BF45-B346-C2606D5F11A1}"/>
              </a:ext>
            </a:extLst>
          </p:cNvPr>
          <p:cNvGraphicFramePr>
            <a:graphicFrameLocks noGrp="1"/>
          </p:cNvGraphicFramePr>
          <p:nvPr/>
        </p:nvGraphicFramePr>
        <p:xfrm>
          <a:off x="4307514" y="1234666"/>
          <a:ext cx="4694968" cy="3601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546">
                  <a:extLst>
                    <a:ext uri="{9D8B030D-6E8A-4147-A177-3AD203B41FA5}">
                      <a16:colId xmlns:a16="http://schemas.microsoft.com/office/drawing/2014/main" val="3606198652"/>
                    </a:ext>
                  </a:extLst>
                </a:gridCol>
                <a:gridCol w="3612422">
                  <a:extLst>
                    <a:ext uri="{9D8B030D-6E8A-4147-A177-3AD203B41FA5}">
                      <a16:colId xmlns:a16="http://schemas.microsoft.com/office/drawing/2014/main" val="3976099830"/>
                    </a:ext>
                  </a:extLst>
                </a:gridCol>
              </a:tblGrid>
              <a:tr h="243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Chapters &amp; Affinity Groups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extLst>
                  <a:ext uri="{0D108BD9-81ED-4DB2-BD59-A6C34878D82A}">
                    <a16:rowId xmlns:a16="http://schemas.microsoft.com/office/drawing/2014/main" val="1733023588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CH05005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Comms/Sign Proc/ConsElec </a:t>
                      </a:r>
                      <a:r>
                        <a:rPr lang="en-US" sz="1000" dirty="0">
                          <a:effectLst/>
                        </a:rPr>
                        <a:t>(COM19/SP01/CE08)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28592009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CH05006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Computer &amp; EMBS (C16/EMB18)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54539944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CH05008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Electromagnetic Compatibility (EMC27)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05289501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CH05009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PES, PELS, IES, IAS </a:t>
                      </a:r>
                      <a:r>
                        <a:rPr lang="en-US" sz="1000" dirty="0">
                          <a:effectLst/>
                        </a:rPr>
                        <a:t>(PE31,PEL35,IE13,IA34)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51314708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CH05069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Photonics (PHO36)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57828777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CH05188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CCT Sys &amp; Solid State (CAS/SSC)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24007274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CH05190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 Safety Engr (PSE43)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98101356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CH05202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 (E25)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29057434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CH05220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Ant. Prop. &amp; MW Tech (AP03/MTT17)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9520324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CH05225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Instrument &amp; Measurement (IM09)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67160633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CH05235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 &amp; Engr Management (TEM14)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66636906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CH05250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 &amp; Engr Mgmt (TEM14) </a:t>
                      </a:r>
                      <a:r>
                        <a:rPr lang="en-US" sz="1000" dirty="0">
                          <a:effectLst/>
                        </a:rPr>
                        <a:t>UT-Austin Grad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86720362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CH10136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 Devices (ED15)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49233055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CN50005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Network (CN)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76776518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YP50005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Young Professionals (YP)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39088007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LM50005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Life Member (LM)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145716250"/>
                  </a:ext>
                </a:extLst>
              </a:tr>
              <a:tr h="19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WE50005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Women in Engineering (WIE)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1914545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96AAD7-6C17-D642-B757-B65E67FF38B6}"/>
              </a:ext>
            </a:extLst>
          </p:cNvPr>
          <p:cNvGraphicFramePr>
            <a:graphicFrameLocks noGrp="1"/>
          </p:cNvGraphicFramePr>
          <p:nvPr/>
        </p:nvGraphicFramePr>
        <p:xfrm>
          <a:off x="4307514" y="5144963"/>
          <a:ext cx="3360226" cy="1644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904">
                  <a:extLst>
                    <a:ext uri="{9D8B030D-6E8A-4147-A177-3AD203B41FA5}">
                      <a16:colId xmlns:a16="http://schemas.microsoft.com/office/drawing/2014/main" val="3222995982"/>
                    </a:ext>
                  </a:extLst>
                </a:gridCol>
                <a:gridCol w="2393322">
                  <a:extLst>
                    <a:ext uri="{9D8B030D-6E8A-4147-A177-3AD203B41FA5}">
                      <a16:colId xmlns:a16="http://schemas.microsoft.com/office/drawing/2014/main" val="235392065"/>
                    </a:ext>
                  </a:extLst>
                </a:gridCol>
              </a:tblGrid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Student Groups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extLst>
                  <a:ext uri="{0D108BD9-81ED-4DB2-BD59-A6C34878D82A}">
                    <a16:rowId xmlns:a16="http://schemas.microsoft.com/office/drawing/2014/main" val="1936669888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HKN023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UT Eta Kappa Nu, Psi Austin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72003788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SBC1971 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UT-Austin (C16) Computer Soc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17152415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SBC0197A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UT-Austin (COM19) Communicat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2536377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SBC0197B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UT-Austin (RA24) Robotics/Auto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63636685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SBC0197C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UT-Austin (PE31) </a:t>
                      </a:r>
                      <a:r>
                        <a:rPr lang="en-US" sz="1000" dirty="0">
                          <a:effectLst/>
                          <a:latin typeface="Helvetica" pitchFamily="2" charset="0"/>
                        </a:rPr>
                        <a:t>Power &amp; Energy</a:t>
                      </a:r>
                      <a:endParaRPr lang="en-US" sz="10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62534252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STB01971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UT-Austin St Branch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75683342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STB04141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etica" pitchFamily="2" charset="0"/>
                        </a:rPr>
                        <a:t>Tx State San Marcos St Branch</a:t>
                      </a:r>
                      <a:endParaRPr lang="en-US" sz="11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637984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EB0175-1B65-8942-94D8-73C63E35D631}"/>
              </a:ext>
            </a:extLst>
          </p:cNvPr>
          <p:cNvGraphicFramePr>
            <a:graphicFrameLocks noGrp="1"/>
          </p:cNvGraphicFramePr>
          <p:nvPr/>
        </p:nvGraphicFramePr>
        <p:xfrm>
          <a:off x="105631" y="5951855"/>
          <a:ext cx="4096251" cy="76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445">
                  <a:extLst>
                    <a:ext uri="{9D8B030D-6E8A-4147-A177-3AD203B41FA5}">
                      <a16:colId xmlns:a16="http://schemas.microsoft.com/office/drawing/2014/main" val="1804548857"/>
                    </a:ext>
                  </a:extLst>
                </a:gridCol>
                <a:gridCol w="2979806">
                  <a:extLst>
                    <a:ext uri="{9D8B030D-6E8A-4147-A177-3AD203B41FA5}">
                      <a16:colId xmlns:a16="http://schemas.microsoft.com/office/drawing/2014/main" val="2818104595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Student Groups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extLst>
                  <a:ext uri="{0D108BD9-81ED-4DB2-BD59-A6C34878D82A}">
                    <a16:rowId xmlns:a16="http://schemas.microsoft.com/office/drawing/2014/main" val="295405504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59055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 Eta Kappa Nu, Psi Austin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65056020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Tx State San Marcos St Branch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23585420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STBC04141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Tx State San Marcos (C16) </a:t>
                      </a:r>
                      <a:r>
                        <a:rPr lang="en-US" sz="1200" dirty="0" err="1">
                          <a:effectLst/>
                        </a:rPr>
                        <a:t>Comput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393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18679</TotalTime>
  <Words>1136</Words>
  <Application>Microsoft Macintosh PowerPoint</Application>
  <PresentationFormat>On-screen Show (4:3)</PresentationFormat>
  <Paragraphs>347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Lucida Grande</vt:lpstr>
      <vt:lpstr>Times New Roman</vt:lpstr>
      <vt:lpstr>Verdana</vt:lpstr>
      <vt:lpstr>Wingdings</vt:lpstr>
      <vt:lpstr>IEEE-Template</vt:lpstr>
      <vt:lpstr>IEEE Central Texas Section 2021 Summer/Fall Leadership Planning Meeting September 11, 2021 San Marcos, TX &amp; Virtual</vt:lpstr>
      <vt:lpstr>Vision, Leadership Team</vt:lpstr>
      <vt:lpstr>2021 Key Accomplishments to date</vt:lpstr>
      <vt:lpstr>2021 Chapter Vitality &amp; Help Needed</vt:lpstr>
      <vt:lpstr>CTS Leadership  Executive Commitee</vt:lpstr>
      <vt:lpstr>CTS Leadership  Section Committee </vt:lpstr>
      <vt:lpstr>CTS Student Leadership </vt:lpstr>
      <vt:lpstr>CTS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197</cp:revision>
  <cp:lastPrinted>2020-01-10T22:40:54Z</cp:lastPrinted>
  <dcterms:created xsi:type="dcterms:W3CDTF">2012-12-04T23:01:03Z</dcterms:created>
  <dcterms:modified xsi:type="dcterms:W3CDTF">2021-08-11T20:46:59Z</dcterms:modified>
</cp:coreProperties>
</file>