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7" r:id="rId1"/>
  </p:sldMasterIdLst>
  <p:notesMasterIdLst>
    <p:notesMasterId r:id="rId10"/>
  </p:notesMasterIdLst>
  <p:handoutMasterIdLst>
    <p:handoutMasterId r:id="rId11"/>
  </p:handoutMasterIdLst>
  <p:sldIdLst>
    <p:sldId id="257" r:id="rId2"/>
    <p:sldId id="268" r:id="rId3"/>
    <p:sldId id="265" r:id="rId4"/>
    <p:sldId id="266" r:id="rId5"/>
    <p:sldId id="270" r:id="rId6"/>
    <p:sldId id="271" r:id="rId7"/>
    <p:sldId id="272" r:id="rId8"/>
    <p:sldId id="27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D"/>
    <a:srgbClr val="F9FFA0"/>
    <a:srgbClr val="FEE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4398" autoAdjust="0"/>
    <p:restoredTop sz="94946" autoAdjust="0"/>
  </p:normalViewPr>
  <p:slideViewPr>
    <p:cSldViewPr snapToGrid="0" snapToObjects="1">
      <p:cViewPr varScale="1">
        <p:scale>
          <a:sx n="116" d="100"/>
          <a:sy n="116" d="100"/>
        </p:scale>
        <p:origin x="241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4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F6AEF-43BD-F24E-AF9E-58A74ECF4FF5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0CF53-BDDA-474E-896B-5EB7565C7F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3106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08296-1A5B-444E-A65C-074B487ADD6F}" type="datetimeFigureOut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23963-13E2-554B-8982-7FA41FE663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0562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Univer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88" y="0"/>
            <a:ext cx="9172575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75"/>
            <a:ext cx="9144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Placeholder 5" descr="shutterstock_769389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9" t="18909" r="17081"/>
          <a:stretch>
            <a:fillRect/>
          </a:stretch>
        </p:blipFill>
        <p:spPr bwMode="auto">
          <a:xfrm>
            <a:off x="6858000" y="0"/>
            <a:ext cx="22860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Placeholder 10" descr="shutterstock_1070852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4" r="23894"/>
          <a:stretch>
            <a:fillRect/>
          </a:stretch>
        </p:blipFill>
        <p:spPr bwMode="auto">
          <a:xfrm>
            <a:off x="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Placeholder 12" descr="shutterstock_1202063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7" t="7475" r="33949" b="23048"/>
          <a:stretch>
            <a:fillRect/>
          </a:stretch>
        </p:blipFill>
        <p:spPr bwMode="auto">
          <a:xfrm>
            <a:off x="228600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Placeholder 8" descr="shutterstock_5838226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8" r="21448"/>
          <a:stretch>
            <a:fillRect/>
          </a:stretch>
        </p:blipFill>
        <p:spPr bwMode="auto">
          <a:xfrm>
            <a:off x="457200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912" y="3157836"/>
            <a:ext cx="7909316" cy="76505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0913" y="4165407"/>
            <a:ext cx="7909316" cy="4297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000" b="0" baseline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42206" y="4887456"/>
            <a:ext cx="7918022" cy="3780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15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959732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5760" y="1645920"/>
            <a:ext cx="8326438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045072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echnolog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88" y="0"/>
            <a:ext cx="9170988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75"/>
            <a:ext cx="9144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Placeholder 18" descr="shutterstock_295816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4" t="15311" r="36530"/>
          <a:stretch>
            <a:fillRect/>
          </a:stretch>
        </p:blipFill>
        <p:spPr bwMode="auto">
          <a:xfrm>
            <a:off x="6870700" y="0"/>
            <a:ext cx="22733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Placeholder 32" descr="ISP209388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9" t="19907" b="7997"/>
          <a:stretch>
            <a:fillRect/>
          </a:stretch>
        </p:blipFill>
        <p:spPr bwMode="auto">
          <a:xfrm>
            <a:off x="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Placeholder 35" descr="shutterstock_1241212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6" r="16269"/>
          <a:stretch>
            <a:fillRect/>
          </a:stretch>
        </p:blipFill>
        <p:spPr bwMode="auto">
          <a:xfrm>
            <a:off x="2284413" y="0"/>
            <a:ext cx="2271712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Placeholder 9" descr="shutterstock_43012507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25" r="4950"/>
          <a:stretch>
            <a:fillRect/>
          </a:stretch>
        </p:blipFill>
        <p:spPr bwMode="auto">
          <a:xfrm>
            <a:off x="4573588" y="0"/>
            <a:ext cx="2271712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912" y="3157836"/>
            <a:ext cx="7909316" cy="76505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0913" y="4165407"/>
            <a:ext cx="7909316" cy="4297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000" b="0" baseline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42206" y="4887456"/>
            <a:ext cx="7918022" cy="3780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610676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eople and Te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88" y="0"/>
            <a:ext cx="9172575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75"/>
            <a:ext cx="9144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Placeholder 8" descr="shutterstock_7799068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" t="11378" r="-2" b="8519"/>
          <a:stretch>
            <a:fillRect/>
          </a:stretch>
        </p:blipFill>
        <p:spPr bwMode="auto">
          <a:xfrm>
            <a:off x="228600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Placeholder 10" descr="iStock_000017402661Mediu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13" t="11118" r="6171" b="2959"/>
          <a:stretch>
            <a:fillRect/>
          </a:stretch>
        </p:blipFill>
        <p:spPr bwMode="auto">
          <a:xfrm>
            <a:off x="6858000" y="0"/>
            <a:ext cx="22860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Placeholder 13" descr="shutterstock_32048539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3" t="3491" r="2" b="4852"/>
          <a:stretch>
            <a:fillRect/>
          </a:stretch>
        </p:blipFill>
        <p:spPr bwMode="auto">
          <a:xfrm>
            <a:off x="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Placeholder 15" descr="shutterstock_1130450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" r="41415"/>
          <a:stretch>
            <a:fillRect/>
          </a:stretch>
        </p:blipFill>
        <p:spPr bwMode="auto">
          <a:xfrm>
            <a:off x="4572000" y="0"/>
            <a:ext cx="2271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912" y="3157836"/>
            <a:ext cx="7909316" cy="76505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0913" y="4165407"/>
            <a:ext cx="7909316" cy="4297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000" b="0" baseline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42206" y="4887456"/>
            <a:ext cx="7918022" cy="3780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689963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Aspi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70988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75"/>
            <a:ext cx="9144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Placeholder 10" descr="cover-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26" b="24687"/>
          <a:stretch>
            <a:fillRect/>
          </a:stretch>
        </p:blipFill>
        <p:spPr bwMode="auto">
          <a:xfrm>
            <a:off x="0" y="0"/>
            <a:ext cx="91440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912" y="3157836"/>
            <a:ext cx="7909316" cy="76505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0913" y="4165407"/>
            <a:ext cx="7909316" cy="4297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000" b="0" baseline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42206" y="4887456"/>
            <a:ext cx="7918022" cy="3780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624538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Custom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11113" y="0"/>
            <a:ext cx="9172576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5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75"/>
            <a:ext cx="9174163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271889" cy="28098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9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2285999" y="0"/>
            <a:ext cx="2271889" cy="28098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0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4571999" y="0"/>
            <a:ext cx="2271889" cy="28098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1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6857999" y="0"/>
            <a:ext cx="2315683" cy="28098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912" y="3157836"/>
            <a:ext cx="7909316" cy="76505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0913" y="4165407"/>
            <a:ext cx="7909316" cy="4297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000" b="0" baseline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442206" y="4887456"/>
            <a:ext cx="7918022" cy="3780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fld id="{F4D56339-E211-4045-8133-D29ABDC9BFDB}" type="datetime1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458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Custom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88" y="0"/>
            <a:ext cx="9172575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75"/>
            <a:ext cx="9144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9144001" cy="28098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912" y="3157836"/>
            <a:ext cx="7909316" cy="76505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0913" y="4165407"/>
            <a:ext cx="7909316" cy="4297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Wingdings" pitchFamily="28" charset="2"/>
              <a:buNone/>
              <a:defRPr sz="2000" b="0" baseline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442206" y="4887456"/>
            <a:ext cx="7918022" cy="3780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6DD9AAD7-68B0-BB47-811E-49F2684A621E}" type="datetime1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079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417899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600" b="1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30207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291807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23"/>
          </p:nvPr>
        </p:nvSpPr>
        <p:spPr>
          <a:xfrm>
            <a:off x="374826" y="1644650"/>
            <a:ext cx="4035425" cy="4367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4"/>
          </p:nvPr>
        </p:nvSpPr>
        <p:spPr>
          <a:xfrm>
            <a:off x="4738863" y="1644650"/>
            <a:ext cx="4035425" cy="4367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6"/>
          <p:cNvSpPr>
            <a:spLocks noGrp="1"/>
          </p:cNvSpPr>
          <p:nvPr>
            <p:ph type="title"/>
          </p:nvPr>
        </p:nvSpPr>
        <p:spPr>
          <a:xfrm>
            <a:off x="365760" y="135133"/>
            <a:ext cx="8325805" cy="1076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26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997380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366889" y="1645920"/>
            <a:ext cx="4035247" cy="78982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6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7"/>
          </p:nvPr>
        </p:nvSpPr>
        <p:spPr>
          <a:xfrm>
            <a:off x="4703762" y="1645920"/>
            <a:ext cx="4045126" cy="78982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4"/>
          </p:nvPr>
        </p:nvSpPr>
        <p:spPr>
          <a:xfrm>
            <a:off x="357187" y="2659063"/>
            <a:ext cx="4044950" cy="3352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5"/>
          </p:nvPr>
        </p:nvSpPr>
        <p:spPr>
          <a:xfrm>
            <a:off x="4703762" y="2659063"/>
            <a:ext cx="4044950" cy="3352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6"/>
          <p:cNvSpPr>
            <a:spLocks noGrp="1"/>
          </p:cNvSpPr>
          <p:nvPr>
            <p:ph type="title"/>
          </p:nvPr>
        </p:nvSpPr>
        <p:spPr>
          <a:xfrm>
            <a:off x="365760" y="135133"/>
            <a:ext cx="8325805" cy="1076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27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69718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,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21"/>
          </p:nvPr>
        </p:nvSpPr>
        <p:spPr>
          <a:xfrm>
            <a:off x="4678538" y="1644650"/>
            <a:ext cx="4035425" cy="4367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365760" y="135133"/>
            <a:ext cx="8325805" cy="1076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2"/>
          </p:nvPr>
        </p:nvSpPr>
        <p:spPr>
          <a:xfrm>
            <a:off x="365125" y="1644650"/>
            <a:ext cx="3997325" cy="4367213"/>
          </a:xfrm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227287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23"/>
          </p:nvPr>
        </p:nvSpPr>
        <p:spPr>
          <a:xfrm>
            <a:off x="390702" y="1644650"/>
            <a:ext cx="4035425" cy="4367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65760" y="135133"/>
            <a:ext cx="8325805" cy="1076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4752975" y="1644650"/>
            <a:ext cx="3987800" cy="2011363"/>
          </a:xfrm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752975" y="4006850"/>
            <a:ext cx="3987800" cy="2011363"/>
          </a:xfrm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20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27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009508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half" idx="16"/>
          </p:nvPr>
        </p:nvSpPr>
        <p:spPr>
          <a:xfrm>
            <a:off x="370987" y="1645920"/>
            <a:ext cx="3992697" cy="2057400"/>
          </a:xfrm>
          <a:prstGeom prst="rect">
            <a:avLst/>
          </a:prstGeom>
        </p:spPr>
        <p:txBody>
          <a:bodyPr/>
          <a:lstStyle>
            <a:lvl1pPr marL="274320" indent="-274320">
              <a:buSzPct val="125000"/>
              <a:buFontTx/>
              <a:buBlip>
                <a:blip r:embed="rId2"/>
              </a:buBlip>
              <a:defRPr sz="2000" b="0" baseline="0">
                <a:solidFill>
                  <a:srgbClr val="000000"/>
                </a:solidFill>
                <a:latin typeface="Verdana"/>
                <a:cs typeface="Verdana"/>
              </a:defRPr>
            </a:lvl1pPr>
            <a:lvl2pPr marL="548640" indent="-182880">
              <a:buClr>
                <a:schemeClr val="tx1">
                  <a:lumMod val="50000"/>
                  <a:lumOff val="50000"/>
                </a:schemeClr>
              </a:buClr>
              <a:buFont typeface="Lucida Grande"/>
              <a:buChar char="–"/>
              <a:defRPr sz="1800" baseline="0"/>
            </a:lvl2pPr>
            <a:lvl3pPr marL="822960" indent="-18288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charset="2"/>
              <a:buChar char="§"/>
              <a:defRPr sz="1800" baseline="0"/>
            </a:lvl3pPr>
            <a:lvl4pPr marL="1051560" indent="-182880">
              <a:buClr>
                <a:schemeClr val="tx1">
                  <a:lumMod val="50000"/>
                  <a:lumOff val="50000"/>
                </a:schemeClr>
              </a:buClr>
              <a:defRPr sz="1600"/>
            </a:lvl4pPr>
            <a:lvl5pPr marL="1234440" indent="-182880"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0"/>
          </p:nvPr>
        </p:nvSpPr>
        <p:spPr>
          <a:xfrm>
            <a:off x="4760289" y="1645920"/>
            <a:ext cx="3992697" cy="2057400"/>
          </a:xfrm>
          <a:prstGeom prst="rect">
            <a:avLst/>
          </a:prstGeom>
        </p:spPr>
        <p:txBody>
          <a:bodyPr/>
          <a:lstStyle>
            <a:lvl1pPr marL="274320" indent="-274320">
              <a:buSzPct val="125000"/>
              <a:buFontTx/>
              <a:buBlip>
                <a:blip r:embed="rId2"/>
              </a:buBlip>
              <a:defRPr sz="2000" b="0" baseline="0">
                <a:solidFill>
                  <a:srgbClr val="000000"/>
                </a:solidFill>
                <a:latin typeface="Verdana"/>
                <a:cs typeface="Verdana"/>
              </a:defRPr>
            </a:lvl1pPr>
            <a:lvl2pPr marL="548640" indent="-182880">
              <a:buClr>
                <a:schemeClr val="tx1">
                  <a:lumMod val="50000"/>
                  <a:lumOff val="50000"/>
                </a:schemeClr>
              </a:buClr>
              <a:buFont typeface="Lucida Grande"/>
              <a:buChar char="–"/>
              <a:defRPr sz="1800" baseline="0"/>
            </a:lvl2pPr>
            <a:lvl3pPr marL="822960" indent="-18288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charset="2"/>
              <a:buChar char="§"/>
              <a:defRPr sz="1800" baseline="0"/>
            </a:lvl3pPr>
            <a:lvl4pPr marL="1051560" indent="-182880">
              <a:buClr>
                <a:schemeClr val="tx1">
                  <a:lumMod val="50000"/>
                  <a:lumOff val="50000"/>
                </a:schemeClr>
              </a:buClr>
              <a:defRPr sz="1600"/>
            </a:lvl4pPr>
            <a:lvl5pPr marL="1234440" indent="-182880"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348289" y="3920063"/>
            <a:ext cx="3992697" cy="2057400"/>
          </a:xfrm>
          <a:prstGeom prst="rect">
            <a:avLst/>
          </a:prstGeom>
        </p:spPr>
        <p:txBody>
          <a:bodyPr/>
          <a:lstStyle>
            <a:lvl1pPr marL="274320" indent="-274320">
              <a:buSzPct val="125000"/>
              <a:buFontTx/>
              <a:buBlip>
                <a:blip r:embed="rId2"/>
              </a:buBlip>
              <a:defRPr sz="2000" b="0" baseline="0">
                <a:solidFill>
                  <a:srgbClr val="000000"/>
                </a:solidFill>
                <a:latin typeface="Verdana"/>
                <a:cs typeface="Verdana"/>
              </a:defRPr>
            </a:lvl1pPr>
            <a:lvl2pPr marL="548640" indent="-182880">
              <a:buClr>
                <a:schemeClr val="tx1">
                  <a:lumMod val="50000"/>
                  <a:lumOff val="50000"/>
                </a:schemeClr>
              </a:buClr>
              <a:buFont typeface="Lucida Grande"/>
              <a:buChar char="–"/>
              <a:defRPr sz="1800" baseline="0"/>
            </a:lvl2pPr>
            <a:lvl3pPr marL="822960" indent="-18288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charset="2"/>
              <a:buChar char="§"/>
              <a:defRPr sz="1800" baseline="0"/>
            </a:lvl3pPr>
            <a:lvl4pPr marL="1051560" indent="-182880">
              <a:buClr>
                <a:schemeClr val="tx1">
                  <a:lumMod val="50000"/>
                  <a:lumOff val="50000"/>
                </a:schemeClr>
              </a:buClr>
              <a:defRPr sz="1600"/>
            </a:lvl4pPr>
            <a:lvl5pPr marL="1234440" indent="-182880"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half" idx="22"/>
          </p:nvPr>
        </p:nvSpPr>
        <p:spPr>
          <a:xfrm>
            <a:off x="4737591" y="3920063"/>
            <a:ext cx="3992697" cy="2057400"/>
          </a:xfrm>
          <a:prstGeom prst="rect">
            <a:avLst/>
          </a:prstGeom>
        </p:spPr>
        <p:txBody>
          <a:bodyPr/>
          <a:lstStyle>
            <a:lvl1pPr marL="274320" indent="-274320">
              <a:buSzPct val="125000"/>
              <a:buFontTx/>
              <a:buBlip>
                <a:blip r:embed="rId2"/>
              </a:buBlip>
              <a:defRPr sz="2000" b="0" baseline="0">
                <a:solidFill>
                  <a:srgbClr val="000000"/>
                </a:solidFill>
                <a:latin typeface="Verdana"/>
                <a:cs typeface="Verdana"/>
              </a:defRPr>
            </a:lvl1pPr>
            <a:lvl2pPr marL="548640" indent="-182880">
              <a:buClr>
                <a:schemeClr val="tx1">
                  <a:lumMod val="50000"/>
                  <a:lumOff val="50000"/>
                </a:schemeClr>
              </a:buClr>
              <a:buFont typeface="Lucida Grande"/>
              <a:buChar char="–"/>
              <a:defRPr sz="1800" baseline="0"/>
            </a:lvl2pPr>
            <a:lvl3pPr marL="822960" indent="-182880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charset="2"/>
              <a:buChar char="§"/>
              <a:defRPr sz="1800" baseline="0"/>
            </a:lvl3pPr>
            <a:lvl4pPr marL="1051560" indent="-182880">
              <a:buClr>
                <a:schemeClr val="tx1">
                  <a:lumMod val="50000"/>
                  <a:lumOff val="50000"/>
                </a:schemeClr>
              </a:buClr>
              <a:defRPr sz="1600"/>
            </a:lvl4pPr>
            <a:lvl5pPr marL="1234440" indent="-182880"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65760" y="135133"/>
            <a:ext cx="8325805" cy="1076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693623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ubtitle 6"/>
          <p:cNvSpPr>
            <a:spLocks noGrp="1"/>
          </p:cNvSpPr>
          <p:nvPr>
            <p:ph type="body" sz="half" idx="2"/>
          </p:nvPr>
        </p:nvSpPr>
        <p:spPr>
          <a:xfrm>
            <a:off x="1473197" y="5397500"/>
            <a:ext cx="5689601" cy="609599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473200" y="1670050"/>
            <a:ext cx="5689600" cy="3587750"/>
          </a:xfrm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ct val="135000"/>
              <a:buFontTx/>
              <a:buNone/>
              <a:tabLst/>
              <a:defRPr sz="18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558483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8" y="0"/>
            <a:ext cx="9172575" cy="5915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795627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66889" y="197555"/>
            <a:ext cx="8381999" cy="1030112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 dirty="0"/>
              <a:t>Click to edit header title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E624A3A-E201-E64D-A1AF-8933030ED462}" type="datetime1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6804216-43FB-7B4B-869C-5EF6DEEE5C8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366889" y="1644952"/>
            <a:ext cx="8381999" cy="4366381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>
              <a:spcBef>
                <a:spcPts val="1800"/>
              </a:spcBef>
              <a:buSzPct val="135000"/>
              <a:buFontTx/>
              <a:buBlip>
                <a:blip r:embed="rId2"/>
              </a:buBlip>
              <a:defRPr sz="2200" b="0" baseline="0">
                <a:solidFill>
                  <a:srgbClr val="000000"/>
                </a:solidFill>
                <a:latin typeface="Verdana"/>
                <a:cs typeface="Verdana"/>
              </a:defRPr>
            </a:lvl1pPr>
            <a:lvl2pPr marL="594360" indent="-182880">
              <a:spcBef>
                <a:spcPts val="1000"/>
              </a:spcBef>
              <a:buClr>
                <a:schemeClr val="tx1">
                  <a:lumMod val="50000"/>
                  <a:lumOff val="50000"/>
                </a:schemeClr>
              </a:buClr>
              <a:buFont typeface="Lucida Grande"/>
              <a:buChar char="–"/>
              <a:defRPr sz="2000" baseline="0"/>
            </a:lvl2pPr>
            <a:lvl3pPr marL="822960" indent="-182880">
              <a:spcBef>
                <a:spcPts val="800"/>
              </a:spcBef>
              <a:buClr>
                <a:schemeClr val="tx1">
                  <a:lumMod val="50000"/>
                  <a:lumOff val="50000"/>
                </a:schemeClr>
              </a:buClr>
              <a:buFont typeface="Lucida Grande"/>
              <a:buChar char="–"/>
              <a:defRPr sz="1800" baseline="0"/>
            </a:lvl3pPr>
            <a:lvl4pPr marL="1051560" indent="-182880">
              <a:spcBef>
                <a:spcPts val="800"/>
              </a:spcBef>
              <a:buClr>
                <a:schemeClr val="tx1">
                  <a:lumMod val="50000"/>
                  <a:lumOff val="50000"/>
                </a:schemeClr>
              </a:buClr>
              <a:defRPr sz="1500" baseline="0"/>
            </a:lvl4pPr>
            <a:lvl5pPr marL="1234440" indent="-182880">
              <a:spcBef>
                <a:spcPts val="8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4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Content</a:t>
            </a:r>
          </a:p>
          <a:p>
            <a:pPr lvl="1"/>
            <a:r>
              <a:rPr lang="en-US" sz="1800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632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9"/>
          <p:cNvSpPr>
            <a:spLocks noGrp="1" noChangeAspect="1"/>
          </p:cNvSpPr>
          <p:nvPr>
            <p:ph type="title"/>
          </p:nvPr>
        </p:nvSpPr>
        <p:spPr bwMode="auto">
          <a:xfrm>
            <a:off x="365125" y="134938"/>
            <a:ext cx="83264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444500" y="6356350"/>
            <a:ext cx="35877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0BC5383-B22C-A746-A4AF-C32103C6BF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865188" y="6356350"/>
            <a:ext cx="1643062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AE95F89-96EF-A548-84A3-934B2C601EDF}" type="datetime1">
              <a:rPr lang="en-US" smtClean="0"/>
              <a:pPr/>
              <a:t>8/11/21</a:t>
            </a:fld>
            <a:endParaRPr lang="en-US" dirty="0"/>
          </a:p>
        </p:txBody>
      </p:sp>
      <p:sp>
        <p:nvSpPr>
          <p:cNvPr id="1030" name="Rectangle 3"/>
          <p:cNvSpPr>
            <a:spLocks noChangeArrowheads="1"/>
          </p:cNvSpPr>
          <p:nvPr/>
        </p:nvSpPr>
        <p:spPr bwMode="auto">
          <a:xfrm rot="-5400000">
            <a:off x="9449594" y="5911057"/>
            <a:ext cx="17097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600" dirty="0">
                <a:solidFill>
                  <a:srgbClr val="7F7F7F"/>
                </a:solidFill>
              </a:rPr>
              <a:t>12-CRS-0106 REVISED 8 FEB 2013</a:t>
            </a:r>
          </a:p>
        </p:txBody>
      </p:sp>
      <p:sp>
        <p:nvSpPr>
          <p:cNvPr id="1031" name="Text Placeholder 11"/>
          <p:cNvSpPr>
            <a:spLocks noGrp="1"/>
          </p:cNvSpPr>
          <p:nvPr>
            <p:ph type="body" idx="1"/>
          </p:nvPr>
        </p:nvSpPr>
        <p:spPr bwMode="auto">
          <a:xfrm>
            <a:off x="365125" y="1646238"/>
            <a:ext cx="8326438" cy="438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4" descr="ieee_tag_blue_006699.png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425" y="6132513"/>
            <a:ext cx="989013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hf hdr="0" ft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charset="0"/>
          <a:ea typeface="ＭＳ Ｐゴシック" charset="0"/>
          <a:cs typeface="ＭＳ Ｐゴシック" charset="0"/>
        </a:defRPr>
      </a:lvl9pPr>
    </p:titleStyle>
    <p:bodyStyle>
      <a:lvl1pPr marL="346075" indent="-346075" algn="l" defTabSz="457200" rtl="0" eaLnBrk="1" fontAlgn="base" hangingPunct="1">
        <a:spcBef>
          <a:spcPts val="1800"/>
        </a:spcBef>
        <a:spcAft>
          <a:spcPct val="0"/>
        </a:spcAft>
        <a:buSzPct val="135000"/>
        <a:buBlip>
          <a:blip r:embed="rId21"/>
        </a:buBlip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93725" indent="-182563" algn="l" defTabSz="457200" rtl="0" eaLnBrk="1" fontAlgn="base" hangingPunct="1">
        <a:spcBef>
          <a:spcPts val="800"/>
        </a:spcBef>
        <a:spcAft>
          <a:spcPct val="0"/>
        </a:spcAft>
        <a:buClr>
          <a:srgbClr val="595959"/>
        </a:buClr>
        <a:buFont typeface="Lucida Grande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22325" indent="-182563" algn="l" defTabSz="457200" rtl="0" eaLnBrk="1" fontAlgn="base" hangingPunct="1">
        <a:spcBef>
          <a:spcPts val="700"/>
        </a:spcBef>
        <a:spcAft>
          <a:spcPct val="0"/>
        </a:spcAft>
        <a:buClr>
          <a:srgbClr val="595959"/>
        </a:buClr>
        <a:buFont typeface="Wingdings" charset="0"/>
        <a:buChar char="§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050925" indent="-182563" algn="l" defTabSz="457200" rtl="0" eaLnBrk="1" fontAlgn="base" hangingPunct="1">
        <a:spcBef>
          <a:spcPts val="600"/>
        </a:spcBef>
        <a:spcAft>
          <a:spcPct val="0"/>
        </a:spcAft>
        <a:buClr>
          <a:srgbClr val="595959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233488" indent="-182563" algn="l" defTabSz="457200" rtl="0" eaLnBrk="1" fontAlgn="base" hangingPunct="1">
        <a:spcBef>
          <a:spcPts val="600"/>
        </a:spcBef>
        <a:spcAft>
          <a:spcPct val="0"/>
        </a:spcAft>
        <a:buClr>
          <a:srgbClr val="7F7F7F"/>
        </a:buClr>
        <a:buFont typeface="Wingdings" charset="0"/>
        <a:buChar char="§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j_s817@txstate.edu" TargetMode="External"/><Relationship Id="rId7" Type="http://schemas.openxmlformats.org/officeDocument/2006/relationships/hyperlink" Target="mailto:president@hkn.ece.utexas.edu" TargetMode="External"/><Relationship Id="rId2" Type="http://schemas.openxmlformats.org/officeDocument/2006/relationships/hyperlink" Target="mailto:wpx1@txstate.edu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president.ut.ieeepes@gmail.com" TargetMode="External"/><Relationship Id="rId5" Type="http://schemas.openxmlformats.org/officeDocument/2006/relationships/hyperlink" Target="mailto:ras_president@utlists.utexas.edu" TargetMode="External"/><Relationship Id="rId4" Type="http://schemas.openxmlformats.org/officeDocument/2006/relationships/hyperlink" Target="mailto:chair@ieeeut.or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/>
          </p:nvPr>
        </p:nvSpPr>
        <p:spPr bwMode="auto">
          <a:xfrm>
            <a:off x="444500" y="2879023"/>
            <a:ext cx="7909316" cy="2945049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2000" dirty="0">
                <a:latin typeface="Verdana" charset="0"/>
              </a:rPr>
              <a:t>IEEE Central Texas Section</a:t>
            </a:r>
            <a:br>
              <a:rPr lang="en-US" sz="2000" dirty="0">
                <a:latin typeface="Verdana" charset="0"/>
              </a:rPr>
            </a:br>
            <a:r>
              <a:rPr lang="en-US" sz="2000" dirty="0">
                <a:latin typeface="Verdana" charset="0"/>
              </a:rPr>
              <a:t>2021 Summer/Fall Leadership Planning Meeting</a:t>
            </a:r>
            <a:br>
              <a:rPr lang="en-US" sz="2000" dirty="0">
                <a:latin typeface="Verdana" charset="0"/>
              </a:rPr>
            </a:br>
            <a:r>
              <a:rPr lang="en-US" sz="2000" dirty="0">
                <a:latin typeface="Verdana" charset="0"/>
              </a:rPr>
              <a:t>September 11, 2021</a:t>
            </a:r>
            <a:br>
              <a:rPr lang="en-US" sz="2000" dirty="0">
                <a:latin typeface="Verdana" charset="0"/>
              </a:rPr>
            </a:br>
            <a:r>
              <a:rPr lang="en-US" sz="2000" dirty="0">
                <a:latin typeface="Verdana" charset="0"/>
              </a:rPr>
              <a:t>San Marcos, TX &amp; Virtual</a:t>
            </a:r>
          </a:p>
        </p:txBody>
      </p:sp>
      <p:sp>
        <p:nvSpPr>
          <p:cNvPr id="17410" name="Subtitle 2"/>
          <p:cNvSpPr>
            <a:spLocks noGrp="1"/>
          </p:cNvSpPr>
          <p:nvPr>
            <p:ph type="subTitle" idx="1"/>
          </p:nvPr>
        </p:nvSpPr>
        <p:spPr bwMode="auto">
          <a:xfrm>
            <a:off x="450913" y="4329452"/>
            <a:ext cx="7909316" cy="149462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charset="0"/>
              <a:buNone/>
            </a:pPr>
            <a:r>
              <a:rPr lang="en-US" dirty="0">
                <a:latin typeface="Verdana" charset="0"/>
                <a:cs typeface="ＭＳ Ｐゴシック" charset="0"/>
              </a:rPr>
              <a:t>Section Committee/Officer Name: _____________</a:t>
            </a:r>
          </a:p>
          <a:p>
            <a:r>
              <a:rPr lang="en-US" dirty="0">
                <a:latin typeface="Verdana" charset="0"/>
                <a:cs typeface="ＭＳ Ｐゴシック" charset="0"/>
              </a:rPr>
              <a:t>Chapter/Affinity Name: _________________</a:t>
            </a:r>
          </a:p>
          <a:p>
            <a:r>
              <a:rPr lang="en-US" dirty="0">
                <a:latin typeface="Verdana" charset="0"/>
                <a:cs typeface="ＭＳ Ｐゴシック" charset="0"/>
              </a:rPr>
              <a:t>Prepared by:  _______________</a:t>
            </a:r>
          </a:p>
          <a:p>
            <a:pPr eaLnBrk="1" hangingPunct="1">
              <a:buFont typeface="Wingdings" charset="0"/>
              <a:buNone/>
            </a:pPr>
            <a:endParaRPr lang="en-US" dirty="0">
              <a:latin typeface="Verdana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dirty="0">
                <a:latin typeface="Verdana" charset="0"/>
                <a:cs typeface="ＭＳ Ｐゴシック" charset="0"/>
              </a:rPr>
              <a:t>Prepared by:  </a:t>
            </a:r>
          </a:p>
          <a:p>
            <a:pPr eaLnBrk="1" hangingPunct="1">
              <a:buFont typeface="Wingdings" charset="0"/>
              <a:buNone/>
            </a:pPr>
            <a:endParaRPr lang="en-US" dirty="0">
              <a:latin typeface="Verdana" charset="0"/>
              <a:cs typeface="ＭＳ Ｐゴシック" charset="0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CBFEF7A9-8089-B344-AF8C-8C4A8A2AE3A5}" type="datetime1">
              <a:rPr lang="en-US" smtClean="0">
                <a:solidFill>
                  <a:srgbClr val="898989"/>
                </a:solidFill>
                <a:latin typeface="Verdana"/>
                <a:cs typeface="Verdana"/>
              </a:rPr>
              <a:pPr eaLnBrk="1" hangingPunct="1">
                <a:defRPr/>
              </a:pPr>
              <a:t>8/11/21</a:t>
            </a:fld>
            <a:endParaRPr lang="en-US" dirty="0">
              <a:solidFill>
                <a:srgbClr val="898989"/>
              </a:solidFill>
              <a:latin typeface="Verdana"/>
              <a:cs typeface="Verdana"/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448654B5-1C3C-F243-8C6B-B88530D48744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1</a:t>
            </a:fld>
            <a:endParaRPr lang="en-US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91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latin typeface="Verdana" charset="0"/>
                <a:cs typeface="ＭＳ Ｐゴシック" charset="0"/>
              </a:rPr>
              <a:t>Vision, Leadership Team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8/11/21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2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1415" y="1351357"/>
            <a:ext cx="896258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OU Name:_________________________</a:t>
            </a:r>
          </a:p>
          <a:p>
            <a:r>
              <a:rPr lang="en-US" sz="2000" b="1" dirty="0"/>
              <a:t>Vision/Objectives/2021 Focused Initiatives*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r>
              <a:rPr lang="en-US" sz="2000" b="1" dirty="0"/>
              <a:t>Leadership Team</a:t>
            </a:r>
          </a:p>
          <a:p>
            <a:r>
              <a:rPr lang="en-US" sz="1600" b="1" dirty="0"/>
              <a:t>Position			Name	</a:t>
            </a:r>
          </a:p>
          <a:p>
            <a:endParaRPr lang="en-US" sz="1600" b="1" dirty="0"/>
          </a:p>
          <a:p>
            <a:endParaRPr lang="en-US" sz="1600" b="1" dirty="0"/>
          </a:p>
          <a:p>
            <a:r>
              <a:rPr lang="en-US" sz="1600" b="1" dirty="0"/>
              <a:t>					</a:t>
            </a:r>
            <a:endParaRPr lang="en-US" sz="1600" dirty="0"/>
          </a:p>
          <a:p>
            <a:endParaRPr lang="en-US" sz="1600" dirty="0"/>
          </a:p>
          <a:p>
            <a:r>
              <a:rPr lang="en-US" sz="1600" b="1" dirty="0"/>
              <a:t>OU (Chapter/Affinity Group) Size and profile</a:t>
            </a:r>
          </a:p>
          <a:p>
            <a:endParaRPr lang="en-US" sz="1600" b="1" dirty="0"/>
          </a:p>
          <a:p>
            <a:endParaRPr lang="en-US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2824" y="6171684"/>
            <a:ext cx="5868088" cy="276999"/>
          </a:xfrm>
          <a:prstGeom prst="rect">
            <a:avLst/>
          </a:prstGeom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(*) These can be technical meetings, workshops, networking events, etc.</a:t>
            </a:r>
          </a:p>
        </p:txBody>
      </p:sp>
    </p:spTree>
    <p:extLst>
      <p:ext uri="{BB962C8B-B14F-4D97-AF65-F5344CB8AC3E}">
        <p14:creationId xmlns:p14="http://schemas.microsoft.com/office/powerpoint/2010/main" val="3862749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latin typeface="Verdana" charset="0"/>
                <a:cs typeface="ＭＳ Ｐゴシック" charset="0"/>
              </a:rPr>
              <a:t>2021 Key Accomplishments to date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8/11/21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3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1415" y="1351357"/>
            <a:ext cx="896258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Meetings (month, topic, “L31” Meeting Reports):</a:t>
            </a:r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r>
              <a:rPr lang="en-US" sz="2000" b="1" dirty="0"/>
              <a:t>Other Activities/Events: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790670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xfrm>
            <a:off x="366889" y="197555"/>
            <a:ext cx="9066094" cy="10301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latin typeface="Verdana" charset="0"/>
                <a:cs typeface="ＭＳ Ｐゴシック" charset="0"/>
              </a:rPr>
              <a:t>2021 Chapter Vitality &amp; Help Needed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8/11/21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4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1415" y="1351357"/>
            <a:ext cx="8962585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Chapter Vitality Assessment (Strong, Ok, Need Improvement) </a:t>
            </a:r>
          </a:p>
          <a:p>
            <a:r>
              <a:rPr lang="en-US" sz="1600" dirty="0"/>
              <a:t>Examples: Attendance, Topical &amp; Relevance, membership recruitment, finance, volunteers, </a:t>
            </a:r>
            <a:r>
              <a:rPr lang="mr-IN" sz="1600" dirty="0"/>
              <a:t>…</a:t>
            </a:r>
            <a:r>
              <a:rPr lang="en-US" sz="1600" dirty="0"/>
              <a:t>.</a:t>
            </a:r>
          </a:p>
          <a:p>
            <a:pPr marL="285750" indent="-285750"/>
            <a:endParaRPr lang="en-US" sz="1600" dirty="0"/>
          </a:p>
          <a:p>
            <a:pPr marL="285750" indent="-285750"/>
            <a:endParaRPr lang="en-US" sz="1600" dirty="0"/>
          </a:p>
          <a:p>
            <a:pPr marL="285750" indent="-285750"/>
            <a:endParaRPr lang="en-US" sz="1600" dirty="0"/>
          </a:p>
          <a:p>
            <a:r>
              <a:rPr lang="en-US" b="1" dirty="0"/>
              <a:t>Top Help Needed/Issues</a:t>
            </a:r>
            <a:r>
              <a:rPr lang="en-US" sz="2000" b="1" dirty="0"/>
              <a:t> </a:t>
            </a:r>
          </a:p>
          <a:p>
            <a:r>
              <a:rPr lang="en-US" sz="1600" dirty="0"/>
              <a:t>Examples: Attendance, Speakers, Training, Finance, Events, collaboration with STEM/Students/PACE/YP/Life Mem, </a:t>
            </a:r>
            <a:r>
              <a:rPr lang="mr-IN" sz="1600" dirty="0"/>
              <a:t>…</a:t>
            </a:r>
            <a:r>
              <a:rPr lang="en-US" sz="1600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Plans for 2022?</a:t>
            </a:r>
          </a:p>
          <a:p>
            <a:r>
              <a:rPr lang="en-US" sz="1400" dirty="0"/>
              <a:t>Examples: New programming/outreach based on 2021 Pandemic Leanings?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231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xfrm>
            <a:off x="381000" y="68053"/>
            <a:ext cx="8652831" cy="956516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Verdana" charset="0"/>
                <a:cs typeface="ＭＳ Ｐゴシック" charset="0"/>
              </a:rPr>
              <a:t>CTS Leadership </a:t>
            </a:r>
            <a:br>
              <a:rPr lang="en-US" dirty="0">
                <a:latin typeface="Verdana" charset="0"/>
                <a:cs typeface="ＭＳ Ｐゴシック" charset="0"/>
              </a:rPr>
            </a:br>
            <a:r>
              <a:rPr lang="en-US" dirty="0">
                <a:latin typeface="Verdana" charset="0"/>
                <a:cs typeface="ＭＳ Ｐゴシック" charset="0"/>
              </a:rPr>
              <a:t>Executive </a:t>
            </a:r>
            <a:r>
              <a:rPr lang="en-US" dirty="0" err="1">
                <a:latin typeface="Verdana" charset="0"/>
                <a:cs typeface="ＭＳ Ｐゴシック" charset="0"/>
              </a:rPr>
              <a:t>Commitee</a:t>
            </a:r>
            <a:endParaRPr lang="en-US" dirty="0">
              <a:latin typeface="Verdana" charset="0"/>
              <a:cs typeface="ＭＳ Ｐゴシック" charset="0"/>
            </a:endParaRP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8/11/21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5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9454" y="2238468"/>
            <a:ext cx="184666" cy="369332"/>
          </a:xfrm>
          <a:prstGeom prst="rect">
            <a:avLst/>
          </a:prstGeom>
          <a:ln>
            <a:noFill/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B8A3CBB4-C371-334C-9411-CBAB131D1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4524" y="4854372"/>
            <a:ext cx="1112189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For a quorum: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separate individual is required for each of the 14 votes required 8.29.2020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23263F3-C5CA-2144-BDAD-1B93262C3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495161"/>
              </p:ext>
            </p:extLst>
          </p:nvPr>
        </p:nvGraphicFramePr>
        <p:xfrm>
          <a:off x="444500" y="1217045"/>
          <a:ext cx="7098226" cy="5504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0790">
                  <a:extLst>
                    <a:ext uri="{9D8B030D-6E8A-4147-A177-3AD203B41FA5}">
                      <a16:colId xmlns:a16="http://schemas.microsoft.com/office/drawing/2014/main" val="4237897742"/>
                    </a:ext>
                  </a:extLst>
                </a:gridCol>
                <a:gridCol w="3813499">
                  <a:extLst>
                    <a:ext uri="{9D8B030D-6E8A-4147-A177-3AD203B41FA5}">
                      <a16:colId xmlns:a16="http://schemas.microsoft.com/office/drawing/2014/main" val="3573066859"/>
                    </a:ext>
                  </a:extLst>
                </a:gridCol>
                <a:gridCol w="2123937">
                  <a:extLst>
                    <a:ext uri="{9D8B030D-6E8A-4147-A177-3AD203B41FA5}">
                      <a16:colId xmlns:a16="http://schemas.microsoft.com/office/drawing/2014/main" val="2579456337"/>
                    </a:ext>
                  </a:extLst>
                </a:gridCol>
              </a:tblGrid>
              <a:tr h="1521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476806159"/>
                  </a:ext>
                </a:extLst>
              </a:tr>
              <a:tr h="221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Section Chair 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Larry Larson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509757279"/>
                  </a:ext>
                </a:extLst>
              </a:tr>
              <a:tr h="177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Vice Chair  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Andrew Bluiett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689634522"/>
                  </a:ext>
                </a:extLst>
              </a:tr>
              <a:tr h="1765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Manager of Electronic Communications 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Joe Redfield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004981073"/>
                  </a:ext>
                </a:extLst>
              </a:tr>
              <a:tr h="1539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Secretary 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Martha Dodge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4166269421"/>
                  </a:ext>
                </a:extLst>
              </a:tr>
              <a:tr h="15423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Treasurer 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Bill Martino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4139486144"/>
                  </a:ext>
                </a:extLst>
              </a:tr>
              <a:tr h="1774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One of Two Immediate two Past Section Chairs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Fawzi Behmann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971512815"/>
                  </a:ext>
                </a:extLst>
              </a:tr>
              <a:tr h="1652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One of Two Immediate two Past Section Chairs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Leslie Martinich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2812936825"/>
                  </a:ext>
                </a:extLst>
              </a:tr>
              <a:tr h="1652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CH05005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Comm/Sig Proc./Cons Tech </a:t>
                      </a:r>
                      <a:r>
                        <a:rPr lang="en-US" sz="800" b="1" dirty="0">
                          <a:effectLst/>
                        </a:rPr>
                        <a:t>(COM19/SP01/CE08)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Fawzi Behmann *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150826887"/>
                  </a:ext>
                </a:extLst>
              </a:tr>
              <a:tr h="176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CH05006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Computer &amp; EMBS </a:t>
                      </a:r>
                      <a:r>
                        <a:rPr lang="en-US" sz="800" b="1" dirty="0">
                          <a:effectLst/>
                        </a:rPr>
                        <a:t>(C16/EMB18)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Fawzi Behmann *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840221171"/>
                  </a:ext>
                </a:extLst>
              </a:tr>
              <a:tr h="2227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CH05008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Electromag Compatibility </a:t>
                      </a:r>
                      <a:r>
                        <a:rPr lang="en-US" sz="800" b="1">
                          <a:effectLst/>
                        </a:rPr>
                        <a:t>(EMC27)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Ross Carlton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785319311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CH05009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PES, PELS, IES, IAS</a:t>
                      </a:r>
                      <a:r>
                        <a:rPr lang="en-US" sz="800" b="1" dirty="0">
                          <a:effectLst/>
                        </a:rPr>
                        <a:t> (PE31,PEL35,IE13,IA34)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Ruth Sulzer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090472190"/>
                  </a:ext>
                </a:extLst>
              </a:tr>
              <a:tr h="190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CH05069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Photonics </a:t>
                      </a:r>
                      <a:r>
                        <a:rPr lang="en-US" sz="800" b="1" dirty="0">
                          <a:effectLst/>
                        </a:rPr>
                        <a:t>(PHO36)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Daniel Wasserman #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500742731"/>
                  </a:ext>
                </a:extLst>
              </a:tr>
              <a:tr h="1855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CH05188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Ckts &amp; Sys/Solid State (</a:t>
                      </a:r>
                      <a:r>
                        <a:rPr lang="en-US" sz="800" b="1">
                          <a:effectLst/>
                        </a:rPr>
                        <a:t>CAS/SSC)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Jaydeep Kulkarni #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973490188"/>
                  </a:ext>
                </a:extLst>
              </a:tr>
              <a:tr h="1886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CH05190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Product Safety Engr </a:t>
                      </a:r>
                      <a:r>
                        <a:rPr lang="en-US" sz="800" b="1">
                          <a:effectLst/>
                        </a:rPr>
                        <a:t>(PSE43)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effectLst/>
                        </a:rPr>
                        <a:t>Daniece</a:t>
                      </a:r>
                      <a:r>
                        <a:rPr lang="en-US" sz="1000" b="1" dirty="0">
                          <a:effectLst/>
                        </a:rPr>
                        <a:t> Carpenter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2400773933"/>
                  </a:ext>
                </a:extLst>
              </a:tr>
              <a:tr h="2098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CH05202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Education </a:t>
                      </a:r>
                      <a:r>
                        <a:rPr lang="en-US" sz="800" b="1">
                          <a:effectLst/>
                        </a:rPr>
                        <a:t>(E25)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Leslie Martinich *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989832864"/>
                  </a:ext>
                </a:extLst>
              </a:tr>
              <a:tr h="185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CH05220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Ant. Prop. &amp; MW Tech </a:t>
                      </a:r>
                      <a:r>
                        <a:rPr lang="en-US" sz="800" b="1">
                          <a:effectLst/>
                        </a:rPr>
                        <a:t>(AP03/MTT17)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Casey Latham #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736636988"/>
                  </a:ext>
                </a:extLst>
              </a:tr>
              <a:tr h="1652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CH05225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Instrument &amp; Measurement </a:t>
                      </a:r>
                      <a:r>
                        <a:rPr lang="en-US" sz="800" b="1">
                          <a:effectLst/>
                        </a:rPr>
                        <a:t>(IM09)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Luis Cabeza #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2238173456"/>
                  </a:ext>
                </a:extLst>
              </a:tr>
              <a:tr h="1652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CH05230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CEDA44  </a:t>
                      </a:r>
                      <a:r>
                        <a:rPr lang="en-US" sz="900" b="1">
                          <a:effectLst/>
                        </a:rPr>
                        <a:t>Council/Electronic Design&amp; Automation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Kevin Nesmith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797845556"/>
                  </a:ext>
                </a:extLst>
              </a:tr>
              <a:tr h="1872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CH05235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Tech &amp; Engr Mgmt </a:t>
                      </a:r>
                      <a:r>
                        <a:rPr lang="en-US" sz="800" b="1">
                          <a:effectLst/>
                        </a:rPr>
                        <a:t>(TEM14)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Leslie </a:t>
                      </a:r>
                      <a:r>
                        <a:rPr lang="en-US" sz="1000" b="1" dirty="0" err="1">
                          <a:effectLst/>
                        </a:rPr>
                        <a:t>Martinich</a:t>
                      </a:r>
                      <a:r>
                        <a:rPr lang="en-US" sz="1000" b="1" dirty="0">
                          <a:effectLst/>
                        </a:rPr>
                        <a:t> *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2966351833"/>
                  </a:ext>
                </a:extLst>
              </a:tr>
              <a:tr h="23106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CH05240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SEN39 </a:t>
                      </a:r>
                      <a:r>
                        <a:rPr lang="en-US" sz="900" b="1">
                          <a:effectLst/>
                        </a:rPr>
                        <a:t>Sensors Council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Brent Lunceford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580887407"/>
                  </a:ext>
                </a:extLst>
              </a:tr>
              <a:tr h="2218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CH05250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Tech &amp; Engr Mgmt </a:t>
                      </a:r>
                      <a:r>
                        <a:rPr lang="en-US" sz="800" b="1">
                          <a:effectLst/>
                        </a:rPr>
                        <a:t>(TEM14)</a:t>
                      </a:r>
                      <a:r>
                        <a:rPr lang="en-US" sz="1000" b="1">
                          <a:effectLst/>
                        </a:rPr>
                        <a:t> (UT-Austin Grad)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Rachel </a:t>
                      </a:r>
                      <a:r>
                        <a:rPr lang="en-US" sz="1000" b="1" dirty="0" err="1">
                          <a:effectLst/>
                        </a:rPr>
                        <a:t>Rajarathnam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245854225"/>
                  </a:ext>
                </a:extLst>
              </a:tr>
              <a:tr h="2016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CH10136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Electron Devices </a:t>
                      </a:r>
                      <a:r>
                        <a:rPr lang="en-US" sz="800" b="1">
                          <a:effectLst/>
                        </a:rPr>
                        <a:t>(ED15)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Larry Larson *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2718260694"/>
                  </a:ext>
                </a:extLst>
              </a:tr>
              <a:tr h="2255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CN50005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Consultants Network </a:t>
                      </a:r>
                      <a:r>
                        <a:rPr lang="en-US" sz="800" b="1">
                          <a:effectLst/>
                        </a:rPr>
                        <a:t>(CN)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Luis Basto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93351666"/>
                  </a:ext>
                </a:extLst>
              </a:tr>
              <a:tr h="2053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YP50005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Young Professionals </a:t>
                      </a:r>
                      <a:r>
                        <a:rPr lang="en-US" sz="800" b="1">
                          <a:effectLst/>
                        </a:rPr>
                        <a:t>(YP)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Karina Paz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2360762031"/>
                  </a:ext>
                </a:extLst>
              </a:tr>
              <a:tr h="2182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LM50005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Life Member </a:t>
                      </a:r>
                      <a:r>
                        <a:rPr lang="en-US" sz="800" b="1">
                          <a:effectLst/>
                        </a:rPr>
                        <a:t>(LM)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Kai Wong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839250170"/>
                  </a:ext>
                </a:extLst>
              </a:tr>
              <a:tr h="2200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WE50005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Women in Engineering </a:t>
                      </a:r>
                      <a:r>
                        <a:rPr lang="en-US" sz="800" b="1">
                          <a:effectLst/>
                        </a:rPr>
                        <a:t>(WE)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Leslie </a:t>
                      </a:r>
                      <a:r>
                        <a:rPr lang="en-US" sz="1000" b="1" dirty="0" err="1">
                          <a:effectLst/>
                        </a:rPr>
                        <a:t>Martinich</a:t>
                      </a:r>
                      <a:r>
                        <a:rPr lang="en-US" sz="1000" b="1" dirty="0">
                          <a:effectLst/>
                        </a:rPr>
                        <a:t> *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190701120"/>
                  </a:ext>
                </a:extLst>
              </a:tr>
              <a:tr h="17655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SSR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Section Student Representative </a:t>
                      </a:r>
                      <a:r>
                        <a:rPr lang="en-US" sz="800" b="1">
                          <a:effectLst/>
                        </a:rPr>
                        <a:t>(SSR)</a:t>
                      </a:r>
                      <a:endParaRPr lang="en-US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Daniel Lewis (Texas State)</a:t>
                      </a:r>
                      <a:endParaRPr lang="en-US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3651090004"/>
                  </a:ext>
                </a:extLst>
              </a:tr>
              <a:tr h="2101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Quorum 14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* Another Chap/AG Officer can vote for the Chair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# Inactive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5" marR="61875" marT="0" marB="0"/>
                </a:tc>
                <a:extLst>
                  <a:ext uri="{0D108BD9-81ED-4DB2-BD59-A6C34878D82A}">
                    <a16:rowId xmlns:a16="http://schemas.microsoft.com/office/drawing/2014/main" val="1489727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0358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xfrm>
            <a:off x="444500" y="208600"/>
            <a:ext cx="8388427" cy="94995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Verdana" charset="0"/>
                <a:cs typeface="ＭＳ Ｐゴシック" charset="0"/>
              </a:rPr>
              <a:t>CTS Leadership </a:t>
            </a:r>
            <a:br>
              <a:rPr lang="en-US" dirty="0">
                <a:latin typeface="Verdana" charset="0"/>
                <a:cs typeface="ＭＳ Ｐゴシック" charset="0"/>
              </a:rPr>
            </a:br>
            <a:r>
              <a:rPr lang="en-US" dirty="0">
                <a:latin typeface="Verdana" charset="0"/>
                <a:cs typeface="ＭＳ Ｐゴシック" charset="0"/>
              </a:rPr>
              <a:t>Section Committee 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8/11/21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6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9454" y="2238468"/>
            <a:ext cx="184666" cy="369332"/>
          </a:xfrm>
          <a:prstGeom prst="rect">
            <a:avLst/>
          </a:prstGeom>
          <a:ln>
            <a:noFill/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30DBA80A-EC3F-AF4C-B878-A15DACAF0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7480" y="5987018"/>
            <a:ext cx="59821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For a quorum: A separate individual is required for each of the 8 votes required 8.29.2020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E6B5EDD-78FC-A64D-BDBC-73F772260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930787"/>
              </p:ext>
            </p:extLst>
          </p:nvPr>
        </p:nvGraphicFramePr>
        <p:xfrm>
          <a:off x="373808" y="1669574"/>
          <a:ext cx="8049504" cy="4256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7026">
                  <a:extLst>
                    <a:ext uri="{9D8B030D-6E8A-4147-A177-3AD203B41FA5}">
                      <a16:colId xmlns:a16="http://schemas.microsoft.com/office/drawing/2014/main" val="3682968017"/>
                    </a:ext>
                  </a:extLst>
                </a:gridCol>
                <a:gridCol w="4163899">
                  <a:extLst>
                    <a:ext uri="{9D8B030D-6E8A-4147-A177-3AD203B41FA5}">
                      <a16:colId xmlns:a16="http://schemas.microsoft.com/office/drawing/2014/main" val="4073522050"/>
                    </a:ext>
                  </a:extLst>
                </a:gridCol>
                <a:gridCol w="2408579">
                  <a:extLst>
                    <a:ext uri="{9D8B030D-6E8A-4147-A177-3AD203B41FA5}">
                      <a16:colId xmlns:a16="http://schemas.microsoft.com/office/drawing/2014/main" val="79559612"/>
                    </a:ext>
                  </a:extLst>
                </a:gridCol>
              </a:tblGrid>
              <a:tr h="2025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56807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Section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Section Chair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Larry Larson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6132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Committee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Vice Chair  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Andrew Bluiett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8598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Manager of Electronic Communications  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Joe Redfield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14180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Secretary 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Martha Dodge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32396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Treasurer 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Bill Martino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4597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Immediate two Past Section Chairs  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Fawzi Behmann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9632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Immediate two Past Section Chairs  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Leslie Martinich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54213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Also includes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12897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Standing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Awards and Recognition 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Leslie Martinich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2503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Committees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Electronics Communications 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Joe Redfield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50478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K-12 Educational Activities 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John Purvis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59138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Membership Development 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James Mercier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19927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Policies and Procedures 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Tom Grim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31762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Professional Activities 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Fawzi Behmann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81815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University Student Liaison 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Larry Larson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13146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Quorum 8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vTools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Kenny Rice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76587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Other Chairs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Newsletter Editor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Semih Aslan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7475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PACE Chair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Norma </a:t>
                      </a:r>
                      <a:r>
                        <a:rPr lang="en-US" sz="1400" b="1" dirty="0" err="1">
                          <a:effectLst/>
                        </a:rPr>
                        <a:t>Antunano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4027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Government Activities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Leslie </a:t>
                      </a:r>
                      <a:r>
                        <a:rPr lang="en-US" sz="1400" b="1" dirty="0" err="1">
                          <a:effectLst/>
                        </a:rPr>
                        <a:t>Martinich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3536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590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xfrm>
            <a:off x="381000" y="68053"/>
            <a:ext cx="8381999" cy="45455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Verdana" charset="0"/>
                <a:cs typeface="ＭＳ Ｐゴシック" charset="0"/>
              </a:rPr>
              <a:t>CTS Student Leadership 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8/11/21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7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9454" y="2238468"/>
            <a:ext cx="184666" cy="369332"/>
          </a:xfrm>
          <a:prstGeom prst="rect">
            <a:avLst/>
          </a:prstGeom>
          <a:ln>
            <a:noFill/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4E8AAA0-196F-3F4C-AF85-A101D01B3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99994"/>
              </p:ext>
            </p:extLst>
          </p:nvPr>
        </p:nvGraphicFramePr>
        <p:xfrm>
          <a:off x="381001" y="1998490"/>
          <a:ext cx="8381998" cy="3901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4934">
                  <a:extLst>
                    <a:ext uri="{9D8B030D-6E8A-4147-A177-3AD203B41FA5}">
                      <a16:colId xmlns:a16="http://schemas.microsoft.com/office/drawing/2014/main" val="639520420"/>
                    </a:ext>
                  </a:extLst>
                </a:gridCol>
                <a:gridCol w="3459297">
                  <a:extLst>
                    <a:ext uri="{9D8B030D-6E8A-4147-A177-3AD203B41FA5}">
                      <a16:colId xmlns:a16="http://schemas.microsoft.com/office/drawing/2014/main" val="2136764745"/>
                    </a:ext>
                  </a:extLst>
                </a:gridCol>
                <a:gridCol w="1002515">
                  <a:extLst>
                    <a:ext uri="{9D8B030D-6E8A-4147-A177-3AD203B41FA5}">
                      <a16:colId xmlns:a16="http://schemas.microsoft.com/office/drawing/2014/main" val="1744179591"/>
                    </a:ext>
                  </a:extLst>
                </a:gridCol>
                <a:gridCol w="2765252">
                  <a:extLst>
                    <a:ext uri="{9D8B030D-6E8A-4147-A177-3AD203B41FA5}">
                      <a16:colId xmlns:a16="http://schemas.microsoft.com/office/drawing/2014/main" val="4139879094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4238287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STB04141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Texas State Branch Chair/President 2021-22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Stephen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Smyth</a:t>
                      </a:r>
                      <a:endParaRPr lang="en-US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  <a:hlinkClick r:id="rId2"/>
                        </a:rPr>
                        <a:t>wpx1@txstate.edu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5705458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STB04141A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Texas State Computer Engr Branch Chapter Chair/President 2021-22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Jessie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Smith</a:t>
                      </a:r>
                      <a:endParaRPr lang="en-US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  <a:hlinkClick r:id="rId3"/>
                        </a:rPr>
                        <a:t>j_s817@txstate.edu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2114602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STB01971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UT Austin Branch Chair/President 2021-22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Pranesh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Satish</a:t>
                      </a:r>
                      <a:endParaRPr lang="en-US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  <a:hlinkClick r:id="rId4"/>
                        </a:rPr>
                        <a:t>chair@ieeeut.org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850761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SBC01971A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UT-Austin (COM19) Communications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Not active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668297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SBC01971B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UT Austin Branch RAS Chapter Chair/President 2021-22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Ian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Krause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  <a:hlinkClick r:id="rId5"/>
                        </a:rPr>
                        <a:t>ras_president@utlists.utexas.edu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495207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SBC01971C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UT-Austin (PE31) Power &amp; Energy 2021-22</a:t>
                      </a:r>
                      <a:endParaRPr lang="en-US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Jeffrey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Liew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  <a:hlinkClick r:id="rId6"/>
                        </a:rPr>
                        <a:t>president.ut.ieeepes@gmail.com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19555846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HKN023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UT Eta Kappa Nu, Psi Austin 2021-22</a:t>
                      </a:r>
                      <a:endParaRPr lang="en-US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Madilyn Sikorski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  <a:hlinkClick r:id="rId7"/>
                        </a:rPr>
                        <a:t>president@hkn.ece.utexas.edu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5594264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DD26486D-2A92-864D-A922-4C41404BA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06" y="1835150"/>
            <a:ext cx="1065295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777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xfrm>
            <a:off x="381000" y="68053"/>
            <a:ext cx="8381999" cy="45455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Verdana" charset="0"/>
                <a:cs typeface="ＭＳ Ｐゴシック" charset="0"/>
              </a:rPr>
              <a:t>CTS Leadership </a:t>
            </a:r>
          </a:p>
        </p:txBody>
      </p:sp>
      <p:sp>
        <p:nvSpPr>
          <p:cNvPr id="16388" name="Date Placeholder 3"/>
          <p:cNvSpPr>
            <a:spLocks noGrp="1"/>
          </p:cNvSpPr>
          <p:nvPr>
            <p:ph type="dt" sz="half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4960513-4B30-4F43-9B3D-3C93176032D1}" type="datetime1">
              <a:rPr lang="en-US" smtClean="0">
                <a:solidFill>
                  <a:srgbClr val="898989"/>
                </a:solidFill>
              </a:rPr>
              <a:pPr eaLnBrk="1" hangingPunct="1">
                <a:defRPr/>
              </a:pPr>
              <a:t>8/11/21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3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F025E887-29C0-D540-A27D-272610FE38F9}" type="slidenum">
              <a:rPr lang="en-US">
                <a:solidFill>
                  <a:srgbClr val="898989"/>
                </a:solidFill>
              </a:rPr>
              <a:pPr eaLnBrk="1" hangingPunct="1">
                <a:defRPr/>
              </a:pPr>
              <a:t>8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9454" y="2238468"/>
            <a:ext cx="184666" cy="369332"/>
          </a:xfrm>
          <a:prstGeom prst="rect">
            <a:avLst/>
          </a:prstGeom>
          <a:ln>
            <a:noFill/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12538"/>
            <a:ext cx="9144000" cy="764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US" sz="1600" b="1" dirty="0"/>
              <a:t> CTS Officers  </a:t>
            </a:r>
            <a:r>
              <a:rPr lang="en-US" sz="1400" b="1" dirty="0">
                <a:solidFill>
                  <a:srgbClr val="0070C0"/>
                </a:solidFill>
              </a:rPr>
              <a:t>Chair: </a:t>
            </a:r>
            <a:r>
              <a:rPr lang="en-US" sz="1400" dirty="0">
                <a:solidFill>
                  <a:srgbClr val="0070C0"/>
                </a:solidFill>
              </a:rPr>
              <a:t>Larry Larson; </a:t>
            </a:r>
            <a:r>
              <a:rPr lang="en-US" sz="1400" b="1" dirty="0">
                <a:solidFill>
                  <a:srgbClr val="0070C0"/>
                </a:solidFill>
              </a:rPr>
              <a:t>Vice Chair: </a:t>
            </a:r>
            <a:r>
              <a:rPr lang="en-US" sz="1400" dirty="0">
                <a:solidFill>
                  <a:srgbClr val="0070C0"/>
                </a:solidFill>
                <a:ea typeface="Lucida Grande"/>
                <a:cs typeface="Lucida Grande"/>
              </a:rPr>
              <a:t>Andrew Bluiett; </a:t>
            </a:r>
            <a:r>
              <a:rPr lang="en-US" sz="1400" b="1" dirty="0">
                <a:solidFill>
                  <a:srgbClr val="0070C0"/>
                </a:solidFill>
                <a:latin typeface="+mj-lt"/>
              </a:rPr>
              <a:t>Treasurer: </a:t>
            </a:r>
            <a:r>
              <a:rPr lang="en-US" sz="1400" dirty="0">
                <a:solidFill>
                  <a:srgbClr val="0070C0"/>
                </a:solidFill>
                <a:latin typeface="+mj-lt"/>
              </a:rPr>
              <a:t>Bill Martino;                     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__.                     </a:t>
            </a:r>
            <a:r>
              <a:rPr lang="en-US" sz="1400" b="1" dirty="0">
                <a:solidFill>
                  <a:srgbClr val="0070C0"/>
                </a:solidFill>
                <a:latin typeface="+mj-lt"/>
              </a:rPr>
              <a:t>Secretary:  </a:t>
            </a:r>
            <a:r>
              <a:rPr lang="en-US" sz="1400" dirty="0">
                <a:solidFill>
                  <a:srgbClr val="0070C0"/>
                </a:solidFill>
                <a:latin typeface="+mj-lt"/>
              </a:rPr>
              <a:t>Martha Dodge </a:t>
            </a:r>
            <a:r>
              <a:rPr lang="en-US" sz="1400" b="1" dirty="0">
                <a:solidFill>
                  <a:srgbClr val="0070C0"/>
                </a:solidFill>
                <a:latin typeface="+mj-lt"/>
              </a:rPr>
              <a:t>Past Chairs:   </a:t>
            </a:r>
            <a:r>
              <a:rPr lang="en-US" sz="1400" dirty="0">
                <a:solidFill>
                  <a:srgbClr val="0070C0"/>
                </a:solidFill>
                <a:latin typeface="+mj-lt"/>
              </a:rPr>
              <a:t>Fawzi Behmann, Leslie Martinich</a:t>
            </a:r>
          </a:p>
          <a:p>
            <a:pPr>
              <a:spcAft>
                <a:spcPts val="200"/>
              </a:spcAft>
            </a:pPr>
            <a:endParaRPr lang="en-US" sz="1200" b="1" dirty="0">
              <a:solidFill>
                <a:srgbClr val="0070C0"/>
              </a:solidFill>
              <a:latin typeface="+mj-lt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CCF3D4C-7A95-5A41-883A-79387B676105}"/>
              </a:ext>
            </a:extLst>
          </p:cNvPr>
          <p:cNvGraphicFramePr>
            <a:graphicFrameLocks noGrp="1"/>
          </p:cNvGraphicFramePr>
          <p:nvPr/>
        </p:nvGraphicFramePr>
        <p:xfrm>
          <a:off x="105631" y="1212892"/>
          <a:ext cx="4096252" cy="45300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37567">
                  <a:extLst>
                    <a:ext uri="{9D8B030D-6E8A-4147-A177-3AD203B41FA5}">
                      <a16:colId xmlns:a16="http://schemas.microsoft.com/office/drawing/2014/main" val="3520742141"/>
                    </a:ext>
                  </a:extLst>
                </a:gridCol>
                <a:gridCol w="1458685">
                  <a:extLst>
                    <a:ext uri="{9D8B030D-6E8A-4147-A177-3AD203B41FA5}">
                      <a16:colId xmlns:a16="http://schemas.microsoft.com/office/drawing/2014/main" val="408604966"/>
                    </a:ext>
                  </a:extLst>
                </a:gridCol>
              </a:tblGrid>
              <a:tr h="201595"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effectLst/>
                        </a:rPr>
                        <a:t> Standing Committees &amp; </a:t>
                      </a: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300" dirty="0">
                          <a:effectLst/>
                        </a:rPr>
                        <a:t>Coordinators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extLst>
                  <a:ext uri="{0D108BD9-81ED-4DB2-BD59-A6C34878D82A}">
                    <a16:rowId xmlns:a16="http://schemas.microsoft.com/office/drawing/2014/main" val="1672377075"/>
                  </a:ext>
                </a:extLst>
              </a:tr>
              <a:tr h="21522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Committee Chair (K12 STEM)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John Purvis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2587731568"/>
                  </a:ext>
                </a:extLst>
              </a:tr>
              <a:tr h="186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Conference Chair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Fawzi Behmann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19762312"/>
                  </a:ext>
                </a:extLst>
              </a:tr>
              <a:tr h="186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Consultants Net (Coord)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Luis Basto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863062522"/>
                  </a:ext>
                </a:extLst>
              </a:tr>
              <a:tr h="186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Coordinator-Life Member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Kai Wong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2564624332"/>
                  </a:ext>
                </a:extLst>
              </a:tr>
              <a:tr h="186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Educational Activities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Leslie Martinich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3717523462"/>
                  </a:ext>
                </a:extLst>
              </a:tr>
              <a:tr h="364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Electronic Comm Coordinator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Joe Redfield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James Mercier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4007310824"/>
                  </a:ext>
                </a:extLst>
              </a:tr>
              <a:tr h="186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Finance Committee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4177690696"/>
                  </a:ext>
                </a:extLst>
              </a:tr>
              <a:tr h="364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Govt Activities Coordinator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Leslie Martinich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Mina Hanna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2440629125"/>
                  </a:ext>
                </a:extLst>
              </a:tr>
              <a:tr h="186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Membership Development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James Mercier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3719080784"/>
                  </a:ext>
                </a:extLst>
              </a:tr>
              <a:tr h="364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Newsletter Editor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Semih Aslan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James Mercier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4053748466"/>
                  </a:ext>
                </a:extLst>
              </a:tr>
              <a:tr h="186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Nomin &amp; Appointmts Chair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Leslie Martinich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1437880413"/>
                  </a:ext>
                </a:extLst>
              </a:tr>
              <a:tr h="186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Outreach Program-Corporate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Fawzi Behmann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1205874417"/>
                  </a:ext>
                </a:extLst>
              </a:tr>
              <a:tr h="364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Policies and Procedures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John Purvis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Tom Grim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1114956733"/>
                  </a:ext>
                </a:extLst>
              </a:tr>
              <a:tr h="186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PACE Chair (coordinator)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Norma Antunano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213602177"/>
                  </a:ext>
                </a:extLst>
              </a:tr>
              <a:tr h="186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Professional Activities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Fawzi Behmann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2583070339"/>
                  </a:ext>
                </a:extLst>
              </a:tr>
              <a:tr h="364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R5 South Chair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Christopher Sanderson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2347054149"/>
                  </a:ext>
                </a:extLst>
              </a:tr>
              <a:tr h="3095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OU Analytics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27" marR="57927" marT="9343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James Mercier</a:t>
                      </a:r>
                    </a:p>
                  </a:txBody>
                  <a:tcPr marL="67270" marR="67270" marT="9343" marB="0"/>
                </a:tc>
                <a:extLst>
                  <a:ext uri="{0D108BD9-81ED-4DB2-BD59-A6C34878D82A}">
                    <a16:rowId xmlns:a16="http://schemas.microsoft.com/office/drawing/2014/main" val="385958575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831DF2A-B8AA-BF45-B346-C2606D5F11A1}"/>
              </a:ext>
            </a:extLst>
          </p:cNvPr>
          <p:cNvGraphicFramePr>
            <a:graphicFrameLocks noGrp="1"/>
          </p:cNvGraphicFramePr>
          <p:nvPr/>
        </p:nvGraphicFramePr>
        <p:xfrm>
          <a:off x="4307514" y="1234666"/>
          <a:ext cx="4694968" cy="36013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2546">
                  <a:extLst>
                    <a:ext uri="{9D8B030D-6E8A-4147-A177-3AD203B41FA5}">
                      <a16:colId xmlns:a16="http://schemas.microsoft.com/office/drawing/2014/main" val="3606198652"/>
                    </a:ext>
                  </a:extLst>
                </a:gridCol>
                <a:gridCol w="3612422">
                  <a:extLst>
                    <a:ext uri="{9D8B030D-6E8A-4147-A177-3AD203B41FA5}">
                      <a16:colId xmlns:a16="http://schemas.microsoft.com/office/drawing/2014/main" val="3976099830"/>
                    </a:ext>
                  </a:extLst>
                </a:gridCol>
              </a:tblGrid>
              <a:tr h="2433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Chapters &amp; Affinity Groups</a:t>
                      </a:r>
                      <a:endParaRPr lang="en-US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extLst>
                  <a:ext uri="{0D108BD9-81ED-4DB2-BD59-A6C34878D82A}">
                    <a16:rowId xmlns:a16="http://schemas.microsoft.com/office/drawing/2014/main" val="1733023588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CH05005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Comms/Sign Proc/ConsElec </a:t>
                      </a:r>
                      <a:r>
                        <a:rPr lang="en-US" sz="1000" dirty="0">
                          <a:effectLst/>
                        </a:rPr>
                        <a:t>(COM19/SP01/CE08)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328592009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CH05006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Computer &amp; EMBS (C16/EMB18)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954539944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CH05008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Electromagnetic Compatibility (EMC27)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905289501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CH05009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PES, PELS, IES, IAS </a:t>
                      </a:r>
                      <a:r>
                        <a:rPr lang="en-US" sz="1000" dirty="0">
                          <a:effectLst/>
                        </a:rPr>
                        <a:t>(PE31,PEL35,IE13,IA34) 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351314708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CH05069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Photonics (PHO36)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057828777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CH05188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CCT Sys &amp; Solid State (CAS/SSC)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824007274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CH05190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Product Safety Engr (PSE43)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798101356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CH05202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Education (E25)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829057434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CH05220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Ant. Prop. &amp; MW Tech (AP03/MTT17)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69520324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CH05225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Instrument &amp; Measurement (IM09)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667160633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CH05235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Tech &amp; Engr Management (TEM14)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166636906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CH05250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Tech &amp; Engr Mgmt (TEM14) </a:t>
                      </a:r>
                      <a:r>
                        <a:rPr lang="en-US" sz="1000" dirty="0">
                          <a:effectLst/>
                        </a:rPr>
                        <a:t>UT-Austin Grad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286720362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CH10136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Electron Devices (ED15)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849233055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CN50005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Consultants Network (CN)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576776518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YP50005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Young Professionals (YP)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539088007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LM50005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Life Member (LM)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145716250"/>
                  </a:ext>
                </a:extLst>
              </a:tr>
              <a:tr h="1975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WE50005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Women in Engineering (WIE)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519145459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296AAD7-6C17-D642-B757-B65E67FF38B6}"/>
              </a:ext>
            </a:extLst>
          </p:cNvPr>
          <p:cNvGraphicFramePr>
            <a:graphicFrameLocks noGrp="1"/>
          </p:cNvGraphicFramePr>
          <p:nvPr/>
        </p:nvGraphicFramePr>
        <p:xfrm>
          <a:off x="4307514" y="5144963"/>
          <a:ext cx="3360226" cy="1644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6904">
                  <a:extLst>
                    <a:ext uri="{9D8B030D-6E8A-4147-A177-3AD203B41FA5}">
                      <a16:colId xmlns:a16="http://schemas.microsoft.com/office/drawing/2014/main" val="3222995982"/>
                    </a:ext>
                  </a:extLst>
                </a:gridCol>
                <a:gridCol w="2393322">
                  <a:extLst>
                    <a:ext uri="{9D8B030D-6E8A-4147-A177-3AD203B41FA5}">
                      <a16:colId xmlns:a16="http://schemas.microsoft.com/office/drawing/2014/main" val="235392065"/>
                    </a:ext>
                  </a:extLst>
                </a:gridCol>
              </a:tblGrid>
              <a:tr h="205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 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Student Groups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extLst>
                  <a:ext uri="{0D108BD9-81ED-4DB2-BD59-A6C34878D82A}">
                    <a16:rowId xmlns:a16="http://schemas.microsoft.com/office/drawing/2014/main" val="1936669888"/>
                  </a:ext>
                </a:extLst>
              </a:tr>
              <a:tr h="205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HKN023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UT Eta Kappa Nu, Psi Austin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372003788"/>
                  </a:ext>
                </a:extLst>
              </a:tr>
              <a:tr h="205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SBC1971 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UT-Austin (C16) Computer Soc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617152415"/>
                  </a:ext>
                </a:extLst>
              </a:tr>
              <a:tr h="205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SBC0197A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UT-Austin (COM19) Communicat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222536377"/>
                  </a:ext>
                </a:extLst>
              </a:tr>
              <a:tr h="205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SBC0197B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UT-Austin (RA24) Robotics/Auto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063636685"/>
                  </a:ext>
                </a:extLst>
              </a:tr>
              <a:tr h="205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SBC0197C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UT-Austin (PE31) </a:t>
                      </a:r>
                      <a:r>
                        <a:rPr lang="en-US" sz="1000" dirty="0">
                          <a:effectLst/>
                          <a:latin typeface="Helvetica" pitchFamily="2" charset="0"/>
                        </a:rPr>
                        <a:t>Power &amp; Energy</a:t>
                      </a:r>
                      <a:endParaRPr lang="en-US" sz="10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962534252"/>
                  </a:ext>
                </a:extLst>
              </a:tr>
              <a:tr h="205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STB01971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UT-Austin St Branch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675683342"/>
                  </a:ext>
                </a:extLst>
              </a:tr>
              <a:tr h="2056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STB04141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Helvetica" pitchFamily="2" charset="0"/>
                        </a:rPr>
                        <a:t>Tx State San Marcos St Branch</a:t>
                      </a:r>
                      <a:endParaRPr lang="en-US" sz="1100" dirty="0">
                        <a:effectLst/>
                        <a:latin typeface="Helvetica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96379847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EB0175-1B65-8942-94D8-73C63E35D631}"/>
              </a:ext>
            </a:extLst>
          </p:cNvPr>
          <p:cNvGraphicFramePr>
            <a:graphicFrameLocks noGrp="1"/>
          </p:cNvGraphicFramePr>
          <p:nvPr/>
        </p:nvGraphicFramePr>
        <p:xfrm>
          <a:off x="105631" y="5951855"/>
          <a:ext cx="4096251" cy="7696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6445">
                  <a:extLst>
                    <a:ext uri="{9D8B030D-6E8A-4147-A177-3AD203B41FA5}">
                      <a16:colId xmlns:a16="http://schemas.microsoft.com/office/drawing/2014/main" val="1804548857"/>
                    </a:ext>
                  </a:extLst>
                </a:gridCol>
                <a:gridCol w="2979806">
                  <a:extLst>
                    <a:ext uri="{9D8B030D-6E8A-4147-A177-3AD203B41FA5}">
                      <a16:colId xmlns:a16="http://schemas.microsoft.com/office/drawing/2014/main" val="2818104595"/>
                    </a:ext>
                  </a:extLst>
                </a:gridCol>
              </a:tblGrid>
              <a:tr h="1492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Student Groups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extLst>
                  <a:ext uri="{0D108BD9-81ED-4DB2-BD59-A6C34878D82A}">
                    <a16:rowId xmlns:a16="http://schemas.microsoft.com/office/drawing/2014/main" val="295405504"/>
                  </a:ext>
                </a:extLst>
              </a:tr>
              <a:tr h="11366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HKN023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UT Eta Kappa Nu, Psi Austin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765056020"/>
                  </a:ext>
                </a:extLst>
              </a:tr>
              <a:tr h="1054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STB04141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Tx State San Marcos St Branch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923585420"/>
                  </a:ext>
                </a:extLst>
              </a:tr>
              <a:tr h="1054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STBC04141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Tx State San Marcos (C16) </a:t>
                      </a:r>
                      <a:r>
                        <a:rPr lang="en-US" sz="1200" dirty="0" err="1">
                          <a:effectLst/>
                        </a:rPr>
                        <a:t>Comput</a:t>
                      </a:r>
                      <a:r>
                        <a:rPr lang="en-US" sz="1200" dirty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23933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3889009"/>
      </p:ext>
    </p:extLst>
  </p:cSld>
  <p:clrMapOvr>
    <a:masterClrMapping/>
  </p:clrMapOvr>
</p:sld>
</file>

<file path=ppt/theme/theme1.xml><?xml version="1.0" encoding="utf-8"?>
<a:theme xmlns:a="http://schemas.openxmlformats.org/drawingml/2006/main" name="IEEE-Template">
  <a:themeElements>
    <a:clrScheme name="IEEE Corporate">
      <a:dk1>
        <a:sysClr val="windowText" lastClr="000000"/>
      </a:dk1>
      <a:lt1>
        <a:sysClr val="window" lastClr="FFFFFF"/>
      </a:lt1>
      <a:dk2>
        <a:srgbClr val="00678F"/>
      </a:dk2>
      <a:lt2>
        <a:srgbClr val="EEECE1"/>
      </a:lt2>
      <a:accent1>
        <a:srgbClr val="0066A1"/>
      </a:accent1>
      <a:accent2>
        <a:srgbClr val="E37222"/>
      </a:accent2>
      <a:accent3>
        <a:srgbClr val="71953D"/>
      </a:accent3>
      <a:accent4>
        <a:srgbClr val="6B1F7C"/>
      </a:accent4>
      <a:accent5>
        <a:srgbClr val="009FDB"/>
      </a:accent5>
      <a:accent6>
        <a:srgbClr val="810031"/>
      </a:accent6>
      <a:hlink>
        <a:srgbClr val="0066A1"/>
      </a:hlink>
      <a:folHlink>
        <a:srgbClr val="541868"/>
      </a:folHlink>
    </a:clrScheme>
    <a:fontScheme name="Office">
      <a:majorFont>
        <a:latin typeface="Verdan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ln>
          <a:noFill/>
        </a:ln>
      </a:spPr>
      <a:bodyPr/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IEEE-Template.thmx</Template>
  <TotalTime>18679</TotalTime>
  <Words>1136</Words>
  <Application>Microsoft Macintosh PowerPoint</Application>
  <PresentationFormat>On-screen Show (4:3)</PresentationFormat>
  <Paragraphs>347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Helvetica</vt:lpstr>
      <vt:lpstr>Lucida Grande</vt:lpstr>
      <vt:lpstr>Times New Roman</vt:lpstr>
      <vt:lpstr>Verdana</vt:lpstr>
      <vt:lpstr>Wingdings</vt:lpstr>
      <vt:lpstr>IEEE-Template</vt:lpstr>
      <vt:lpstr>IEEE Central Texas Section 2021 Summer/Fall Leadership Planning Meeting September 11, 2021 San Marcos, TX &amp; Virtual</vt:lpstr>
      <vt:lpstr>Vision, Leadership Team</vt:lpstr>
      <vt:lpstr>2021 Key Accomplishments to date</vt:lpstr>
      <vt:lpstr>2021 Chapter Vitality &amp; Help Needed</vt:lpstr>
      <vt:lpstr>CTS Leadership  Executive Commitee</vt:lpstr>
      <vt:lpstr>CTS Leadership  Section Committee </vt:lpstr>
      <vt:lpstr>CTS Student Leadership </vt:lpstr>
      <vt:lpstr>CTS Leadership </vt:lpstr>
    </vt:vector>
  </TitlesOfParts>
  <Company>IEEE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the IEEE Template for Your Presentation</dc:title>
  <dc:creator>Engel, Lisa Lisa.</dc:creator>
  <cp:lastModifiedBy>mcdodge@gmail.com</cp:lastModifiedBy>
  <cp:revision>197</cp:revision>
  <cp:lastPrinted>2020-01-10T22:40:54Z</cp:lastPrinted>
  <dcterms:created xsi:type="dcterms:W3CDTF">2012-12-04T23:01:03Z</dcterms:created>
  <dcterms:modified xsi:type="dcterms:W3CDTF">2021-08-11T20:46:59Z</dcterms:modified>
</cp:coreProperties>
</file>