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1" r:id="rId2"/>
    <p:sldId id="319" r:id="rId3"/>
    <p:sldId id="320" r:id="rId4"/>
    <p:sldId id="321" r:id="rId5"/>
    <p:sldId id="322" r:id="rId6"/>
    <p:sldId id="328" r:id="rId7"/>
    <p:sldId id="323" r:id="rId8"/>
    <p:sldId id="324" r:id="rId9"/>
    <p:sldId id="325" r:id="rId10"/>
    <p:sldId id="327" r:id="rId11"/>
    <p:sldId id="264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0" autoAdjust="0"/>
    <p:restoredTop sz="83949" autoAdjust="0"/>
  </p:normalViewPr>
  <p:slideViewPr>
    <p:cSldViewPr snapToGrid="0">
      <p:cViewPr varScale="1">
        <p:scale>
          <a:sx n="73" d="100"/>
          <a:sy n="73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6F53A60-BAB5-4D3A-B53E-582465AF87AD}" type="datetimeFigureOut">
              <a:rPr lang="en-CA" smtClean="0"/>
              <a:t>2021-12-01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AC3F2EB-DD35-4146-BA86-364F98619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513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833326-AFEA-447F-9C70-1AF241558D9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CE3C516-4787-4AC3-8F95-A21B0DA34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C516-4787-4AC3-8F95-A21B0DA34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7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60B8D-5DB8-440F-AFF6-338E3A681D76}" type="slidenum">
              <a:rPr lang="en-US"/>
              <a:pPr/>
              <a:t>11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704850"/>
            <a:ext cx="6142038" cy="34544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06" tIns="45704" rIns="91406" bIns="45704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8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6392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3677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8751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9337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3991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8075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2883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43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90540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3148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8316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72439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2B96-83DE-41A3-ACE9-D89E64670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340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8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89" y="470090"/>
            <a:ext cx="1209329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78" y="1095103"/>
            <a:ext cx="1790737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91" y="2785395"/>
            <a:ext cx="2191909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0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5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843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1149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326060-C705-4326-A668-692E11CE1D6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869726" y="448314"/>
            <a:ext cx="3095850" cy="5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" y="403628"/>
            <a:ext cx="3257912" cy="630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844040"/>
            <a:ext cx="1059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Keeping Your Phone Working When The Lights Go Out</a:t>
            </a:r>
          </a:p>
          <a:p>
            <a:pPr algn="ctr"/>
            <a:endParaRPr lang="en-CA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CA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Murray MacDonald, </a:t>
            </a:r>
            <a:r>
              <a:rPr lang="en-CA" sz="3200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P.Eng</a:t>
            </a:r>
            <a:r>
              <a:rPr lang="en-CA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., LSMIEEE</a:t>
            </a:r>
          </a:p>
          <a:p>
            <a:pPr algn="ctr"/>
            <a:endParaRPr lang="en-CA" sz="32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CA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December 1, 2021</a:t>
            </a:r>
            <a:endParaRPr lang="en-CA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" y="403628"/>
            <a:ext cx="3257912" cy="63095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963073" y="1828801"/>
            <a:ext cx="9898413" cy="1447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en-US" sz="6000" dirty="0" smtClean="0">
                <a:latin typeface="Arial Black" pitchFamily="34" charset="0"/>
              </a:rPr>
              <a:t>Questions?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61459" y="3794761"/>
            <a:ext cx="55016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CA" sz="2800" u="sng" dirty="0" smtClean="0">
                <a:solidFill>
                  <a:srgbClr val="0070C0"/>
                </a:solidFill>
                <a:latin typeface="Arial" charset="0"/>
              </a:rPr>
              <a:t>murraymacdonald@ieee.org</a:t>
            </a:r>
          </a:p>
        </p:txBody>
      </p:sp>
    </p:spTree>
    <p:extLst>
      <p:ext uri="{BB962C8B-B14F-4D97-AF65-F5344CB8AC3E}">
        <p14:creationId xmlns:p14="http://schemas.microsoft.com/office/powerpoint/2010/main" val="2970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" y="403628"/>
            <a:ext cx="3257912" cy="630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579" y="1416187"/>
            <a:ext cx="8422841" cy="40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" y="403628"/>
            <a:ext cx="3257912" cy="63095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1069753" y="850917"/>
            <a:ext cx="9898413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en-US" sz="4400" dirty="0" smtClean="0">
                <a:latin typeface="Arial Black" pitchFamily="34" charset="0"/>
              </a:rPr>
              <a:t>Murray MacDonald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4833" y="1816366"/>
            <a:ext cx="11235207" cy="407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B.Sc. (EE) &amp; M.Sc. (EE) Queen’s University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40 years in design, develop, and management with telecommunication power suppliers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SzPct val="85000"/>
            </a:pPr>
            <a:r>
              <a:rPr lang="en-CA" sz="2800" dirty="0" smtClean="0">
                <a:solidFill>
                  <a:srgbClr val="0070C0"/>
                </a:solidFill>
                <a:latin typeface="Arial" charset="0"/>
              </a:rPr>
              <a:t>       ‘keeping your phone working when the lights go out”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Registered Professional Engineer in Ontario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Presently an IEEE Life Member &amp; retired (sort of)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Active IEEE volunteer</a:t>
            </a:r>
          </a:p>
        </p:txBody>
      </p:sp>
    </p:spTree>
    <p:extLst>
      <p:ext uri="{BB962C8B-B14F-4D97-AF65-F5344CB8AC3E}">
        <p14:creationId xmlns:p14="http://schemas.microsoft.com/office/powerpoint/2010/main" val="34778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" y="403628"/>
            <a:ext cx="3257912" cy="63095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963073" y="1054366"/>
            <a:ext cx="9898413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en-US" sz="4400" dirty="0" smtClean="0">
                <a:latin typeface="Arial Black" pitchFamily="34" charset="0"/>
              </a:rPr>
              <a:t>IEEE Student Member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" y="2047965"/>
            <a:ext cx="11216640" cy="369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Joined the Queen’s U Student Branch (with the class)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SB Treasurer in 4</a:t>
            </a:r>
            <a:r>
              <a:rPr lang="en-CA" sz="2800" baseline="30000" dirty="0" smtClean="0">
                <a:latin typeface="Arial" charset="0"/>
              </a:rPr>
              <a:t>th</a:t>
            </a:r>
            <a:r>
              <a:rPr lang="en-CA" sz="2800" dirty="0" smtClean="0">
                <a:latin typeface="Arial" charset="0"/>
              </a:rPr>
              <a:t> year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Counsellor Dr. V.I.John aka “Power John”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Most common activity was “Smokers” at the Engineering Pub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Attended Kingston Section meetings at Queens – notably a presentation by Bill McMurray from GE Schenectady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Referenced some IEEE papers for Capstone Project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93480" y="1813560"/>
            <a:ext cx="227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 Black" panose="020B0A04020102020204" pitchFamily="34" charset="0"/>
              </a:rPr>
              <a:t>1973-1975</a:t>
            </a:r>
            <a:endParaRPr lang="en-CA" sz="2000" dirty="0">
              <a:latin typeface="Arial Black" panose="020B0A040201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344091" y="3246120"/>
            <a:ext cx="8436429" cy="3365700"/>
            <a:chOff x="3344091" y="3246120"/>
            <a:chExt cx="8436429" cy="3365700"/>
          </a:xfrm>
        </p:grpSpPr>
        <p:sp>
          <p:nvSpPr>
            <p:cNvPr id="3" name="TextBox 2"/>
            <p:cNvSpPr txBox="1"/>
            <p:nvPr/>
          </p:nvSpPr>
          <p:spPr>
            <a:xfrm>
              <a:off x="9113520" y="3246120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Networking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8061960" y="3505200"/>
              <a:ext cx="1051560" cy="10668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536180" y="3505200"/>
              <a:ext cx="1577340" cy="49868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" idx="1"/>
            </p:cNvCxnSpPr>
            <p:nvPr/>
          </p:nvCxnSpPr>
          <p:spPr>
            <a:xfrm flipH="1">
              <a:off x="7040880" y="3476953"/>
              <a:ext cx="2072640" cy="124421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87390" y="6150155"/>
              <a:ext cx="1921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Technical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9" name="Straight Connector 18"/>
            <p:cNvCxnSpPr>
              <a:stCxn id="17" idx="1"/>
            </p:cNvCxnSpPr>
            <p:nvPr/>
          </p:nvCxnSpPr>
          <p:spPr>
            <a:xfrm flipH="1" flipV="1">
              <a:off x="3344091" y="5475973"/>
              <a:ext cx="2643299" cy="90501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1"/>
            </p:cNvCxnSpPr>
            <p:nvPr/>
          </p:nvCxnSpPr>
          <p:spPr>
            <a:xfrm flipH="1" flipV="1">
              <a:off x="5896494" y="5995467"/>
              <a:ext cx="90896" cy="38552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37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" y="403628"/>
            <a:ext cx="3257912" cy="63095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316713" y="1054366"/>
            <a:ext cx="11280927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en-US" sz="4400" dirty="0" smtClean="0">
                <a:latin typeface="Arial Black" pitchFamily="34" charset="0"/>
              </a:rPr>
              <a:t>IEEE “Graduate” Student Member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6713" y="2194560"/>
            <a:ext cx="11646687" cy="369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 Extensive use of IEEE papers for M.Sc. thesis                                 - accessed through library with some personal copies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With Dr. P.C. Sen, coauthored several papers and attended IEEE conferences  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Thesis – Current Source Inverter Controlled Induction Motor Drive 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Continued networking on campus through Student Branch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3480" y="1813560"/>
            <a:ext cx="2068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 Black" panose="020B0A04020102020204" pitchFamily="34" charset="0"/>
              </a:rPr>
              <a:t>1975-1978</a:t>
            </a:r>
            <a:endParaRPr lang="en-CA" sz="2000" dirty="0">
              <a:latin typeface="Arial Black" panose="020B0A040201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98969" y="2447332"/>
            <a:ext cx="8241621" cy="3907382"/>
            <a:chOff x="4098969" y="2447332"/>
            <a:chExt cx="8241621" cy="3907382"/>
          </a:xfrm>
        </p:grpSpPr>
        <p:sp>
          <p:nvSpPr>
            <p:cNvPr id="9" name="TextBox 8"/>
            <p:cNvSpPr txBox="1"/>
            <p:nvPr/>
          </p:nvSpPr>
          <p:spPr>
            <a:xfrm>
              <a:off x="5318760" y="5893049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Networking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73590" y="2447332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Publications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5925032" y="2611325"/>
              <a:ext cx="3748558" cy="10506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815383" y="2697275"/>
              <a:ext cx="1858207" cy="93771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4098969" y="5522975"/>
              <a:ext cx="1737951" cy="38106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836920" y="3729061"/>
              <a:ext cx="3836670" cy="218309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69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" y="403628"/>
            <a:ext cx="3257912" cy="63095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963073" y="1054366"/>
            <a:ext cx="9898413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en-US" sz="4400" dirty="0" smtClean="0">
                <a:latin typeface="Arial Black" pitchFamily="34" charset="0"/>
              </a:rPr>
              <a:t>IEEE Member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6713" y="1836149"/>
            <a:ext cx="11875287" cy="394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Joined power supply manufacturer in Scarborough as a research engineer working on new designs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The Engineering VP encouraged IEEE membership and PEO licencing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I learned a lot “on the job” and had opportunity to go to Sweden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After 3 years I moved to a telecom supply manufacturer in St. Thomas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Two years later the manager left and I was named manager with dotted line responsibility to Engineering Director in Lorain, Ohio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endParaRPr lang="en-CA" sz="2800" dirty="0" smtClean="0">
              <a:latin typeface="Arial" charset="0"/>
            </a:endParaRP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endParaRPr lang="en-CA" sz="2800" dirty="0" smtClean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7926" y="1374818"/>
            <a:ext cx="181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 Black" panose="020B0A04020102020204" pitchFamily="34" charset="0"/>
              </a:rPr>
              <a:t>1978-2008</a:t>
            </a:r>
            <a:endParaRPr lang="en-CA" sz="2000" dirty="0">
              <a:latin typeface="Arial Black" panose="020B0A040201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54356" y="2387099"/>
            <a:ext cx="5899544" cy="1383677"/>
            <a:chOff x="6254356" y="2387099"/>
            <a:chExt cx="5899544" cy="1383677"/>
          </a:xfrm>
        </p:grpSpPr>
        <p:sp>
          <p:nvSpPr>
            <p:cNvPr id="9" name="TextBox 8"/>
            <p:cNvSpPr txBox="1"/>
            <p:nvPr/>
          </p:nvSpPr>
          <p:spPr>
            <a:xfrm>
              <a:off x="6934200" y="2387099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Technical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86900" y="2572630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Professional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6254356" y="2572630"/>
              <a:ext cx="679845" cy="4530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421880" y="2833060"/>
              <a:ext cx="2065020" cy="38676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1"/>
            </p:cNvCxnSpPr>
            <p:nvPr/>
          </p:nvCxnSpPr>
          <p:spPr>
            <a:xfrm flipH="1">
              <a:off x="8138160" y="2803463"/>
              <a:ext cx="1348740" cy="96731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61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" y="403628"/>
            <a:ext cx="3257912" cy="63095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963073" y="1054366"/>
            <a:ext cx="9898413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en-US" sz="4400" dirty="0" smtClean="0">
                <a:latin typeface="Arial Black" pitchFamily="34" charset="0"/>
              </a:rPr>
              <a:t>IEEE Member cont’d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6713" y="1836150"/>
            <a:ext cx="11707647" cy="405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I was encouraged to maintain IEEE membership for technical info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Co-authored a paper for INTELEC </a:t>
            </a:r>
            <a:r>
              <a:rPr lang="en-CA" sz="2800" dirty="0">
                <a:latin typeface="Arial" charset="0"/>
              </a:rPr>
              <a:t>’86 (International Telecommunication Energy Conference</a:t>
            </a:r>
            <a:r>
              <a:rPr lang="en-CA" sz="2800" dirty="0" smtClean="0">
                <a:latin typeface="Arial" charset="0"/>
              </a:rPr>
              <a:t>) in Toronto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Over 30 years, authored or co-authored 8 papers for INTELEC and worked on 14 conference Program Committees  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Worked on two CSA standards – rectifiers and telco protection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Left when company closed plant in St. Thomas after 5 ownership 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0200" y="1416256"/>
            <a:ext cx="181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 Black" panose="020B0A04020102020204" pitchFamily="34" charset="0"/>
              </a:rPr>
              <a:t>1978-2009</a:t>
            </a:r>
            <a:endParaRPr lang="en-CA" sz="2000" dirty="0">
              <a:latin typeface="Arial Black" panose="020B0A040201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160520" y="2388600"/>
            <a:ext cx="8224126" cy="2493872"/>
            <a:chOff x="4160520" y="2388600"/>
            <a:chExt cx="8224126" cy="2493872"/>
          </a:xfrm>
        </p:grpSpPr>
        <p:sp>
          <p:nvSpPr>
            <p:cNvPr id="9" name="TextBox 8"/>
            <p:cNvSpPr txBox="1"/>
            <p:nvPr/>
          </p:nvSpPr>
          <p:spPr>
            <a:xfrm>
              <a:off x="9673590" y="2447332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Publications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57360" y="3939358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Volunteering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57360" y="3209072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Networking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17646" y="442080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Standards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160520" y="2388600"/>
              <a:ext cx="2240280" cy="22933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6400800" y="2388600"/>
              <a:ext cx="3272790" cy="22933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1"/>
            </p:cNvCxnSpPr>
            <p:nvPr/>
          </p:nvCxnSpPr>
          <p:spPr>
            <a:xfrm flipH="1">
              <a:off x="5425440" y="2678165"/>
              <a:ext cx="4248150" cy="102962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8427720" y="4122627"/>
              <a:ext cx="973696" cy="13779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4921624" y="3307977"/>
              <a:ext cx="4435736" cy="23124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638800" y="4584292"/>
              <a:ext cx="4101465" cy="2315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68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" y="403628"/>
            <a:ext cx="3257912" cy="63095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963073" y="1054366"/>
            <a:ext cx="9898413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en-US" sz="4400" dirty="0" smtClean="0">
                <a:latin typeface="Arial Black" pitchFamily="34" charset="0"/>
              </a:rPr>
              <a:t>IEEE Senior Member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6713" y="1836149"/>
            <a:ext cx="11433327" cy="383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 Senior Member - &gt; 5 years of “significant contributions”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Started consulting in telecom power – mainly for suppliers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Technical content often supported by IEEE papers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Started volunteering with London Section  - Secretary, Vice-Chair, and then Chair (member of IEEE Canada Board)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>
                <a:latin typeface="Arial" charset="0"/>
              </a:rPr>
              <a:t>Became involved with IEEE STEM Outreach and Teacher In-Service Program (TISP) and with PEO Education </a:t>
            </a:r>
            <a:r>
              <a:rPr lang="en-CA" sz="2800" dirty="0" smtClean="0">
                <a:latin typeface="Arial" charset="0"/>
              </a:rPr>
              <a:t>Outreach</a:t>
            </a:r>
          </a:p>
          <a:p>
            <a:pPr marL="533400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Worked on EPEC 2012 &amp; 2015, CCECE 2020 &amp;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8320" y="1416256"/>
            <a:ext cx="166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 Black" panose="020B0A04020102020204" pitchFamily="34" charset="0"/>
              </a:rPr>
              <a:t>2009-2017</a:t>
            </a:r>
            <a:endParaRPr lang="en-CA" sz="2000" dirty="0">
              <a:latin typeface="Arial Black" panose="020B0A040201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03720" y="2953267"/>
            <a:ext cx="5288280" cy="2943416"/>
            <a:chOff x="6903720" y="2953267"/>
            <a:chExt cx="5288280" cy="2943416"/>
          </a:xfrm>
        </p:grpSpPr>
        <p:sp>
          <p:nvSpPr>
            <p:cNvPr id="9" name="TextBox 8"/>
            <p:cNvSpPr txBox="1"/>
            <p:nvPr/>
          </p:nvSpPr>
          <p:spPr>
            <a:xfrm>
              <a:off x="9525000" y="295326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Technical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15400" y="4249368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Volunteering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915400" y="3183362"/>
              <a:ext cx="718186" cy="12154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903720" y="4106469"/>
              <a:ext cx="2011681" cy="32535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909560" y="4429724"/>
              <a:ext cx="1005840" cy="55855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772400" y="4468047"/>
              <a:ext cx="1142999" cy="142863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000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" y="403628"/>
            <a:ext cx="3257912" cy="63095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963073" y="1054366"/>
            <a:ext cx="7982807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en-US" sz="4400" dirty="0" smtClean="0">
                <a:latin typeface="Arial Black" pitchFamily="34" charset="0"/>
              </a:rPr>
              <a:t>IEEE Life Senior Member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6713" y="1836150"/>
            <a:ext cx="11692407" cy="405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41325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IEEE Life Member is &gt;65 with years of membership plus age &gt;100</a:t>
            </a:r>
          </a:p>
          <a:p>
            <a:pPr marL="441325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Vice-Chair and then Chair of the Life Members Affinity in London and member of IEEE Canada LM Committee </a:t>
            </a:r>
          </a:p>
          <a:p>
            <a:pPr marL="441325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As London Past Chair, was IEEE Canada Central Area Chair</a:t>
            </a:r>
          </a:p>
          <a:p>
            <a:pPr marL="441325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Joined IEEE Canada TISP Committee and later became Chair and then Chair of Education Services Group</a:t>
            </a:r>
          </a:p>
          <a:p>
            <a:pPr marL="441325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As Past Chair, mentoring executives in London and Region7          (and recycling as London Vice-Chair)</a:t>
            </a:r>
          </a:p>
          <a:p>
            <a:pPr marL="441325" lvl="1" indent="-342900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endParaRPr lang="en-CA" sz="2800" dirty="0" smtClean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4126" y="1405298"/>
            <a:ext cx="173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 Black" panose="020B0A04020102020204" pitchFamily="34" charset="0"/>
              </a:rPr>
              <a:t>2017 - now</a:t>
            </a:r>
            <a:endParaRPr lang="en-CA" sz="2000" dirty="0">
              <a:latin typeface="Arial Black" panose="020B0A040201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70120" y="2985242"/>
            <a:ext cx="6556186" cy="2409718"/>
            <a:chOff x="4770120" y="2985242"/>
            <a:chExt cx="6556186" cy="2409718"/>
          </a:xfrm>
        </p:grpSpPr>
        <p:sp>
          <p:nvSpPr>
            <p:cNvPr id="9" name="TextBox 8"/>
            <p:cNvSpPr txBox="1"/>
            <p:nvPr/>
          </p:nvSpPr>
          <p:spPr>
            <a:xfrm>
              <a:off x="8659306" y="3116398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Volunteering</a:t>
              </a:r>
              <a:endParaRPr lang="en-CA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7406640" y="2985242"/>
              <a:ext cx="1252667" cy="24620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659306" y="3246816"/>
              <a:ext cx="149414" cy="46240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889054" y="3246816"/>
              <a:ext cx="3768762" cy="112840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770120" y="3246816"/>
              <a:ext cx="3887696" cy="214814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97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3" y="403628"/>
            <a:ext cx="3257912" cy="63095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963073" y="1054366"/>
            <a:ext cx="9898413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en-US" sz="4400" dirty="0" smtClean="0">
                <a:latin typeface="Arial Black" pitchFamily="34" charset="0"/>
              </a:rPr>
              <a:t>Lessons and Advice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0263" y="1946366"/>
            <a:ext cx="11279777" cy="4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534988" lvl="1" indent="-352425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Join and stay active in IEEE (and other professional organizations)</a:t>
            </a:r>
          </a:p>
          <a:p>
            <a:pPr marL="534988" lvl="1" indent="-352425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Leverage technical information from IEEE – keep learning</a:t>
            </a:r>
          </a:p>
          <a:p>
            <a:pPr marL="534988" lvl="1" indent="-352425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Use IEEE networking opportunities – meetings, conferences</a:t>
            </a:r>
          </a:p>
          <a:p>
            <a:pPr marL="534988" lvl="1" indent="-352425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Volunteer locally – technical chapter, section, affinity group, committee, conference</a:t>
            </a:r>
          </a:p>
          <a:p>
            <a:pPr marL="534988" lvl="1" indent="-352425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Promote yourself to Senior Member and beyond</a:t>
            </a:r>
          </a:p>
          <a:p>
            <a:pPr marL="534988" lvl="1" indent="-352425">
              <a:lnSpc>
                <a:spcPct val="12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</a:pPr>
            <a:r>
              <a:rPr lang="en-CA" sz="2800" dirty="0" smtClean="0">
                <a:latin typeface="Arial" charset="0"/>
              </a:rPr>
              <a:t>Be engaged.  You will get more out than you put in.</a:t>
            </a:r>
          </a:p>
        </p:txBody>
      </p:sp>
    </p:spTree>
    <p:extLst>
      <p:ext uri="{BB962C8B-B14F-4D97-AF65-F5344CB8AC3E}">
        <p14:creationId xmlns:p14="http://schemas.microsoft.com/office/powerpoint/2010/main" val="39929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 Master Bra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Master Brand" id="{17C4D9E5-43D7-4DC5-996C-EF5EBC01D0CF}" vid="{0822D43A-9E95-401C-8EDB-052A18AB50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Master Brand</Template>
  <TotalTime>4466</TotalTime>
  <Words>590</Words>
  <Application>Microsoft Office PowerPoint</Application>
  <PresentationFormat>Widescreen</PresentationFormat>
  <Paragraphs>79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Courier New</vt:lpstr>
      <vt:lpstr>LucidaGrande</vt:lpstr>
      <vt:lpstr>Wingdings</vt:lpstr>
      <vt:lpstr>IEEE Master Brand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Section or Committee</dc:title>
  <dc:creator>Christopher Whitt</dc:creator>
  <cp:lastModifiedBy>Murray MacDonald</cp:lastModifiedBy>
  <cp:revision>91</cp:revision>
  <cp:lastPrinted>2021-12-01T17:24:28Z</cp:lastPrinted>
  <dcterms:created xsi:type="dcterms:W3CDTF">2018-04-20T14:20:25Z</dcterms:created>
  <dcterms:modified xsi:type="dcterms:W3CDTF">2021-12-01T20:22:23Z</dcterms:modified>
</cp:coreProperties>
</file>