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66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98" autoAdjust="0"/>
    <p:restoredTop sz="95934" autoAdjust="0"/>
  </p:normalViewPr>
  <p:slideViewPr>
    <p:cSldViewPr snapToGrid="0" snapToObjects="1">
      <p:cViewPr varScale="1">
        <p:scale>
          <a:sx n="110" d="100"/>
          <a:sy n="110" d="100"/>
        </p:scale>
        <p:origin x="257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8/13/22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ieeeut.org" TargetMode="External"/><Relationship Id="rId2" Type="http://schemas.openxmlformats.org/officeDocument/2006/relationships/hyperlink" Target="mailto:j_s817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president@hkn.ece.utexas.edu" TargetMode="External"/><Relationship Id="rId5" Type="http://schemas.openxmlformats.org/officeDocument/2006/relationships/hyperlink" Target="http://president.ut.ieeepes@gmail.com" TargetMode="External"/><Relationship Id="rId4" Type="http://schemas.openxmlformats.org/officeDocument/2006/relationships/hyperlink" Target="mailto:ras_president@utlists.utexas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Summer/Fall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27,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Chapter/Affinity Name: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OU Name:</a:t>
            </a:r>
          </a:p>
          <a:p>
            <a:r>
              <a:rPr lang="en-US" sz="2000" b="1" dirty="0"/>
              <a:t>Vision/Objectives/2022 Focused Initiatives*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					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OU (Chapter/Affinity Group) Size and profile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Key Accomplishments to date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Meetings (month, topic, “L31” Meeting Reports):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</a:t>
            </a:r>
          </a:p>
          <a:p>
            <a:r>
              <a:rPr lang="en-US" b="1" dirty="0"/>
              <a:t>(Strong, Ok, Need Improvement) </a:t>
            </a:r>
          </a:p>
          <a:p>
            <a:pPr lvl="1"/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</a:p>
          <a:p>
            <a:pPr marL="285750" indent="-285750"/>
            <a:endParaRPr lang="en-US" sz="1600" dirty="0"/>
          </a:p>
          <a:p>
            <a:pPr marL="285750" indent="-285750"/>
            <a:endParaRPr lang="en-US" sz="1600" dirty="0"/>
          </a:p>
          <a:p>
            <a:pPr marL="285750" indent="-285750"/>
            <a:endParaRPr lang="en-US" sz="1600" dirty="0"/>
          </a:p>
          <a:p>
            <a:r>
              <a:rPr lang="en-US" b="1" dirty="0"/>
              <a:t>Top Help Needed/Issues</a:t>
            </a:r>
            <a:r>
              <a:rPr lang="en-US" sz="2000" b="1" dirty="0"/>
              <a:t> </a:t>
            </a:r>
          </a:p>
          <a:p>
            <a:pPr lvl="1"/>
            <a:r>
              <a:rPr lang="en-US" sz="1600" dirty="0"/>
              <a:t>Examples: Attendance, Speakers, Training, Finance, Events, collaboration with STEM/Students/PACE/YP/Life Mem,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Plans for 2023?</a:t>
            </a:r>
          </a:p>
          <a:p>
            <a:pPr lvl="1"/>
            <a:r>
              <a:rPr lang="en-US" sz="1400" dirty="0"/>
              <a:t>Examples: New programming/outreach based on 2021 Pandemic Leanings?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-133665"/>
            <a:ext cx="8652831" cy="9565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– “Executive” </a:t>
            </a:r>
            <a:r>
              <a:rPr lang="en-US" sz="2800" b="0" dirty="0">
                <a:latin typeface="Verdana" charset="0"/>
                <a:cs typeface="ＭＳ Ｐゴシック" charset="0"/>
              </a:rPr>
              <a:t>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01867"/>
              </p:ext>
            </p:extLst>
          </p:nvPr>
        </p:nvGraphicFramePr>
        <p:xfrm>
          <a:off x="133815" y="666734"/>
          <a:ext cx="8963516" cy="6079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710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5604528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2085278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22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Section Chair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Larry Larson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77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Vice Chair 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Andrew Bluiett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76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Manager of Electronic Communications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Dennis Ferguson</a:t>
                      </a: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53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Secretary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Martha Dodge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54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Treasurer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Bill Martino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77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One of Two Immediate two Past Section Chairs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Fawzi </a:t>
                      </a:r>
                      <a:r>
                        <a:rPr lang="en-US" sz="1300" b="1" dirty="0" err="1">
                          <a:effectLst/>
                        </a:rPr>
                        <a:t>Behmann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One of Two Immediate two Past Section Chairs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Leslie </a:t>
                      </a:r>
                      <a:r>
                        <a:rPr lang="en-US" sz="1300" b="1" dirty="0" err="1">
                          <a:effectLst/>
                        </a:rPr>
                        <a:t>Martinich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CH05005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Comm/Sig Proc./Cons Tech (COM19/SP01/CE08)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Fawzi </a:t>
                      </a:r>
                      <a:r>
                        <a:rPr lang="en-US" sz="1300" b="1" dirty="0" err="1">
                          <a:effectLst/>
                        </a:rPr>
                        <a:t>Behmann</a:t>
                      </a:r>
                      <a:r>
                        <a:rPr lang="en-US" sz="1300" b="1" dirty="0">
                          <a:effectLst/>
                        </a:rPr>
                        <a:t>      *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76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CH05006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Computer &amp; EMBS (C16/EMB18)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Fawzi </a:t>
                      </a:r>
                      <a:r>
                        <a:rPr lang="en-US" sz="1300" b="1" dirty="0" err="1">
                          <a:effectLst/>
                        </a:rPr>
                        <a:t>Behmann</a:t>
                      </a:r>
                      <a:r>
                        <a:rPr lang="en-US" sz="1300" b="1" dirty="0">
                          <a:effectLst/>
                        </a:rPr>
                        <a:t>.     *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222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CH05008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Electromag Compatibility (EMC27)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Jack McFadden</a:t>
                      </a: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CH05009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PES, PELS, IES, IAS, PSES (PE31,PEL35,IE13,IA34, PSE43)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Ruth Sulzer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905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solidFill>
                            <a:schemeClr val="bg1"/>
                          </a:solidFill>
                          <a:effectLst/>
                        </a:rPr>
                        <a:t>CH05069</a:t>
                      </a:r>
                      <a:endParaRPr lang="en-US" sz="13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</a:rPr>
                        <a:t>Photonics (PHO36)</a:t>
                      </a:r>
                      <a:endParaRPr lang="en-US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</a:rPr>
                        <a:t>Daniel Wasserman </a:t>
                      </a:r>
                      <a:endParaRPr lang="en-US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solidFill>
                            <a:schemeClr val="bg1"/>
                          </a:solidFill>
                          <a:effectLst/>
                        </a:rPr>
                        <a:t>CH05188</a:t>
                      </a:r>
                      <a:endParaRPr lang="en-US" sz="13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</a:rPr>
                        <a:t>Ckts &amp; Sys/Solid State (CAS/SSC)</a:t>
                      </a:r>
                      <a:endParaRPr lang="en-US" sz="1300" b="1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</a:rPr>
                        <a:t>Jaydeep Kulkarni </a:t>
                      </a:r>
                      <a:endParaRPr lang="en-US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209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CH05202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Education (E25)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Leslie </a:t>
                      </a:r>
                      <a:r>
                        <a:rPr lang="en-US" sz="1300" b="1" dirty="0" err="1">
                          <a:effectLst/>
                        </a:rPr>
                        <a:t>Martinich</a:t>
                      </a:r>
                      <a:r>
                        <a:rPr lang="en-US" sz="1300" b="1" dirty="0">
                          <a:effectLst/>
                        </a:rPr>
                        <a:t>.     *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</a:rPr>
                        <a:t>CH05220</a:t>
                      </a:r>
                      <a:endParaRPr lang="en-US" sz="13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Ant. Prop. &amp; MW Tech (AP03/MTT17)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Casey Latham 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36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</a:rPr>
                        <a:t>CH05225</a:t>
                      </a:r>
                      <a:endParaRPr lang="en-US" sz="13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Instrument &amp; Measurement (IM09)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Luis Cabeza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</a:rPr>
                        <a:t>CH05230</a:t>
                      </a:r>
                      <a:endParaRPr lang="en-US" sz="13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CEDA44  Council/Electronic Design&amp; Automation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Kevin Nesmith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7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CH05235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Tech &amp; Engr Mgmt (TEM14)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Leslie </a:t>
                      </a:r>
                      <a:r>
                        <a:rPr lang="en-US" sz="1300" b="1" dirty="0" err="1">
                          <a:effectLst/>
                        </a:rPr>
                        <a:t>Martinich</a:t>
                      </a:r>
                      <a:r>
                        <a:rPr lang="en-US" sz="1300" b="1" dirty="0">
                          <a:effectLst/>
                        </a:rPr>
                        <a:t>.     *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231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CH05240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SEN39 Sensors Council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Brent Lunceford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22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CH05250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Tech &amp; Engr Mgmt (TEM14) (UT-Austin Grad)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</a:rPr>
                        <a:t>Suyogya</a:t>
                      </a:r>
                      <a:r>
                        <a:rPr lang="en-US" sz="1300" b="1" dirty="0">
                          <a:effectLst/>
                        </a:rPr>
                        <a:t> Karki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201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CH10136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Electron Devices (ED15)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Larry Larson           *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CN50005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Consultants Network (CN)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Luis </a:t>
                      </a:r>
                      <a:r>
                        <a:rPr lang="en-US" sz="1300" b="1" dirty="0" err="1">
                          <a:effectLst/>
                        </a:rPr>
                        <a:t>Basto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20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YP50005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Young Professionals (YP)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Karina Paz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218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LM50005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Life Member (LM)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Kai Wong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220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WE50005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Women in Engineering (WE)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Leslie </a:t>
                      </a:r>
                      <a:r>
                        <a:rPr lang="en-US" sz="1300" b="1" dirty="0" err="1">
                          <a:effectLst/>
                        </a:rPr>
                        <a:t>Martinich</a:t>
                      </a:r>
                      <a:r>
                        <a:rPr lang="en-US" sz="1300" b="1" dirty="0">
                          <a:effectLst/>
                        </a:rPr>
                        <a:t>     *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76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SSR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Section Student Representative (SSR)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Daniel Lewis  (TXST)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451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Quorum 13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1" dirty="0">
                          <a:effectLst/>
                        </a:rPr>
                        <a:t>* Another Chapter/AG Officer can vote for the Chair.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separate individual is required for each of the vote.   8.29.2018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Inactive</a:t>
                      </a:r>
                      <a:endParaRPr lang="en-US" sz="13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499" y="136525"/>
            <a:ext cx="8388427" cy="949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– “Section” </a:t>
            </a:r>
            <a:r>
              <a:rPr lang="en-US" sz="2800" b="0" dirty="0">
                <a:latin typeface="Verdana" charset="0"/>
                <a:cs typeface="ＭＳ Ｐゴシック" charset="0"/>
              </a:rPr>
              <a:t>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47557"/>
              </p:ext>
            </p:extLst>
          </p:nvPr>
        </p:nvGraphicFramePr>
        <p:xfrm>
          <a:off x="639846" y="1480279"/>
          <a:ext cx="8049504" cy="451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3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Section Chair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Larry Larson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Vice Chair  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Andrew Bluiett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343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Mgr./Electronic Communications  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Dennis Ferguson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Secretary 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Martha Dodge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Treasurer 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Bill Martino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Immediate two Past Section Chairs 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Behmann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Leslie 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Martinich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Standing Committees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 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289743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Awards and Recognition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Martinich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Electronics Communications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Dennis Ferguson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K-12 Educational Activities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John Purvis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Membership Development 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James Mercier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Policies and Procedures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Tom Grim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Professional Activities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Behmann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University Student Liaison 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Larry Larson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Quorum 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72132"/>
              </p:ext>
            </p:extLst>
          </p:nvPr>
        </p:nvGraphicFramePr>
        <p:xfrm>
          <a:off x="277309" y="1553903"/>
          <a:ext cx="8589380" cy="4417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90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2871005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303266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25205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263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99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STB04141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Texas State Branch Chair/President 2021-22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Nick Garrard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</a:rPr>
                        <a:t>ncg36@txstate.edu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STB04141A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Texas State Computer Engr Branch Chapter Chair/President 2021-22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Smith</a:t>
                      </a:r>
                      <a:endParaRPr lang="en-US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2"/>
                        </a:rPr>
                        <a:t>j_s817@txstate.edu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558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STB01971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UT Austin Branch Chair/President 2021-22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Brian Ding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3"/>
                        </a:rPr>
                        <a:t>chair@ieeeut.org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8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SBC01971A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UT-Austin (COM19) Communications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 </a:t>
                      </a:r>
                      <a:endParaRPr lang="en-US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Not active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8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SBC01971B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UT Austin Branch RAS Chapter Chair/President 2021-22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Krause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4"/>
                        </a:rPr>
                        <a:t>ras_president@utlists.utexas.edu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8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SBC01971C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UT-Austin (PE31) Power &amp; Energy 2021-22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Prarthana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Dias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5"/>
                        </a:rPr>
                        <a:t>president.ut.ieeepes@gmail.com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6347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HKN023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UT Eta Kappa Nu, Psi Austin 2021-22</a:t>
                      </a:r>
                      <a:endParaRPr lang="en-US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  <a:hlinkClick r:id="rId6"/>
                        </a:rPr>
                        <a:t>president@hkn.ece.utexas.edu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2"/>
            <a:ext cx="8381999" cy="97366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Extended Leadership</a:t>
            </a:r>
            <a:br>
              <a:rPr lang="en-US" dirty="0">
                <a:latin typeface="Verdana" charset="0"/>
                <a:cs typeface="ＭＳ Ｐゴシック" charset="0"/>
              </a:rPr>
            </a:br>
            <a:r>
              <a:rPr lang="en-US" sz="2000" dirty="0">
                <a:latin typeface="Verdana" charset="0"/>
                <a:cs typeface="ＭＳ Ｐゴシック" charset="0"/>
              </a:rPr>
              <a:t>Other Committees/Coordinators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8/13/22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44005"/>
              </p:ext>
            </p:extLst>
          </p:nvPr>
        </p:nvGraphicFramePr>
        <p:xfrm>
          <a:off x="1468551" y="1423686"/>
          <a:ext cx="6054994" cy="529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652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440342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8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484576064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Committee Chair (K12 STEM)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John Purvis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Conference Chair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Fawzi Behmann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564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Finance Committee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Kai Wong, John Purvis, Tom Grim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564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Newsletter Editor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Semih Aslan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Dennis Ferguson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Nomin &amp; Appointments Chair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Leslie Martinich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Outreach Program-Corporate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Fawzi Behmann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PACE Chair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Norma Antunano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Professional Activities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Fawzi Behmann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R5 South Chair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Christopher Sanderson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473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 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19175</TotalTime>
  <Words>784</Words>
  <Application>Microsoft Macintosh PowerPoint</Application>
  <PresentationFormat>On-screen Show (4:3)</PresentationFormat>
  <Paragraphs>246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Times New Roman</vt:lpstr>
      <vt:lpstr>Verdana</vt:lpstr>
      <vt:lpstr>Wingdings</vt:lpstr>
      <vt:lpstr>IEEE-Template</vt:lpstr>
      <vt:lpstr>IEEE Central Texas Section 2022 Summer/Fall Leadership Planning Meeting August 27, 2022 San Marcos, TX &amp; Virtual</vt:lpstr>
      <vt:lpstr>Vision, Leadership Team</vt:lpstr>
      <vt:lpstr>2022 Key Accomplishments to date</vt:lpstr>
      <vt:lpstr>2021 Chapter Vitality &amp; Help Needed</vt:lpstr>
      <vt:lpstr>CTS Leadership – “Executive” Committee</vt:lpstr>
      <vt:lpstr>CTS Leadership – “Section” Committee</vt:lpstr>
      <vt:lpstr>CTS Student Leadership </vt:lpstr>
      <vt:lpstr>CTS Extended Leadership Other Committees/Coordinators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200</cp:revision>
  <cp:lastPrinted>2020-01-10T22:40:54Z</cp:lastPrinted>
  <dcterms:created xsi:type="dcterms:W3CDTF">2012-12-04T23:01:03Z</dcterms:created>
  <dcterms:modified xsi:type="dcterms:W3CDTF">2022-08-13T16:53:53Z</dcterms:modified>
</cp:coreProperties>
</file>