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7" r:id="rId3"/>
    <p:sldId id="258" r:id="rId4"/>
    <p:sldId id="260" r:id="rId5"/>
    <p:sldId id="270" r:id="rId6"/>
    <p:sldId id="261" r:id="rId7"/>
    <p:sldId id="263" r:id="rId8"/>
    <p:sldId id="262" r:id="rId9"/>
    <p:sldId id="264" r:id="rId10"/>
    <p:sldId id="266" r:id="rId11"/>
    <p:sldId id="267" r:id="rId12"/>
    <p:sldId id="268" r:id="rId13"/>
    <p:sldId id="269" r:id="rId14"/>
    <p:sldId id="265" r:id="rId15"/>
    <p:sldId id="271" r:id="rId16"/>
    <p:sldId id="272" r:id="rId17"/>
    <p:sldId id="273" r:id="rId18"/>
    <p:sldId id="274" r:id="rId19"/>
    <p:sldId id="282" r:id="rId20"/>
    <p:sldId id="283" r:id="rId21"/>
    <p:sldId id="284" r:id="rId22"/>
    <p:sldId id="285" r:id="rId23"/>
    <p:sldId id="286"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33"/>
    <a:srgbClr val="69BE28"/>
    <a:srgbClr val="CC0033"/>
    <a:srgbClr val="0066A1"/>
    <a:srgbClr val="E37222"/>
    <a:srgbClr val="FDC82F"/>
    <a:srgbClr val="008542"/>
    <a:srgbClr val="6B1F73"/>
    <a:srgbClr val="009FDA"/>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26"/>
  </p:normalViewPr>
  <p:slideViewPr>
    <p:cSldViewPr snapToGrid="0" snapToObjects="1">
      <p:cViewPr varScale="1">
        <p:scale>
          <a:sx n="121" d="100"/>
          <a:sy n="121" d="100"/>
        </p:scale>
        <p:origin x="19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w5nyv/Documents/SanDiegoSectionChapterHealth2022/IEEE_San_Diego_Section_Chapter_Health_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Chapters!$C$1</c:f>
              <c:strCache>
                <c:ptCount val="1"/>
                <c:pt idx="0">
                  <c:v>Meetings in 2022</c:v>
                </c:pt>
              </c:strCache>
            </c:strRef>
          </c:tx>
          <c:spPr>
            <a:solidFill>
              <a:schemeClr val="accent1"/>
            </a:solidFill>
            <a:ln>
              <a:noFill/>
            </a:ln>
            <a:effectLst/>
          </c:spPr>
          <c:invertIfNegative val="0"/>
          <c:cat>
            <c:strRef>
              <c:f>Chapters!$B$2:$B$27</c:f>
              <c:strCache>
                <c:ptCount val="26"/>
                <c:pt idx="0">
                  <c:v>Signal Processing</c:v>
                </c:pt>
                <c:pt idx="1">
                  <c:v>Industry Applications</c:v>
                </c:pt>
                <c:pt idx="2">
                  <c:v>Oceanic Engineering</c:v>
                </c:pt>
                <c:pt idx="3">
                  <c:v>Engineering in Medicine and Biology</c:v>
                </c:pt>
                <c:pt idx="4">
                  <c:v>Magnetics</c:v>
                </c:pt>
                <c:pt idx="5">
                  <c:v>Consumer Technology</c:v>
                </c:pt>
                <c:pt idx="6">
                  <c:v>Vehicular Technology</c:v>
                </c:pt>
                <c:pt idx="7">
                  <c:v>Robotics and Automation</c:v>
                </c:pt>
                <c:pt idx="8">
                  <c:v>Electronics Packaging</c:v>
                </c:pt>
                <c:pt idx="9">
                  <c:v>Consultants Network</c:v>
                </c:pt>
                <c:pt idx="10">
                  <c:v>Product Safety Engineering</c:v>
                </c:pt>
                <c:pt idx="11">
                  <c:v>Reliability</c:v>
                </c:pt>
                <c:pt idx="12">
                  <c:v>Power Electronics </c:v>
                </c:pt>
                <c:pt idx="13">
                  <c:v>Power and Energy</c:v>
                </c:pt>
                <c:pt idx="14">
                  <c:v>Broadcast Technology</c:v>
                </c:pt>
                <c:pt idx="15">
                  <c:v>Computer</c:v>
                </c:pt>
                <c:pt idx="16">
                  <c:v>Photonics</c:v>
                </c:pt>
                <c:pt idx="17">
                  <c:v>Control Systems</c:v>
                </c:pt>
                <c:pt idx="18">
                  <c:v>Communications</c:v>
                </c:pt>
                <c:pt idx="19">
                  <c:v>Young Professionals</c:v>
                </c:pt>
                <c:pt idx="20">
                  <c:v>Computational Intelligence</c:v>
                </c:pt>
                <c:pt idx="21">
                  <c:v>Information Theory</c:v>
                </c:pt>
                <c:pt idx="22">
                  <c:v>Aerospace And Electronic Systems</c:v>
                </c:pt>
                <c:pt idx="23">
                  <c:v>Electromagnetic Compatibility</c:v>
                </c:pt>
                <c:pt idx="24">
                  <c:v>Women in Engineering</c:v>
                </c:pt>
                <c:pt idx="25">
                  <c:v>The Big Chapter</c:v>
                </c:pt>
              </c:strCache>
            </c:strRef>
          </c:cat>
          <c:val>
            <c:numRef>
              <c:f>Chapters!$C$2:$C$27</c:f>
              <c:numCache>
                <c:formatCode>General</c:formatCode>
                <c:ptCount val="26"/>
                <c:pt idx="0">
                  <c:v>4</c:v>
                </c:pt>
                <c:pt idx="1">
                  <c:v>2</c:v>
                </c:pt>
                <c:pt idx="2">
                  <c:v>2</c:v>
                </c:pt>
                <c:pt idx="3">
                  <c:v>2</c:v>
                </c:pt>
                <c:pt idx="4">
                  <c:v>1</c:v>
                </c:pt>
                <c:pt idx="5">
                  <c:v>0</c:v>
                </c:pt>
                <c:pt idx="6">
                  <c:v>2</c:v>
                </c:pt>
                <c:pt idx="7">
                  <c:v>2</c:v>
                </c:pt>
                <c:pt idx="8">
                  <c:v>2</c:v>
                </c:pt>
                <c:pt idx="9">
                  <c:v>2</c:v>
                </c:pt>
                <c:pt idx="10">
                  <c:v>2</c:v>
                </c:pt>
                <c:pt idx="11">
                  <c:v>0</c:v>
                </c:pt>
                <c:pt idx="12">
                  <c:v>5</c:v>
                </c:pt>
                <c:pt idx="13">
                  <c:v>4</c:v>
                </c:pt>
                <c:pt idx="14">
                  <c:v>0</c:v>
                </c:pt>
                <c:pt idx="15">
                  <c:v>3</c:v>
                </c:pt>
                <c:pt idx="16">
                  <c:v>2</c:v>
                </c:pt>
                <c:pt idx="17">
                  <c:v>2</c:v>
                </c:pt>
                <c:pt idx="18">
                  <c:v>6</c:v>
                </c:pt>
                <c:pt idx="19">
                  <c:v>4</c:v>
                </c:pt>
                <c:pt idx="20">
                  <c:v>2</c:v>
                </c:pt>
                <c:pt idx="21">
                  <c:v>4</c:v>
                </c:pt>
                <c:pt idx="22">
                  <c:v>12</c:v>
                </c:pt>
                <c:pt idx="23">
                  <c:v>2</c:v>
                </c:pt>
                <c:pt idx="24">
                  <c:v>2</c:v>
                </c:pt>
                <c:pt idx="25">
                  <c:v>14</c:v>
                </c:pt>
              </c:numCache>
            </c:numRef>
          </c:val>
          <c:extLst>
            <c:ext xmlns:c16="http://schemas.microsoft.com/office/drawing/2014/chart" uri="{C3380CC4-5D6E-409C-BE32-E72D297353CC}">
              <c16:uniqueId val="{00000000-874E-C246-98CD-D61C8D6DD0FF}"/>
            </c:ext>
          </c:extLst>
        </c:ser>
        <c:dLbls>
          <c:showLegendKey val="0"/>
          <c:showVal val="0"/>
          <c:showCatName val="0"/>
          <c:showSerName val="0"/>
          <c:showPercent val="0"/>
          <c:showBubbleSize val="0"/>
        </c:dLbls>
        <c:gapWidth val="182"/>
        <c:axId val="1212775488"/>
        <c:axId val="1212777136"/>
      </c:barChart>
      <c:catAx>
        <c:axId val="121277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777136"/>
        <c:crosses val="autoZero"/>
        <c:auto val="1"/>
        <c:lblAlgn val="ctr"/>
        <c:lblOffset val="100"/>
        <c:noMultiLvlLbl val="0"/>
      </c:catAx>
      <c:valAx>
        <c:axId val="1212777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77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would like to </a:t>
            </a:r>
            <a:r>
              <a:rPr lang="en-US" dirty="0" err="1"/>
              <a:t>reconginice</a:t>
            </a:r>
            <a:r>
              <a:rPr lang="en-US" dirty="0"/>
              <a:t> Kathy</a:t>
            </a:r>
            <a:r>
              <a:rPr lang="en-US" baseline="0" dirty="0"/>
              <a:t> Herring Hayashi, for her support in getting the IEEE San Diego Section our Very First IEEE Milestone. </a:t>
            </a:r>
            <a:r>
              <a:rPr lang="en-US" dirty="0"/>
              <a:t>Well</a:t>
            </a:r>
            <a:r>
              <a:rPr lang="en-US" baseline="0" dirty="0"/>
              <a:t> where </a:t>
            </a:r>
            <a:r>
              <a:rPr lang="en-US" dirty="0"/>
              <a:t> do we begin</a:t>
            </a:r>
            <a:r>
              <a:rPr lang="en-US" baseline="0" dirty="0"/>
              <a:t>, Kathy is been a super star here in the  San Diego section, a few years ago  her leadership was </a:t>
            </a:r>
            <a:r>
              <a:rPr lang="en-US" baseline="0" dirty="0" err="1"/>
              <a:t>instreamental</a:t>
            </a:r>
            <a:r>
              <a:rPr lang="en-US" baseline="0" dirty="0"/>
              <a:t> in staring our Woman in </a:t>
            </a:r>
            <a:r>
              <a:rPr lang="en-US" baseline="0" dirty="0" err="1"/>
              <a:t>Enginnering</a:t>
            </a:r>
            <a:r>
              <a:rPr lang="en-US" baseline="0" dirty="0"/>
              <a:t> group,  she has since moved on to chair our consumer electronics chapter.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4</a:t>
            </a:fld>
            <a:endParaRPr lang="en-US"/>
          </a:p>
        </p:txBody>
      </p:sp>
    </p:spTree>
    <p:extLst>
      <p:ext uri="{BB962C8B-B14F-4D97-AF65-F5344CB8AC3E}">
        <p14:creationId xmlns:p14="http://schemas.microsoft.com/office/powerpoint/2010/main" val="423901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a:t>
            </a:r>
            <a:r>
              <a:rPr lang="en-US" dirty="0" err="1"/>
              <a:t>woudl</a:t>
            </a:r>
            <a:r>
              <a:rPr lang="en-US" baseline="0" dirty="0"/>
              <a:t> like to </a:t>
            </a:r>
            <a:r>
              <a:rPr lang="en-US" baseline="0" dirty="0" err="1"/>
              <a:t>acknolge</a:t>
            </a:r>
            <a:r>
              <a:rPr lang="en-US" baseline="0" dirty="0"/>
              <a:t> TUV </a:t>
            </a:r>
            <a:r>
              <a:rPr lang="en-US" baseline="0" dirty="0" err="1"/>
              <a:t>Sud</a:t>
            </a:r>
            <a:r>
              <a:rPr lang="en-US" baseline="0" dirty="0"/>
              <a:t> America and </a:t>
            </a:r>
            <a:r>
              <a:rPr lang="en-US" baseline="0" dirty="0" err="1"/>
              <a:t>spacificly</a:t>
            </a:r>
            <a:r>
              <a:rPr lang="en-US" baseline="0" dirty="0"/>
              <a:t> the lab in Sorrento valley for their contributions to the local EMC &amp; product safety chapters, Accepting this award is William W</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13</a:t>
            </a:fld>
            <a:endParaRPr lang="en-US"/>
          </a:p>
        </p:txBody>
      </p:sp>
    </p:spTree>
    <p:extLst>
      <p:ext uri="{BB962C8B-B14F-4D97-AF65-F5344CB8AC3E}">
        <p14:creationId xmlns:p14="http://schemas.microsoft.com/office/powerpoint/2010/main" val="7855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bring</a:t>
            </a:r>
            <a:r>
              <a:rPr lang="en-US" baseline="0" dirty="0"/>
              <a:t> up Nicole Harris( and anyone else from Advanced Test Equipment they were </a:t>
            </a:r>
            <a:r>
              <a:rPr lang="en-US" baseline="0" dirty="0" err="1"/>
              <a:t>extreammply</a:t>
            </a:r>
            <a:r>
              <a:rPr lang="en-US" baseline="0" dirty="0"/>
              <a:t> helpful in letting the Local IEEE use its </a:t>
            </a:r>
            <a:r>
              <a:rPr lang="en-US" baseline="0" dirty="0" err="1"/>
              <a:t>facicly</a:t>
            </a:r>
            <a:r>
              <a:rPr lang="en-US" baseline="0" dirty="0"/>
              <a:t> and overall supporting the technical </a:t>
            </a:r>
            <a:r>
              <a:rPr lang="en-US" baseline="0" dirty="0" err="1"/>
              <a:t>communitly</a:t>
            </a:r>
            <a:r>
              <a:rPr lang="en-US" baseline="0" dirty="0"/>
              <a:t>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14</a:t>
            </a:fld>
            <a:endParaRPr lang="en-US"/>
          </a:p>
        </p:txBody>
      </p:sp>
    </p:spTree>
    <p:extLst>
      <p:ext uri="{BB962C8B-B14F-4D97-AF65-F5344CB8AC3E}">
        <p14:creationId xmlns:p14="http://schemas.microsoft.com/office/powerpoint/2010/main" val="22105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would like to bring Up Yongxin Zhang to accept this award for his leadership in establishing our Big Data Science &amp; Engineering Special Interest Group.</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16</a:t>
            </a:fld>
            <a:endParaRPr lang="en-US"/>
          </a:p>
        </p:txBody>
      </p:sp>
    </p:spTree>
    <p:extLst>
      <p:ext uri="{BB962C8B-B14F-4D97-AF65-F5344CB8AC3E}">
        <p14:creationId xmlns:p14="http://schemas.microsoft.com/office/powerpoint/2010/main" val="347192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would like to recognize </a:t>
            </a:r>
            <a:r>
              <a:rPr lang="en-US" baseline="0" dirty="0" err="1"/>
              <a:t>Colement</a:t>
            </a:r>
            <a:r>
              <a:rPr lang="en-US" baseline="0" dirty="0"/>
              <a:t> University for parting with the </a:t>
            </a:r>
            <a:r>
              <a:rPr lang="en-US" baseline="0" dirty="0" err="1"/>
              <a:t>seciont</a:t>
            </a:r>
            <a:r>
              <a:rPr lang="en-US" baseline="0" dirty="0"/>
              <a:t> in </a:t>
            </a:r>
            <a:r>
              <a:rPr lang="en-US" baseline="0" dirty="0" err="1"/>
              <a:t>hositng</a:t>
            </a:r>
            <a:r>
              <a:rPr lang="en-US" baseline="0" dirty="0"/>
              <a:t> our first ever smart </a:t>
            </a:r>
            <a:r>
              <a:rPr lang="en-US" baseline="0" dirty="0" err="1"/>
              <a:t>tehc</a:t>
            </a:r>
            <a:r>
              <a:rPr lang="en-US" baseline="0" dirty="0"/>
              <a:t> summit. Here to accept the award is.</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17</a:t>
            </a:fld>
            <a:endParaRPr lang="en-US"/>
          </a:p>
        </p:txBody>
      </p:sp>
    </p:spTree>
    <p:extLst>
      <p:ext uri="{BB962C8B-B14F-4D97-AF65-F5344CB8AC3E}">
        <p14:creationId xmlns:p14="http://schemas.microsoft.com/office/powerpoint/2010/main" val="242588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a:t>
            </a:r>
            <a:r>
              <a:rPr lang="en-US" baseline="0" dirty="0"/>
              <a:t> awards goes to </a:t>
            </a:r>
            <a:r>
              <a:rPr lang="en-US" baseline="0" dirty="0" err="1"/>
              <a:t>ScaleMatrix</a:t>
            </a:r>
            <a:r>
              <a:rPr lang="en-US" baseline="0" dirty="0"/>
              <a:t> which let us use their </a:t>
            </a:r>
            <a:r>
              <a:rPr lang="en-US" baseline="0" dirty="0" err="1"/>
              <a:t>facitliys</a:t>
            </a:r>
            <a:r>
              <a:rPr lang="en-US" baseline="0" dirty="0"/>
              <a:t> several times in the past years. Here to accept the award is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18</a:t>
            </a:fld>
            <a:endParaRPr lang="en-US"/>
          </a:p>
        </p:txBody>
      </p:sp>
    </p:spTree>
    <p:extLst>
      <p:ext uri="{BB962C8B-B14F-4D97-AF65-F5344CB8AC3E}">
        <p14:creationId xmlns:p14="http://schemas.microsoft.com/office/powerpoint/2010/main" val="329159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a:t>
            </a:r>
            <a:r>
              <a:rPr lang="en-US" baseline="0" dirty="0"/>
              <a:t> can the incoming officers &amp; out going officers please come up when called for a quick group picture .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19</a:t>
            </a:fld>
            <a:endParaRPr lang="en-US"/>
          </a:p>
        </p:txBody>
      </p:sp>
    </p:spTree>
    <p:extLst>
      <p:ext uri="{BB962C8B-B14F-4D97-AF65-F5344CB8AC3E}">
        <p14:creationId xmlns:p14="http://schemas.microsoft.com/office/powerpoint/2010/main" val="47898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a:t>
            </a:r>
            <a:r>
              <a:rPr lang="en-US" baseline="0" dirty="0"/>
              <a:t> can the incoming officers &amp; out going officers please come up when called for a quick group picture .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20</a:t>
            </a:fld>
            <a:endParaRPr lang="en-US"/>
          </a:p>
        </p:txBody>
      </p:sp>
    </p:spTree>
    <p:extLst>
      <p:ext uri="{BB962C8B-B14F-4D97-AF65-F5344CB8AC3E}">
        <p14:creationId xmlns:p14="http://schemas.microsoft.com/office/powerpoint/2010/main" val="2635981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a:t>
            </a:r>
            <a:r>
              <a:rPr lang="en-US" baseline="0" dirty="0"/>
              <a:t> can the incoming officers &amp; out going officers please come up when called for a quick group picture .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21</a:t>
            </a:fld>
            <a:endParaRPr lang="en-US"/>
          </a:p>
        </p:txBody>
      </p:sp>
    </p:spTree>
    <p:extLst>
      <p:ext uri="{BB962C8B-B14F-4D97-AF65-F5344CB8AC3E}">
        <p14:creationId xmlns:p14="http://schemas.microsoft.com/office/powerpoint/2010/main" val="55557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next award goes to Qualcomm, which has been a long time partner of the IEEE San </a:t>
            </a:r>
            <a:r>
              <a:rPr lang="en-US" baseline="0" dirty="0" err="1"/>
              <a:t>diego</a:t>
            </a:r>
            <a:r>
              <a:rPr lang="en-US" baseline="0" dirty="0"/>
              <a:t> Section. From likely </a:t>
            </a:r>
            <a:r>
              <a:rPr lang="en-US" baseline="0" dirty="0" err="1"/>
              <a:t>emplying</a:t>
            </a:r>
            <a:r>
              <a:rPr lang="en-US" baseline="0" dirty="0"/>
              <a:t> the </a:t>
            </a:r>
            <a:r>
              <a:rPr lang="en-US" baseline="0" dirty="0" err="1"/>
              <a:t>largetest</a:t>
            </a:r>
            <a:r>
              <a:rPr lang="en-US" baseline="0" dirty="0"/>
              <a:t> </a:t>
            </a:r>
            <a:r>
              <a:rPr lang="en-US" baseline="0" dirty="0" err="1"/>
              <a:t>perscentage</a:t>
            </a:r>
            <a:r>
              <a:rPr lang="en-US" baseline="0" dirty="0"/>
              <a:t> of our local members, to contributing to the community, supporting stem projects, opening their doors and letting the IEEE use their world class </a:t>
            </a:r>
            <a:r>
              <a:rPr lang="en-US" baseline="0" dirty="0" err="1"/>
              <a:t>facilitys</a:t>
            </a:r>
            <a:r>
              <a:rPr lang="en-US" baseline="0" dirty="0"/>
              <a:t> for our events, not to mention partnering with us to erect our first IEEE Milestone and their main campus. The San Diego Section is </a:t>
            </a:r>
            <a:r>
              <a:rPr lang="en-US" baseline="0" dirty="0" err="1"/>
              <a:t>greatful</a:t>
            </a:r>
            <a:r>
              <a:rPr lang="en-US" baseline="0" dirty="0"/>
              <a:t> for all of their contributions. </a:t>
            </a:r>
            <a:r>
              <a:rPr lang="en-US" baseline="0" dirty="0" err="1"/>
              <a:t>Accpeting</a:t>
            </a:r>
            <a:r>
              <a:rPr lang="en-US" baseline="0" dirty="0"/>
              <a:t> this award is </a:t>
            </a:r>
            <a:r>
              <a:rPr lang="en-US" baseline="0" dirty="0" err="1"/>
              <a:t>Seniro</a:t>
            </a:r>
            <a:r>
              <a:rPr lang="en-US" baseline="0" dirty="0"/>
              <a:t> Vice President Ed Tiedemann, I understand that Ed also had a few words to say.</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5</a:t>
            </a:fld>
            <a:endParaRPr lang="en-US"/>
          </a:p>
        </p:txBody>
      </p:sp>
    </p:spTree>
    <p:extLst>
      <p:ext uri="{BB962C8B-B14F-4D97-AF65-F5344CB8AC3E}">
        <p14:creationId xmlns:p14="http://schemas.microsoft.com/office/powerpoint/2010/main" val="305559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award going to Upkar Dhaliwal</a:t>
            </a:r>
            <a:r>
              <a:rPr lang="en-US" baseline="0" dirty="0"/>
              <a:t> for his </a:t>
            </a:r>
            <a:r>
              <a:rPr lang="en-US" baseline="0" dirty="0" err="1"/>
              <a:t>outstading</a:t>
            </a:r>
            <a:r>
              <a:rPr lang="en-US" baseline="0" dirty="0"/>
              <a:t> leadership, for Chairing our successful Smart Tech Summit, for being a vice chair of the section, chairing our local EMBS chapter and overall commitment to our community.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6</a:t>
            </a:fld>
            <a:endParaRPr lang="en-US"/>
          </a:p>
        </p:txBody>
      </p:sp>
    </p:spTree>
    <p:extLst>
      <p:ext uri="{BB962C8B-B14F-4D97-AF65-F5344CB8AC3E}">
        <p14:creationId xmlns:p14="http://schemas.microsoft.com/office/powerpoint/2010/main" val="281643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a:t>
            </a:r>
            <a:r>
              <a:rPr lang="en-US" dirty="0" err="1"/>
              <a:t>honering</a:t>
            </a:r>
            <a:r>
              <a:rPr lang="en-US" baseline="0" dirty="0"/>
              <a:t> a chapter that has gone above &amp; beyond in providing value to their members, and this year we are awarding the chapter of the year to the Computer Society. Can the chapter chair Charlie Bird please come up to accept this award.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7</a:t>
            </a:fld>
            <a:endParaRPr lang="en-US"/>
          </a:p>
        </p:txBody>
      </p:sp>
    </p:spTree>
    <p:extLst>
      <p:ext uri="{BB962C8B-B14F-4D97-AF65-F5344CB8AC3E}">
        <p14:creationId xmlns:p14="http://schemas.microsoft.com/office/powerpoint/2010/main" val="211217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also</a:t>
            </a:r>
            <a:r>
              <a:rPr lang="en-US" baseline="0" dirty="0"/>
              <a:t> like to honor a standout Affinity Interest Group, and the 2017 Affinity group of the year goes to the IEEE Consultants Network, which has bee </a:t>
            </a:r>
            <a:r>
              <a:rPr lang="en-US" baseline="0" dirty="0" err="1"/>
              <a:t>nthe</a:t>
            </a:r>
            <a:r>
              <a:rPr lang="en-US" baseline="0" dirty="0"/>
              <a:t> most active group in our section for sometime now  and just a few months ago they celebrated their 25</a:t>
            </a:r>
            <a:r>
              <a:rPr lang="en-US" baseline="30000" dirty="0"/>
              <a:t>th</a:t>
            </a:r>
            <a:r>
              <a:rPr lang="en-US" baseline="0" dirty="0"/>
              <a:t> </a:t>
            </a:r>
            <a:r>
              <a:rPr lang="en-US" baseline="0" dirty="0" err="1"/>
              <a:t>anaversion</a:t>
            </a:r>
            <a:r>
              <a:rPr lang="en-US" baseline="0" dirty="0"/>
              <a:t> of their first meeting which I was lucky enough to attend. Can their chair Alfonso Limon please come up the accept your award.</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8</a:t>
            </a:fld>
            <a:endParaRPr lang="en-US"/>
          </a:p>
        </p:txBody>
      </p:sp>
    </p:spTree>
    <p:extLst>
      <p:ext uri="{BB962C8B-B14F-4D97-AF65-F5344CB8AC3E}">
        <p14:creationId xmlns:p14="http://schemas.microsoft.com/office/powerpoint/2010/main" val="351879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would like to recognize </a:t>
            </a:r>
            <a:r>
              <a:rPr lang="en-US" baseline="0" dirty="0" err="1"/>
              <a:t>InterDigital</a:t>
            </a:r>
            <a:r>
              <a:rPr lang="en-US" baseline="0" dirty="0"/>
              <a:t> Corporation for their </a:t>
            </a:r>
            <a:r>
              <a:rPr lang="en-US" baseline="0" dirty="0" err="1"/>
              <a:t>their</a:t>
            </a:r>
            <a:r>
              <a:rPr lang="en-US" baseline="0" dirty="0"/>
              <a:t> support of several San Diego chapters, Here to accept the this award is our very own Commination </a:t>
            </a:r>
            <a:r>
              <a:rPr lang="en-US" baseline="0" dirty="0" err="1"/>
              <a:t>Socitey</a:t>
            </a:r>
            <a:r>
              <a:rPr lang="en-US" baseline="0" dirty="0"/>
              <a:t> Chapter Chair Liangping Ma and B. K. Yi if you’re in attendance.</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9</a:t>
            </a:fld>
            <a:endParaRPr lang="en-US"/>
          </a:p>
        </p:txBody>
      </p:sp>
    </p:spTree>
    <p:extLst>
      <p:ext uri="{BB962C8B-B14F-4D97-AF65-F5344CB8AC3E}">
        <p14:creationId xmlns:p14="http://schemas.microsoft.com/office/powerpoint/2010/main" val="358346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final award goes to </a:t>
            </a:r>
            <a:r>
              <a:rPr lang="en-US" baseline="0" dirty="0" err="1"/>
              <a:t>Spawar</a:t>
            </a:r>
            <a:r>
              <a:rPr lang="en-US" baseline="0" dirty="0"/>
              <a:t> for their contributions to the several of our chapters, including, Antenna’s &amp; </a:t>
            </a:r>
            <a:r>
              <a:rPr lang="en-US" baseline="0" dirty="0" err="1"/>
              <a:t>Propogation</a:t>
            </a:r>
            <a:r>
              <a:rPr lang="en-US" baseline="0" dirty="0"/>
              <a:t>, Photonics, Robotics, Microwave </a:t>
            </a:r>
            <a:r>
              <a:rPr lang="en-US" baseline="0" dirty="0" err="1"/>
              <a:t>Theiroy</a:t>
            </a:r>
            <a:r>
              <a:rPr lang="en-US" baseline="0" dirty="0"/>
              <a:t>, and support to our student branches. Here to </a:t>
            </a:r>
            <a:r>
              <a:rPr lang="en-US" baseline="0" dirty="0" err="1"/>
              <a:t>Accpet</a:t>
            </a:r>
            <a:r>
              <a:rPr lang="en-US" baseline="0" dirty="0"/>
              <a:t> the award is Doug Evans, one of our </a:t>
            </a:r>
            <a:r>
              <a:rPr lang="en-US" baseline="0" dirty="0" err="1"/>
              <a:t>Executivme</a:t>
            </a:r>
            <a:r>
              <a:rPr lang="en-US" baseline="0" dirty="0"/>
              <a:t> committee members and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10</a:t>
            </a:fld>
            <a:endParaRPr lang="en-US"/>
          </a:p>
        </p:txBody>
      </p:sp>
    </p:spTree>
    <p:extLst>
      <p:ext uri="{BB962C8B-B14F-4D97-AF65-F5344CB8AC3E}">
        <p14:creationId xmlns:p14="http://schemas.microsoft.com/office/powerpoint/2010/main" val="205711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Award</a:t>
            </a:r>
            <a:r>
              <a:rPr lang="en-US" baseline="0" dirty="0"/>
              <a:t> goes to HP Inc. and </a:t>
            </a:r>
            <a:r>
              <a:rPr lang="en-US" baseline="0" dirty="0" err="1"/>
              <a:t>spacifily</a:t>
            </a:r>
            <a:r>
              <a:rPr lang="en-US" baseline="0" dirty="0"/>
              <a:t> the Rancho </a:t>
            </a:r>
            <a:r>
              <a:rPr lang="en-US" baseline="0" dirty="0" err="1"/>
              <a:t>Bernordo</a:t>
            </a:r>
            <a:r>
              <a:rPr lang="en-US" baseline="0" dirty="0"/>
              <a:t> Campus, they have been </a:t>
            </a:r>
            <a:r>
              <a:rPr lang="en-US" baseline="0" dirty="0" err="1"/>
              <a:t>extreammply</a:t>
            </a:r>
            <a:r>
              <a:rPr lang="en-US" baseline="0" dirty="0"/>
              <a:t> </a:t>
            </a:r>
            <a:r>
              <a:rPr lang="en-US" baseline="0" dirty="0" err="1"/>
              <a:t>genourus</a:t>
            </a:r>
            <a:r>
              <a:rPr lang="en-US" baseline="0" dirty="0"/>
              <a:t> in hosting and </a:t>
            </a:r>
            <a:r>
              <a:rPr lang="en-US" baseline="0" dirty="0" err="1"/>
              <a:t>sponcoring</a:t>
            </a:r>
            <a:r>
              <a:rPr lang="en-US" baseline="0" dirty="0"/>
              <a:t> local </a:t>
            </a:r>
            <a:r>
              <a:rPr lang="en-US" baseline="0" dirty="0" err="1"/>
              <a:t>ieee</a:t>
            </a:r>
            <a:r>
              <a:rPr lang="en-US" baseline="0" dirty="0"/>
              <a:t> </a:t>
            </a:r>
            <a:r>
              <a:rPr lang="en-US" baseline="0" dirty="0" err="1"/>
              <a:t>activinges</a:t>
            </a:r>
            <a:r>
              <a:rPr lang="en-US" baseline="0" dirty="0"/>
              <a:t> .Accepting this award is Leszek Langiewicz,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11</a:t>
            </a:fld>
            <a:endParaRPr lang="en-US"/>
          </a:p>
        </p:txBody>
      </p:sp>
    </p:spTree>
    <p:extLst>
      <p:ext uri="{BB962C8B-B14F-4D97-AF65-F5344CB8AC3E}">
        <p14:creationId xmlns:p14="http://schemas.microsoft.com/office/powerpoint/2010/main" val="149273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would</a:t>
            </a:r>
            <a:r>
              <a:rPr lang="en-US" baseline="0" dirty="0"/>
              <a:t> like to Bring of Grant Schmidbauer and anyone else from NEMKO, they were nominated for providing </a:t>
            </a:r>
            <a:r>
              <a:rPr lang="en-US" baseline="0" dirty="0" err="1"/>
              <a:t>techinal</a:t>
            </a:r>
            <a:r>
              <a:rPr lang="en-US" baseline="0" dirty="0"/>
              <a:t> speakers &amp; hosting in their Carlsbad Facility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12</a:t>
            </a:fld>
            <a:endParaRPr lang="en-US"/>
          </a:p>
        </p:txBody>
      </p:sp>
    </p:spTree>
    <p:extLst>
      <p:ext uri="{BB962C8B-B14F-4D97-AF65-F5344CB8AC3E}">
        <p14:creationId xmlns:p14="http://schemas.microsoft.com/office/powerpoint/2010/main" val="22748842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emf"/><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5"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_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3048"/>
            <a:ext cx="3263645" cy="3328681"/>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6"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2" name="Picture 1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86182"/>
            <a:ext cx="7772400" cy="697310"/>
          </a:xfrm>
        </p:spPr>
        <p:txBody>
          <a:bodyPr>
            <a:normAutofit fontScale="90000"/>
          </a:bodyPr>
          <a:lstStyle/>
          <a:p>
            <a:r>
              <a:rPr lang="en-US" dirty="0"/>
              <a:t>IEEE San Diego Section</a:t>
            </a:r>
            <a:br>
              <a:rPr lang="en-US" dirty="0"/>
            </a:br>
            <a:r>
              <a:rPr lang="en-US" dirty="0"/>
              <a:t>Awards Luncheon</a:t>
            </a:r>
          </a:p>
        </p:txBody>
      </p:sp>
      <p:sp>
        <p:nvSpPr>
          <p:cNvPr id="3" name="Subtitle 2"/>
          <p:cNvSpPr>
            <a:spLocks noGrp="1"/>
          </p:cNvSpPr>
          <p:nvPr>
            <p:ph type="subTitle" idx="1"/>
          </p:nvPr>
        </p:nvSpPr>
        <p:spPr>
          <a:xfrm>
            <a:off x="685800" y="5152650"/>
            <a:ext cx="7772400" cy="1275747"/>
          </a:xfrm>
        </p:spPr>
        <p:txBody>
          <a:bodyPr/>
          <a:lstStyle/>
          <a:p>
            <a:r>
              <a:rPr lang="en-US" dirty="0"/>
              <a:t>January 21, 2023</a:t>
            </a:r>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49" y="1799409"/>
            <a:ext cx="7886700" cy="827758"/>
          </a:xfrm>
        </p:spPr>
        <p:txBody>
          <a:bodyPr>
            <a:normAutofit fontScale="90000"/>
          </a:bodyPr>
          <a:lstStyle/>
          <a:p>
            <a:pPr algn="ctr"/>
            <a:r>
              <a:rPr lang="en-US" sz="6000" dirty="0"/>
              <a:t>William Torre</a:t>
            </a:r>
          </a:p>
        </p:txBody>
      </p:sp>
      <p:sp>
        <p:nvSpPr>
          <p:cNvPr id="3" name="Text Placeholder 2"/>
          <p:cNvSpPr>
            <a:spLocks noGrp="1"/>
          </p:cNvSpPr>
          <p:nvPr>
            <p:ph type="body" idx="1"/>
          </p:nvPr>
        </p:nvSpPr>
        <p:spPr>
          <a:xfrm>
            <a:off x="628649" y="3688389"/>
            <a:ext cx="7886700" cy="2103092"/>
          </a:xfrm>
        </p:spPr>
        <p:txBody>
          <a:bodyPr>
            <a:normAutofit/>
          </a:bodyPr>
          <a:lstStyle/>
          <a:p>
            <a:pPr algn="ctr"/>
            <a:r>
              <a:rPr lang="en-US" dirty="0"/>
              <a:t>For outstanding leadership supporting the IEEE San Diego Section</a:t>
            </a:r>
            <a:br>
              <a:rPr lang="en-US" dirty="0"/>
            </a:br>
            <a:endParaRPr lang="en-US" dirty="0"/>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10</a:t>
            </a:fld>
            <a:endParaRPr lang="en-US"/>
          </a:p>
        </p:txBody>
      </p:sp>
      <p:sp>
        <p:nvSpPr>
          <p:cNvPr id="6" name="TextBox 5">
            <a:extLst>
              <a:ext uri="{FF2B5EF4-FFF2-40B4-BE49-F238E27FC236}">
                <a16:creationId xmlns:a16="http://schemas.microsoft.com/office/drawing/2014/main" id="{5564BF5F-6FB8-3C90-CAFB-FF01CE43FDA2}"/>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287281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56960"/>
            <a:ext cx="7886700" cy="827758"/>
          </a:xfrm>
        </p:spPr>
        <p:txBody>
          <a:bodyPr>
            <a:noAutofit/>
          </a:bodyPr>
          <a:lstStyle/>
          <a:p>
            <a:pPr algn="ctr"/>
            <a:r>
              <a:rPr lang="en-US" sz="5400" dirty="0"/>
              <a:t>Theresa Burke</a:t>
            </a:r>
          </a:p>
        </p:txBody>
      </p:sp>
      <p:sp>
        <p:nvSpPr>
          <p:cNvPr id="3" name="Text Placeholder 2"/>
          <p:cNvSpPr>
            <a:spLocks noGrp="1"/>
          </p:cNvSpPr>
          <p:nvPr>
            <p:ph type="body" idx="1"/>
          </p:nvPr>
        </p:nvSpPr>
        <p:spPr>
          <a:xfrm>
            <a:off x="619694" y="3357415"/>
            <a:ext cx="7886700" cy="2248866"/>
          </a:xfrm>
        </p:spPr>
        <p:txBody>
          <a:bodyPr>
            <a:normAutofit/>
          </a:bodyPr>
          <a:lstStyle/>
          <a:p>
            <a:pPr marL="0" marR="0" algn="ctr">
              <a:spcBef>
                <a:spcPts val="0"/>
              </a:spcBef>
              <a:spcAft>
                <a:spcPts val="0"/>
              </a:spcAft>
            </a:pPr>
            <a:r>
              <a:rPr lang="en-US" sz="1800" dirty="0">
                <a:effectLst/>
                <a:latin typeface="Arial" panose="020B0604020202020204" pitchFamily="34" charset="0"/>
                <a:ea typeface="SimSun" panose="02010600030101010101" pitchFamily="2" charset="-122"/>
              </a:rPr>
              <a:t>For outstanding leadership supporting </a:t>
            </a:r>
          </a:p>
          <a:p>
            <a:pPr marL="0" marR="0" algn="ctr">
              <a:spcBef>
                <a:spcPts val="0"/>
              </a:spcBef>
              <a:spcAft>
                <a:spcPts val="0"/>
              </a:spcAft>
            </a:pPr>
            <a:r>
              <a:rPr lang="en-US" sz="1800" dirty="0">
                <a:effectLst/>
                <a:latin typeface="Arial" panose="020B0604020202020204" pitchFamily="34" charset="0"/>
                <a:ea typeface="SimSun" panose="02010600030101010101" pitchFamily="2" charset="-122"/>
              </a:rPr>
              <a:t>San Diego Section</a:t>
            </a:r>
            <a:r>
              <a:rPr lang="en-US" sz="1800" dirty="0">
                <a:latin typeface="Times New Roman" panose="02020603050405020304" pitchFamily="18" charset="0"/>
                <a:ea typeface="SimSun" panose="02010600030101010101" pitchFamily="2" charset="-122"/>
              </a:rPr>
              <a:t> </a:t>
            </a:r>
            <a:r>
              <a:rPr lang="en-US" sz="1800" dirty="0">
                <a:effectLst/>
                <a:latin typeface="Arial" panose="020B0604020202020204" pitchFamily="34" charset="0"/>
                <a:ea typeface="SimSun" panose="02010600030101010101" pitchFamily="2" charset="-122"/>
              </a:rPr>
              <a:t>and WIE activities</a:t>
            </a:r>
            <a:br>
              <a:rPr lang="en-US" dirty="0"/>
            </a:br>
            <a:endParaRPr lang="en-US" dirty="0"/>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11</a:t>
            </a:fld>
            <a:endParaRPr lang="en-US"/>
          </a:p>
        </p:txBody>
      </p:sp>
      <p:sp>
        <p:nvSpPr>
          <p:cNvPr id="6" name="TextBox 5">
            <a:extLst>
              <a:ext uri="{FF2B5EF4-FFF2-40B4-BE49-F238E27FC236}">
                <a16:creationId xmlns:a16="http://schemas.microsoft.com/office/drawing/2014/main" id="{F5CE5E25-223F-B1CA-823C-E75EC9B92505}"/>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267837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723206"/>
            <a:ext cx="7886700" cy="827758"/>
          </a:xfrm>
        </p:spPr>
        <p:txBody>
          <a:bodyPr>
            <a:noAutofit/>
          </a:bodyPr>
          <a:lstStyle/>
          <a:p>
            <a:pPr algn="ctr"/>
            <a:r>
              <a:rPr lang="en-US" sz="5400" dirty="0"/>
              <a:t>Zhensheng Zhang</a:t>
            </a:r>
          </a:p>
        </p:txBody>
      </p:sp>
      <p:sp>
        <p:nvSpPr>
          <p:cNvPr id="3" name="Text Placeholder 2"/>
          <p:cNvSpPr>
            <a:spLocks noGrp="1"/>
          </p:cNvSpPr>
          <p:nvPr>
            <p:ph type="body" idx="1"/>
          </p:nvPr>
        </p:nvSpPr>
        <p:spPr>
          <a:xfrm>
            <a:off x="623888" y="4048293"/>
            <a:ext cx="7886700" cy="2248866"/>
          </a:xfrm>
        </p:spPr>
        <p:txBody>
          <a:bodyPr>
            <a:normAutofit/>
          </a:bodyPr>
          <a:lstStyle/>
          <a:p>
            <a:pPr marL="0" marR="0" algn="ctr">
              <a:spcBef>
                <a:spcPts val="0"/>
              </a:spcBef>
              <a:spcAft>
                <a:spcPts val="0"/>
              </a:spcAft>
            </a:pPr>
            <a:r>
              <a:rPr lang="en-US" sz="1800" dirty="0">
                <a:effectLst/>
                <a:latin typeface="Arial" panose="020B0604020202020204" pitchFamily="34" charset="0"/>
                <a:ea typeface="SimSun" panose="02010600030101010101" pitchFamily="2" charset="-122"/>
              </a:rPr>
              <a:t>For outstanding leadership supporting the IEEE San Diego Section</a:t>
            </a:r>
            <a:endParaRPr lang="en-US" sz="1800" dirty="0">
              <a:effectLst/>
              <a:latin typeface="Times New Roman" panose="02020603050405020304" pitchFamily="18" charset="0"/>
              <a:ea typeface="SimSun" panose="02010600030101010101" pitchFamily="2" charset="-122"/>
            </a:endParaRPr>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12</a:t>
            </a:fld>
            <a:endParaRPr lang="en-US"/>
          </a:p>
        </p:txBody>
      </p:sp>
      <p:sp>
        <p:nvSpPr>
          <p:cNvPr id="6" name="TextBox 5">
            <a:extLst>
              <a:ext uri="{FF2B5EF4-FFF2-40B4-BE49-F238E27FC236}">
                <a16:creationId xmlns:a16="http://schemas.microsoft.com/office/drawing/2014/main" id="{95364098-F122-9849-C4A4-F8AEE50EFD06}"/>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146694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195" y="1513559"/>
            <a:ext cx="7886700" cy="827758"/>
          </a:xfrm>
        </p:spPr>
        <p:txBody>
          <a:bodyPr>
            <a:noAutofit/>
          </a:bodyPr>
          <a:lstStyle/>
          <a:p>
            <a:pPr algn="ctr"/>
            <a:r>
              <a:rPr lang="en-US" sz="5400" dirty="0"/>
              <a:t>Hua Zhu</a:t>
            </a:r>
          </a:p>
        </p:txBody>
      </p:sp>
      <p:sp>
        <p:nvSpPr>
          <p:cNvPr id="3" name="Text Placeholder 2"/>
          <p:cNvSpPr>
            <a:spLocks noGrp="1"/>
          </p:cNvSpPr>
          <p:nvPr>
            <p:ph type="body" idx="1"/>
          </p:nvPr>
        </p:nvSpPr>
        <p:spPr>
          <a:xfrm>
            <a:off x="623888" y="2941982"/>
            <a:ext cx="7886700" cy="2248866"/>
          </a:xfrm>
        </p:spPr>
        <p:txBody>
          <a:bodyPr>
            <a:normAutofit/>
          </a:bodyPr>
          <a:lstStyle/>
          <a:p>
            <a:pPr marL="0" marR="0" algn="ctr">
              <a:spcBef>
                <a:spcPts val="0"/>
              </a:spcBef>
              <a:spcAft>
                <a:spcPts val="0"/>
              </a:spcAft>
            </a:pPr>
            <a:r>
              <a:rPr lang="en-US" sz="1800" dirty="0">
                <a:effectLst/>
                <a:latin typeface="Arial" panose="020B0604020202020204" pitchFamily="34" charset="0"/>
                <a:ea typeface="SimSun" panose="02010600030101010101" pitchFamily="2" charset="-122"/>
              </a:rPr>
              <a:t>For outstanding service supporting San Diego Section as Section Treasurer</a:t>
            </a:r>
            <a:br>
              <a:rPr lang="en-US" sz="1800" dirty="0">
                <a:effectLst/>
                <a:latin typeface="Arial" panose="020B0604020202020204" pitchFamily="34" charset="0"/>
                <a:ea typeface="SimSun" panose="02010600030101010101" pitchFamily="2" charset="-122"/>
              </a:rPr>
            </a:br>
            <a:endParaRPr lang="en-US" sz="1800" dirty="0">
              <a:effectLst/>
              <a:latin typeface="Times New Roman" panose="02020603050405020304" pitchFamily="18" charset="0"/>
              <a:ea typeface="SimSun" panose="02010600030101010101" pitchFamily="2" charset="-122"/>
            </a:endParaRPr>
          </a:p>
          <a:p>
            <a:pPr algn="ctr"/>
            <a:br>
              <a:rPr lang="en-US" dirty="0"/>
            </a:br>
            <a:endParaRPr lang="en-US" dirty="0"/>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13</a:t>
            </a:fld>
            <a:endParaRPr lang="en-US"/>
          </a:p>
        </p:txBody>
      </p:sp>
      <p:sp>
        <p:nvSpPr>
          <p:cNvPr id="6" name="TextBox 5">
            <a:extLst>
              <a:ext uri="{FF2B5EF4-FFF2-40B4-BE49-F238E27FC236}">
                <a16:creationId xmlns:a16="http://schemas.microsoft.com/office/drawing/2014/main" id="{BE39709B-DA57-A353-EFAB-64FBF9E65DD6}"/>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58007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812666"/>
            <a:ext cx="7886700" cy="827758"/>
          </a:xfrm>
        </p:spPr>
        <p:txBody>
          <a:bodyPr>
            <a:normAutofit/>
          </a:bodyPr>
          <a:lstStyle/>
          <a:p>
            <a:pPr algn="ctr"/>
            <a:r>
              <a:rPr lang="en-US" dirty="0"/>
              <a:t>Lai Xu</a:t>
            </a:r>
            <a:endParaRPr lang="en-US" sz="6000" dirty="0"/>
          </a:p>
        </p:txBody>
      </p:sp>
      <p:sp>
        <p:nvSpPr>
          <p:cNvPr id="3" name="Text Placeholder 2"/>
          <p:cNvSpPr>
            <a:spLocks noGrp="1"/>
          </p:cNvSpPr>
          <p:nvPr>
            <p:ph type="body" idx="1"/>
          </p:nvPr>
        </p:nvSpPr>
        <p:spPr>
          <a:xfrm>
            <a:off x="623888" y="3295788"/>
            <a:ext cx="7886700" cy="1881808"/>
          </a:xfrm>
        </p:spPr>
        <p:txBody>
          <a:bodyPr>
            <a:normAutofit/>
          </a:bodyPr>
          <a:lstStyle/>
          <a:p>
            <a:pPr marL="0" marR="0" algn="ctr">
              <a:spcBef>
                <a:spcPts val="0"/>
              </a:spcBef>
              <a:spcAft>
                <a:spcPts val="0"/>
              </a:spcAft>
            </a:pPr>
            <a:r>
              <a:rPr lang="en-US" sz="1800" dirty="0">
                <a:effectLst/>
                <a:latin typeface="Arial" panose="020B0604020202020204" pitchFamily="34" charset="0"/>
                <a:ea typeface="SimSun" panose="02010600030101010101" pitchFamily="2" charset="-122"/>
              </a:rPr>
              <a:t>For outstanding leadership service to the IEEE San Diego Section as Section Secretary </a:t>
            </a:r>
            <a:br>
              <a:rPr lang="en-US" sz="1800" dirty="0">
                <a:effectLst/>
                <a:latin typeface="Arial" panose="020B0604020202020204" pitchFamily="34" charset="0"/>
                <a:ea typeface="SimSun" panose="02010600030101010101" pitchFamily="2" charset="-122"/>
              </a:rPr>
            </a:br>
            <a:endParaRPr lang="en-US"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10"/>
          </p:nvPr>
        </p:nvSpPr>
        <p:spPr/>
        <p:txBody>
          <a:bodyPr/>
          <a:lstStyle/>
          <a:p>
            <a:fld id="{3DD97BEB-BAEF-0344-9D5C-EC73E478698A}" type="slidenum">
              <a:rPr lang="en-US" smtClean="0"/>
              <a:pPr/>
              <a:t>14</a:t>
            </a:fld>
            <a:endParaRPr lang="en-US"/>
          </a:p>
        </p:txBody>
      </p:sp>
      <p:sp>
        <p:nvSpPr>
          <p:cNvPr id="6" name="TextBox 5">
            <a:extLst>
              <a:ext uri="{FF2B5EF4-FFF2-40B4-BE49-F238E27FC236}">
                <a16:creationId xmlns:a16="http://schemas.microsoft.com/office/drawing/2014/main" id="{7484D2E5-167A-1C7E-A3A1-800FCC6C0330}"/>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231666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56960"/>
            <a:ext cx="7886700" cy="827758"/>
          </a:xfrm>
        </p:spPr>
        <p:txBody>
          <a:bodyPr>
            <a:noAutofit/>
          </a:bodyPr>
          <a:lstStyle/>
          <a:p>
            <a:pPr algn="ctr"/>
            <a:r>
              <a:rPr lang="en-US" sz="5400" dirty="0"/>
              <a:t>Kathy Hayashi</a:t>
            </a:r>
          </a:p>
        </p:txBody>
      </p:sp>
      <p:sp>
        <p:nvSpPr>
          <p:cNvPr id="3" name="Text Placeholder 2"/>
          <p:cNvSpPr>
            <a:spLocks noGrp="1"/>
          </p:cNvSpPr>
          <p:nvPr>
            <p:ph type="body" idx="1"/>
          </p:nvPr>
        </p:nvSpPr>
        <p:spPr>
          <a:xfrm>
            <a:off x="623888" y="3709627"/>
            <a:ext cx="7886700" cy="2248866"/>
          </a:xfrm>
        </p:spPr>
        <p:txBody>
          <a:bodyPr>
            <a:normAutofit/>
          </a:bodyPr>
          <a:lstStyle/>
          <a:p>
            <a:pPr algn="ctr"/>
            <a:r>
              <a:rPr lang="en-US" sz="1800" dirty="0">
                <a:effectLst/>
                <a:latin typeface="Arial" panose="020B0604020202020204" pitchFamily="34" charset="0"/>
                <a:ea typeface="SimSun" panose="02010600030101010101" pitchFamily="2" charset="-122"/>
              </a:rPr>
              <a:t>For outstanding leadership supporting the IEEE San Diego Section</a:t>
            </a:r>
            <a:endParaRPr lang="en-US" sz="1800" dirty="0">
              <a:effectLst/>
              <a:latin typeface="Times New Roman" panose="02020603050405020304" pitchFamily="18" charset="0"/>
              <a:ea typeface="SimSun" panose="02010600030101010101" pitchFamily="2" charset="-122"/>
            </a:endParaRPr>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15</a:t>
            </a:fld>
            <a:endParaRPr lang="en-US"/>
          </a:p>
        </p:txBody>
      </p:sp>
      <p:sp>
        <p:nvSpPr>
          <p:cNvPr id="6" name="TextBox 5">
            <a:extLst>
              <a:ext uri="{FF2B5EF4-FFF2-40B4-BE49-F238E27FC236}">
                <a16:creationId xmlns:a16="http://schemas.microsoft.com/office/drawing/2014/main" id="{3DA1C3B9-B371-0826-5D30-2481C2A9E6A3}"/>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89274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56960"/>
            <a:ext cx="7886700" cy="827758"/>
          </a:xfrm>
        </p:spPr>
        <p:txBody>
          <a:bodyPr>
            <a:noAutofit/>
          </a:bodyPr>
          <a:lstStyle/>
          <a:p>
            <a:pPr algn="ctr"/>
            <a:r>
              <a:rPr lang="en-US" dirty="0"/>
              <a:t>Kathleen Kramer</a:t>
            </a:r>
          </a:p>
        </p:txBody>
      </p:sp>
      <p:sp>
        <p:nvSpPr>
          <p:cNvPr id="3" name="Text Placeholder 2"/>
          <p:cNvSpPr>
            <a:spLocks noGrp="1"/>
          </p:cNvSpPr>
          <p:nvPr>
            <p:ph type="body" idx="1"/>
          </p:nvPr>
        </p:nvSpPr>
        <p:spPr>
          <a:xfrm>
            <a:off x="623888" y="3395252"/>
            <a:ext cx="7886700" cy="2248866"/>
          </a:xfrm>
        </p:spPr>
        <p:txBody>
          <a:bodyPr>
            <a:normAutofit/>
          </a:bodyPr>
          <a:lstStyle/>
          <a:p>
            <a:pPr algn="ctr"/>
            <a:r>
              <a:rPr lang="en-US" sz="1800" dirty="0">
                <a:effectLst/>
                <a:latin typeface="Arial" panose="020B0604020202020204" pitchFamily="34" charset="0"/>
                <a:ea typeface="SimSun" panose="02010600030101010101" pitchFamily="2" charset="-122"/>
              </a:rPr>
              <a:t>For outstanding leadership supporting the IEEE San Diego Section</a:t>
            </a:r>
            <a:endParaRPr lang="en-US" sz="1800" dirty="0">
              <a:effectLst/>
              <a:latin typeface="Times New Roman" panose="02020603050405020304" pitchFamily="18" charset="0"/>
              <a:ea typeface="SimSun" panose="02010600030101010101" pitchFamily="2" charset="-122"/>
            </a:endParaRPr>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16</a:t>
            </a:fld>
            <a:endParaRPr lang="en-US"/>
          </a:p>
        </p:txBody>
      </p:sp>
      <p:sp>
        <p:nvSpPr>
          <p:cNvPr id="6" name="TextBox 5">
            <a:extLst>
              <a:ext uri="{FF2B5EF4-FFF2-40B4-BE49-F238E27FC236}">
                <a16:creationId xmlns:a16="http://schemas.microsoft.com/office/drawing/2014/main" id="{2054CC1C-DDAA-F8D2-9709-08639E5E7B0C}"/>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371424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56960"/>
            <a:ext cx="7886700" cy="827758"/>
          </a:xfrm>
        </p:spPr>
        <p:txBody>
          <a:bodyPr>
            <a:noAutofit/>
          </a:bodyPr>
          <a:lstStyle/>
          <a:p>
            <a:pPr algn="ctr"/>
            <a:r>
              <a:rPr lang="en-US" sz="2400" b="1" dirty="0">
                <a:effectLst/>
                <a:latin typeface="Arial" panose="020B0604020202020204" pitchFamily="34" charset="0"/>
                <a:ea typeface="SimSun" panose="02010600030101010101" pitchFamily="2" charset="-122"/>
              </a:rPr>
              <a:t>Jian-Feng Shi</a:t>
            </a:r>
            <a:endParaRPr lang="en-US" sz="2400" dirty="0"/>
          </a:p>
        </p:txBody>
      </p:sp>
      <p:sp>
        <p:nvSpPr>
          <p:cNvPr id="3" name="Text Placeholder 2"/>
          <p:cNvSpPr>
            <a:spLocks noGrp="1"/>
          </p:cNvSpPr>
          <p:nvPr>
            <p:ph type="body" idx="1"/>
          </p:nvPr>
        </p:nvSpPr>
        <p:spPr>
          <a:xfrm>
            <a:off x="632276" y="3229010"/>
            <a:ext cx="7886700" cy="2248866"/>
          </a:xfrm>
        </p:spPr>
        <p:txBody>
          <a:bodyPr>
            <a:normAutofit/>
          </a:bodyPr>
          <a:lstStyle/>
          <a:p>
            <a:pPr algn="ctr"/>
            <a:r>
              <a:rPr lang="en-US" sz="1800" dirty="0">
                <a:effectLst/>
                <a:latin typeface="Arial" panose="020B0604020202020204" pitchFamily="34" charset="0"/>
                <a:ea typeface="SimSun" panose="02010600030101010101" pitchFamily="2" charset="-122"/>
              </a:rPr>
              <a:t>For outstanding leadership supporting the IEEE San Diego Section</a:t>
            </a:r>
            <a:endParaRPr lang="en-US" sz="1800" dirty="0">
              <a:effectLst/>
              <a:latin typeface="Times New Roman" panose="02020603050405020304" pitchFamily="18" charset="0"/>
              <a:ea typeface="SimSun" panose="02010600030101010101" pitchFamily="2" charset="-122"/>
            </a:endParaRPr>
          </a:p>
          <a:p>
            <a:pPr algn="ctr"/>
            <a:r>
              <a:rPr lang="en-US" dirty="0"/>
              <a:t> </a:t>
            </a:r>
          </a:p>
        </p:txBody>
      </p:sp>
      <p:sp>
        <p:nvSpPr>
          <p:cNvPr id="4" name="Slide Number Placeholder 3"/>
          <p:cNvSpPr>
            <a:spLocks noGrp="1"/>
          </p:cNvSpPr>
          <p:nvPr>
            <p:ph type="sldNum" sz="quarter" idx="10"/>
          </p:nvPr>
        </p:nvSpPr>
        <p:spPr/>
        <p:txBody>
          <a:bodyPr/>
          <a:lstStyle/>
          <a:p>
            <a:fld id="{3DD97BEB-BAEF-0344-9D5C-EC73E478698A}" type="slidenum">
              <a:rPr lang="en-US" smtClean="0"/>
              <a:pPr/>
              <a:t>17</a:t>
            </a:fld>
            <a:endParaRPr lang="en-US"/>
          </a:p>
        </p:txBody>
      </p:sp>
      <p:sp>
        <p:nvSpPr>
          <p:cNvPr id="6" name="TextBox 5">
            <a:extLst>
              <a:ext uri="{FF2B5EF4-FFF2-40B4-BE49-F238E27FC236}">
                <a16:creationId xmlns:a16="http://schemas.microsoft.com/office/drawing/2014/main" id="{7F05622E-D995-B88A-BB46-1CAC85BA47CB}"/>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13362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1774897"/>
            <a:ext cx="7886700" cy="827758"/>
          </a:xfrm>
        </p:spPr>
        <p:txBody>
          <a:bodyPr>
            <a:noAutofit/>
          </a:bodyPr>
          <a:lstStyle/>
          <a:p>
            <a:pPr algn="ctr"/>
            <a:r>
              <a:rPr lang="en-US" dirty="0"/>
              <a:t>Michelle Thompson</a:t>
            </a:r>
            <a:endParaRPr lang="en-US" sz="5400" dirty="0"/>
          </a:p>
        </p:txBody>
      </p:sp>
      <p:sp>
        <p:nvSpPr>
          <p:cNvPr id="3" name="Text Placeholder 2"/>
          <p:cNvSpPr>
            <a:spLocks noGrp="1"/>
          </p:cNvSpPr>
          <p:nvPr>
            <p:ph type="body" idx="1"/>
          </p:nvPr>
        </p:nvSpPr>
        <p:spPr>
          <a:xfrm>
            <a:off x="623888" y="3220622"/>
            <a:ext cx="7886700" cy="2248866"/>
          </a:xfrm>
        </p:spPr>
        <p:txBody>
          <a:bodyPr>
            <a:normAutofit/>
          </a:bodyPr>
          <a:lstStyle/>
          <a:p>
            <a:pPr algn="ctr"/>
            <a:r>
              <a:rPr lang="en-US" dirty="0"/>
              <a:t>For outstanding service supporting San Diego Section as Section Chair</a:t>
            </a:r>
          </a:p>
        </p:txBody>
      </p:sp>
      <p:sp>
        <p:nvSpPr>
          <p:cNvPr id="4" name="Slide Number Placeholder 3"/>
          <p:cNvSpPr>
            <a:spLocks noGrp="1"/>
          </p:cNvSpPr>
          <p:nvPr>
            <p:ph type="sldNum" sz="quarter" idx="10"/>
          </p:nvPr>
        </p:nvSpPr>
        <p:spPr/>
        <p:txBody>
          <a:bodyPr/>
          <a:lstStyle/>
          <a:p>
            <a:fld id="{3DD97BEB-BAEF-0344-9D5C-EC73E478698A}" type="slidenum">
              <a:rPr lang="en-US" smtClean="0"/>
              <a:pPr/>
              <a:t>18</a:t>
            </a:fld>
            <a:endParaRPr lang="en-US"/>
          </a:p>
        </p:txBody>
      </p:sp>
      <p:sp>
        <p:nvSpPr>
          <p:cNvPr id="6" name="TextBox 5">
            <a:extLst>
              <a:ext uri="{FF2B5EF4-FFF2-40B4-BE49-F238E27FC236}">
                <a16:creationId xmlns:a16="http://schemas.microsoft.com/office/drawing/2014/main" id="{51ED8886-6522-132D-CDB6-8DFE6EA666CE}"/>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3578822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87483"/>
            <a:ext cx="7886700" cy="827758"/>
          </a:xfrm>
        </p:spPr>
        <p:txBody>
          <a:bodyPr>
            <a:normAutofit fontScale="90000"/>
          </a:bodyPr>
          <a:lstStyle/>
          <a:p>
            <a:pPr algn="ctr"/>
            <a:r>
              <a:rPr lang="en-US" dirty="0"/>
              <a:t>Recognition of Past Section Chairs</a:t>
            </a:r>
          </a:p>
        </p:txBody>
      </p:sp>
      <p:sp>
        <p:nvSpPr>
          <p:cNvPr id="4" name="Slide Number Placeholder 3"/>
          <p:cNvSpPr>
            <a:spLocks noGrp="1"/>
          </p:cNvSpPr>
          <p:nvPr>
            <p:ph type="sldNum" sz="quarter" idx="10"/>
          </p:nvPr>
        </p:nvSpPr>
        <p:spPr/>
        <p:txBody>
          <a:bodyPr/>
          <a:lstStyle/>
          <a:p>
            <a:fld id="{3DD97BEB-BAEF-0344-9D5C-EC73E478698A}" type="slidenum">
              <a:rPr lang="en-US" smtClean="0"/>
              <a:pPr/>
              <a:t>19</a:t>
            </a:fld>
            <a:endParaRPr lang="en-US"/>
          </a:p>
        </p:txBody>
      </p:sp>
      <p:pic>
        <p:nvPicPr>
          <p:cNvPr id="6" name="Picture 5">
            <a:extLst>
              <a:ext uri="{FF2B5EF4-FFF2-40B4-BE49-F238E27FC236}">
                <a16:creationId xmlns:a16="http://schemas.microsoft.com/office/drawing/2014/main" id="{652BDBCA-B794-B949-9B26-E1AE6E6541FD}"/>
              </a:ext>
            </a:extLst>
          </p:cNvPr>
          <p:cNvPicPr>
            <a:picLocks noChangeAspect="1"/>
          </p:cNvPicPr>
          <p:nvPr/>
        </p:nvPicPr>
        <p:blipFill>
          <a:blip r:embed="rId3"/>
          <a:stretch>
            <a:fillRect/>
          </a:stretch>
        </p:blipFill>
        <p:spPr>
          <a:xfrm>
            <a:off x="0" y="1358441"/>
            <a:ext cx="4769897" cy="5499559"/>
          </a:xfrm>
          <a:prstGeom prst="rect">
            <a:avLst/>
          </a:prstGeom>
        </p:spPr>
      </p:pic>
      <p:sp>
        <p:nvSpPr>
          <p:cNvPr id="5" name="Text Box 4">
            <a:extLst>
              <a:ext uri="{FF2B5EF4-FFF2-40B4-BE49-F238E27FC236}">
                <a16:creationId xmlns:a16="http://schemas.microsoft.com/office/drawing/2014/main" id="{973E860B-8D36-8D48-95AE-9A4B73CE28E0}"/>
              </a:ext>
            </a:extLst>
          </p:cNvPr>
          <p:cNvSpPr txBox="1">
            <a:spLocks noChangeArrowheads="1"/>
          </p:cNvSpPr>
          <p:nvPr/>
        </p:nvSpPr>
        <p:spPr bwMode="auto">
          <a:xfrm>
            <a:off x="4397138" y="5765654"/>
            <a:ext cx="4643437" cy="879475"/>
          </a:xfrm>
          <a:prstGeom prst="rect">
            <a:avLst/>
          </a:prstGeom>
          <a:solidFill>
            <a:srgbClr val="A88B6F"/>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lgn="ctr">
                <a:solidFill>
                  <a:srgbClr val="70AD47"/>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ts val="800"/>
              </a:spcBef>
              <a:spcAft>
                <a:spcPts val="600"/>
              </a:spcAft>
              <a:buClrTx/>
              <a:buSzTx/>
              <a:buFontTx/>
              <a:buNone/>
              <a:tabLst/>
            </a:pPr>
            <a:r>
              <a:rPr kumimoji="0" lang="en-US" sz="1600" b="1" i="0" u="none" strike="noStrike" cap="none" normalizeH="0" baseline="0" dirty="0">
                <a:ln>
                  <a:noFill/>
                </a:ln>
                <a:solidFill>
                  <a:srgbClr val="FFFFFF"/>
                </a:solidFill>
                <a:effectLst/>
                <a:latin typeface="Times New Roman" pitchFamily="18" charset="0"/>
                <a:cs typeface="Arial" pitchFamily="34" charset="0"/>
              </a:rPr>
              <a:t>PAST CHAIRS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Times New Roman" pitchFamily="18" charset="0"/>
                <a:cs typeface="Arial" pitchFamily="34" charset="0"/>
              </a:rPr>
              <a:t>IEEE was founded in 1963 through the merger of AIEE and IRE.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Times New Roman" pitchFamily="18" charset="0"/>
                <a:cs typeface="Arial" pitchFamily="34" charset="0"/>
              </a:rPr>
              <a:t>We honor and thank the following previous San Diego Section Past Chairs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377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652153"/>
            <a:ext cx="7886700" cy="827758"/>
          </a:xfrm>
        </p:spPr>
        <p:txBody>
          <a:bodyPr/>
          <a:lstStyle/>
          <a:p>
            <a:r>
              <a:rPr lang="en-US" dirty="0"/>
              <a:t>Agenda</a:t>
            </a:r>
          </a:p>
        </p:txBody>
      </p:sp>
      <p:sp>
        <p:nvSpPr>
          <p:cNvPr id="3" name="Text Placeholder 2"/>
          <p:cNvSpPr>
            <a:spLocks noGrp="1"/>
          </p:cNvSpPr>
          <p:nvPr>
            <p:ph type="body" idx="1"/>
          </p:nvPr>
        </p:nvSpPr>
        <p:spPr>
          <a:xfrm>
            <a:off x="194021" y="1722290"/>
            <a:ext cx="8746434" cy="4055165"/>
          </a:xfrm>
        </p:spPr>
        <p:txBody>
          <a:bodyPr>
            <a:normAutofit/>
          </a:bodyPr>
          <a:lstStyle/>
          <a:p>
            <a:pPr marL="457200" indent="-457200">
              <a:buFont typeface="Arial" panose="020B0604020202020204" pitchFamily="34" charset="0"/>
              <a:buChar char="•"/>
            </a:pPr>
            <a:r>
              <a:rPr lang="en-US" dirty="0"/>
              <a:t>Welcome!</a:t>
            </a:r>
          </a:p>
          <a:p>
            <a:pPr marL="457200" indent="-457200">
              <a:buFont typeface="Arial" panose="020B0604020202020204" pitchFamily="34" charset="0"/>
              <a:buChar char="•"/>
            </a:pPr>
            <a:r>
              <a:rPr lang="en-US" dirty="0"/>
              <a:t>Awards Ceremony </a:t>
            </a:r>
          </a:p>
          <a:p>
            <a:pPr marL="457200" indent="-457200">
              <a:buFont typeface="Arial" panose="020B0604020202020204" pitchFamily="34" charset="0"/>
              <a:buChar char="•"/>
            </a:pPr>
            <a:r>
              <a:rPr lang="en-US" dirty="0"/>
              <a:t>Recognition of Past Section Chairs</a:t>
            </a:r>
          </a:p>
          <a:p>
            <a:pPr marL="457200" indent="-457200">
              <a:buFont typeface="Arial" panose="020B0604020202020204" pitchFamily="34" charset="0"/>
              <a:buChar char="•"/>
            </a:pPr>
            <a:r>
              <a:rPr lang="en-US" dirty="0"/>
              <a:t>Recognition of Past Officers</a:t>
            </a:r>
          </a:p>
          <a:p>
            <a:pPr marL="457200" indent="-457200">
              <a:buFont typeface="Arial" panose="020B0604020202020204" pitchFamily="34" charset="0"/>
              <a:buChar char="•"/>
            </a:pPr>
            <a:r>
              <a:rPr lang="en-US" dirty="0"/>
              <a:t>Installation of Incoming Officers</a:t>
            </a:r>
          </a:p>
          <a:p>
            <a:pPr marL="457200" indent="-457200">
              <a:buFont typeface="Arial" panose="020B0604020202020204" pitchFamily="34" charset="0"/>
              <a:buChar char="•"/>
            </a:pPr>
            <a:r>
              <a:rPr lang="en-US" dirty="0"/>
              <a:t>2022 Chair Remarks</a:t>
            </a:r>
          </a:p>
          <a:p>
            <a:pPr marL="457200" indent="-457200">
              <a:buFont typeface="Arial" panose="020B0604020202020204" pitchFamily="34" charset="0"/>
              <a:buChar char="•"/>
            </a:pPr>
            <a:r>
              <a:rPr lang="en-US" dirty="0"/>
              <a:t>Adjournment</a:t>
            </a:r>
          </a:p>
        </p:txBody>
      </p:sp>
      <p:sp>
        <p:nvSpPr>
          <p:cNvPr id="4" name="Slide Number Placeholder 3"/>
          <p:cNvSpPr>
            <a:spLocks noGrp="1"/>
          </p:cNvSpPr>
          <p:nvPr>
            <p:ph type="sldNum" sz="quarter" idx="10"/>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407097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18" y="287483"/>
            <a:ext cx="7886700" cy="827758"/>
          </a:xfrm>
        </p:spPr>
        <p:txBody>
          <a:bodyPr/>
          <a:lstStyle/>
          <a:p>
            <a:r>
              <a:rPr lang="en-US" dirty="0"/>
              <a:t>Incoming Officers</a:t>
            </a:r>
          </a:p>
        </p:txBody>
      </p:sp>
      <p:sp>
        <p:nvSpPr>
          <p:cNvPr id="4" name="Slide Number Placeholder 3"/>
          <p:cNvSpPr>
            <a:spLocks noGrp="1"/>
          </p:cNvSpPr>
          <p:nvPr>
            <p:ph type="sldNum" sz="quarter" idx="10"/>
          </p:nvPr>
        </p:nvSpPr>
        <p:spPr/>
        <p:txBody>
          <a:bodyPr/>
          <a:lstStyle/>
          <a:p>
            <a:fld id="{3DD97BEB-BAEF-0344-9D5C-EC73E478698A}" type="slidenum">
              <a:rPr lang="en-US" smtClean="0"/>
              <a:pPr/>
              <a:t>20</a:t>
            </a:fld>
            <a:endParaRPr lang="en-US"/>
          </a:p>
        </p:txBody>
      </p:sp>
      <p:graphicFrame>
        <p:nvGraphicFramePr>
          <p:cNvPr id="5" name="Table 4">
            <a:extLst>
              <a:ext uri="{FF2B5EF4-FFF2-40B4-BE49-F238E27FC236}">
                <a16:creationId xmlns:a16="http://schemas.microsoft.com/office/drawing/2014/main" id="{4A9317C0-570A-9944-AB89-9E2B5A462291}"/>
              </a:ext>
            </a:extLst>
          </p:cNvPr>
          <p:cNvGraphicFramePr>
            <a:graphicFrameLocks noGrp="1"/>
          </p:cNvGraphicFramePr>
          <p:nvPr>
            <p:extLst>
              <p:ext uri="{D42A27DB-BD31-4B8C-83A1-F6EECF244321}">
                <p14:modId xmlns:p14="http://schemas.microsoft.com/office/powerpoint/2010/main" val="617635263"/>
              </p:ext>
            </p:extLst>
          </p:nvPr>
        </p:nvGraphicFramePr>
        <p:xfrm>
          <a:off x="385320" y="1235568"/>
          <a:ext cx="8100096" cy="4714875"/>
        </p:xfrm>
        <a:graphic>
          <a:graphicData uri="http://schemas.openxmlformats.org/drawingml/2006/table">
            <a:tbl>
              <a:tblPr/>
              <a:tblGrid>
                <a:gridCol w="4467406">
                  <a:extLst>
                    <a:ext uri="{9D8B030D-6E8A-4147-A177-3AD203B41FA5}">
                      <a16:colId xmlns:a16="http://schemas.microsoft.com/office/drawing/2014/main" val="2315550127"/>
                    </a:ext>
                  </a:extLst>
                </a:gridCol>
                <a:gridCol w="3632690">
                  <a:extLst>
                    <a:ext uri="{9D8B030D-6E8A-4147-A177-3AD203B41FA5}">
                      <a16:colId xmlns:a16="http://schemas.microsoft.com/office/drawing/2014/main" val="70551554"/>
                    </a:ext>
                  </a:extLst>
                </a:gridCol>
              </a:tblGrid>
              <a:tr h="274012">
                <a:tc>
                  <a:txBody>
                    <a:bodyPr/>
                    <a:lstStyle/>
                    <a:p>
                      <a:pPr algn="l" fontAlgn="b"/>
                      <a:r>
                        <a:rPr lang="en-US" sz="2000" b="1" i="0" u="none" strike="noStrike" dirty="0">
                          <a:solidFill>
                            <a:srgbClr val="000000"/>
                          </a:solidFill>
                          <a:effectLst/>
                          <a:latin typeface="Calibri" panose="020F0502020204030204" pitchFamily="34" charset="0"/>
                        </a:rPr>
                        <a:t>Position:</a:t>
                      </a:r>
                    </a:p>
                  </a:txBody>
                  <a:tcPr marL="9525" marR="9525" marT="9525" marB="0" anchor="b">
                    <a:lnL>
                      <a:noFill/>
                    </a:lnL>
                    <a:lnR>
                      <a:noFill/>
                    </a:lnR>
                    <a:lnT>
                      <a:noFill/>
                    </a:lnT>
                    <a:lnB>
                      <a:noFill/>
                    </a:lnB>
                  </a:tcPr>
                </a:tc>
                <a:tc>
                  <a:txBody>
                    <a:bodyPr/>
                    <a:lstStyle/>
                    <a:p>
                      <a:pPr algn="l" fontAlgn="b"/>
                      <a:r>
                        <a:rPr lang="en-US" sz="2000" b="1" i="0" u="none" strike="noStrike" dirty="0">
                          <a:solidFill>
                            <a:srgbClr val="000000"/>
                          </a:solidFill>
                          <a:effectLst/>
                          <a:latin typeface="Calibri" panose="020F0502020204030204" pitchFamily="34" charset="0"/>
                        </a:rPr>
                        <a:t>Thank you!</a:t>
                      </a:r>
                    </a:p>
                  </a:txBody>
                  <a:tcPr marL="9525" marR="9525" marT="9525" marB="0" anchor="b">
                    <a:lnL>
                      <a:noFill/>
                    </a:lnL>
                    <a:lnR>
                      <a:noFill/>
                    </a:lnR>
                    <a:lnT>
                      <a:noFill/>
                    </a:lnT>
                    <a:lnB>
                      <a:noFill/>
                    </a:lnB>
                  </a:tcPr>
                </a:tc>
                <a:extLst>
                  <a:ext uri="{0D108BD9-81ED-4DB2-BD59-A6C34878D82A}">
                    <a16:rowId xmlns:a16="http://schemas.microsoft.com/office/drawing/2014/main" val="1859717215"/>
                  </a:ext>
                </a:extLst>
              </a:tr>
              <a:tr h="274012">
                <a:tc>
                  <a:txBody>
                    <a:bodyPr/>
                    <a:lstStyle/>
                    <a:p>
                      <a:pPr algn="l" fontAlgn="b"/>
                      <a:r>
                        <a:rPr lang="en-US" sz="2000" b="0" i="0" u="none" strike="noStrike" dirty="0">
                          <a:solidFill>
                            <a:srgbClr val="000000"/>
                          </a:solidFill>
                          <a:effectLst/>
                          <a:latin typeface="Calibri" panose="020F0502020204030204" pitchFamily="34" charset="0"/>
                        </a:rPr>
                        <a:t>Director of Region 6</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Kathy Hayashi</a:t>
                      </a:r>
                    </a:p>
                  </a:txBody>
                  <a:tcPr marL="9525" marR="9525" marT="9525" marB="0" anchor="b">
                    <a:lnL>
                      <a:noFill/>
                    </a:lnL>
                    <a:lnR>
                      <a:noFill/>
                    </a:lnR>
                    <a:lnT>
                      <a:noFill/>
                    </a:lnT>
                    <a:lnB>
                      <a:noFill/>
                    </a:lnB>
                  </a:tcPr>
                </a:tc>
                <a:extLst>
                  <a:ext uri="{0D108BD9-81ED-4DB2-BD59-A6C34878D82A}">
                    <a16:rowId xmlns:a16="http://schemas.microsoft.com/office/drawing/2014/main" val="384060261"/>
                  </a:ext>
                </a:extLst>
              </a:tr>
              <a:tr h="274012">
                <a:tc>
                  <a:txBody>
                    <a:bodyPr/>
                    <a:lstStyle/>
                    <a:p>
                      <a:pPr algn="l" fontAlgn="b"/>
                      <a:r>
                        <a:rPr lang="en-US" sz="2000" b="0" i="0" u="none" strike="noStrike">
                          <a:solidFill>
                            <a:srgbClr val="000000"/>
                          </a:solidFill>
                          <a:effectLst/>
                          <a:latin typeface="Calibri" panose="020F0502020204030204" pitchFamily="34" charset="0"/>
                        </a:rPr>
                        <a:t>Chair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Michelle Thompson</a:t>
                      </a:r>
                    </a:p>
                  </a:txBody>
                  <a:tcPr marL="9525" marR="9525" marT="9525" marB="0" anchor="b">
                    <a:lnL>
                      <a:noFill/>
                    </a:lnL>
                    <a:lnR>
                      <a:noFill/>
                    </a:lnR>
                    <a:lnT>
                      <a:noFill/>
                    </a:lnT>
                    <a:lnB>
                      <a:noFill/>
                    </a:lnB>
                  </a:tcPr>
                </a:tc>
                <a:extLst>
                  <a:ext uri="{0D108BD9-81ED-4DB2-BD59-A6C34878D82A}">
                    <a16:rowId xmlns:a16="http://schemas.microsoft.com/office/drawing/2014/main" val="479962803"/>
                  </a:ext>
                </a:extLst>
              </a:tr>
              <a:tr h="274012">
                <a:tc>
                  <a:txBody>
                    <a:bodyPr/>
                    <a:lstStyle/>
                    <a:p>
                      <a:pPr algn="l" fontAlgn="b"/>
                      <a:r>
                        <a:rPr lang="en-US" sz="2000" b="0" i="0" u="none" strike="noStrike" dirty="0">
                          <a:solidFill>
                            <a:srgbClr val="000000"/>
                          </a:solidFill>
                          <a:effectLst/>
                          <a:latin typeface="Calibri" panose="020F0502020204030204" pitchFamily="34" charset="0"/>
                        </a:rPr>
                        <a:t>Double Junior Past President</a:t>
                      </a:r>
                    </a:p>
                  </a:txBody>
                  <a:tcPr marL="9525" marR="9525" marT="9525" marB="0" anchor="b">
                    <a:lnL>
                      <a:noFill/>
                    </a:lnL>
                    <a:lnR>
                      <a:noFill/>
                    </a:lnR>
                    <a:lnT>
                      <a:noFill/>
                    </a:lnT>
                    <a:lnB>
                      <a:noFill/>
                    </a:lnB>
                  </a:tcPr>
                </a:tc>
                <a:tc>
                  <a:txBody>
                    <a:bodyPr/>
                    <a:lstStyle/>
                    <a:p>
                      <a:pPr algn="l" fontAlgn="b"/>
                      <a:r>
                        <a:rPr lang="en-US" sz="2000" b="0" i="0" u="none" strike="noStrike" dirty="0" err="1">
                          <a:solidFill>
                            <a:srgbClr val="000000"/>
                          </a:solidFill>
                          <a:effectLst/>
                          <a:latin typeface="Calibri" panose="020F0502020204030204" pitchFamily="34" charset="0"/>
                        </a:rPr>
                        <a:t>Zhensheng</a:t>
                      </a:r>
                      <a:r>
                        <a:rPr lang="en-US" sz="2000" b="0" i="0" u="none" strike="noStrike" dirty="0">
                          <a:solidFill>
                            <a:srgbClr val="000000"/>
                          </a:solidFill>
                          <a:effectLst/>
                          <a:latin typeface="Calibri" panose="020F0502020204030204" pitchFamily="34" charset="0"/>
                        </a:rPr>
                        <a:t> Zhang</a:t>
                      </a:r>
                    </a:p>
                  </a:txBody>
                  <a:tcPr marL="9525" marR="9525" marT="9525" marB="0" anchor="b">
                    <a:lnL>
                      <a:noFill/>
                    </a:lnL>
                    <a:lnR>
                      <a:noFill/>
                    </a:lnR>
                    <a:lnT>
                      <a:noFill/>
                    </a:lnT>
                    <a:lnB>
                      <a:noFill/>
                    </a:lnB>
                  </a:tcPr>
                </a:tc>
                <a:extLst>
                  <a:ext uri="{0D108BD9-81ED-4DB2-BD59-A6C34878D82A}">
                    <a16:rowId xmlns:a16="http://schemas.microsoft.com/office/drawing/2014/main" val="957926865"/>
                  </a:ext>
                </a:extLst>
              </a:tr>
              <a:tr h="274012">
                <a:tc>
                  <a:txBody>
                    <a:bodyPr/>
                    <a:lstStyle/>
                    <a:p>
                      <a:pPr algn="l" fontAlgn="b"/>
                      <a:r>
                        <a:rPr lang="en-US" sz="2000" b="0" i="0" u="none" strike="noStrike">
                          <a:solidFill>
                            <a:srgbClr val="000000"/>
                          </a:solidFill>
                          <a:effectLst/>
                          <a:latin typeface="Calibri" panose="020F0502020204030204" pitchFamily="34" charset="0"/>
                        </a:rPr>
                        <a:t>Member-At-Large</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Gabriel Alcala</a:t>
                      </a:r>
                    </a:p>
                  </a:txBody>
                  <a:tcPr marL="9525" marR="9525" marT="9525" marB="0" anchor="b">
                    <a:lnL>
                      <a:noFill/>
                    </a:lnL>
                    <a:lnR>
                      <a:noFill/>
                    </a:lnR>
                    <a:lnT>
                      <a:noFill/>
                    </a:lnT>
                    <a:lnB>
                      <a:noFill/>
                    </a:lnB>
                  </a:tcPr>
                </a:tc>
                <a:extLst>
                  <a:ext uri="{0D108BD9-81ED-4DB2-BD59-A6C34878D82A}">
                    <a16:rowId xmlns:a16="http://schemas.microsoft.com/office/drawing/2014/main" val="694139552"/>
                  </a:ext>
                </a:extLst>
              </a:tr>
              <a:tr h="274012">
                <a:tc>
                  <a:txBody>
                    <a:bodyPr/>
                    <a:lstStyle/>
                    <a:p>
                      <a:pPr algn="l" fontAlgn="b"/>
                      <a:r>
                        <a:rPr lang="en-US" sz="2000" b="0" i="0" u="none" strike="noStrike">
                          <a:solidFill>
                            <a:srgbClr val="000000"/>
                          </a:solidFill>
                          <a:effectLst/>
                          <a:latin typeface="Calibri" panose="020F0502020204030204" pitchFamily="34" charset="0"/>
                        </a:rPr>
                        <a:t>Member-At-Large</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Richard Doyle</a:t>
                      </a:r>
                    </a:p>
                  </a:txBody>
                  <a:tcPr marL="9525" marR="9525" marT="9525" marB="0" anchor="b">
                    <a:lnL>
                      <a:noFill/>
                    </a:lnL>
                    <a:lnR>
                      <a:noFill/>
                    </a:lnR>
                    <a:lnT>
                      <a:noFill/>
                    </a:lnT>
                    <a:lnB>
                      <a:noFill/>
                    </a:lnB>
                  </a:tcPr>
                </a:tc>
                <a:extLst>
                  <a:ext uri="{0D108BD9-81ED-4DB2-BD59-A6C34878D82A}">
                    <a16:rowId xmlns:a16="http://schemas.microsoft.com/office/drawing/2014/main" val="2411009178"/>
                  </a:ext>
                </a:extLst>
              </a:tr>
              <a:tr h="274012">
                <a:tc>
                  <a:txBody>
                    <a:bodyPr/>
                    <a:lstStyle/>
                    <a:p>
                      <a:pPr algn="l" fontAlgn="b"/>
                      <a:r>
                        <a:rPr lang="en-US" sz="2000" b="0" i="0" u="none" strike="noStrike">
                          <a:solidFill>
                            <a:srgbClr val="000000"/>
                          </a:solidFill>
                          <a:effectLst/>
                          <a:latin typeface="Calibri" panose="020F0502020204030204" pitchFamily="34" charset="0"/>
                        </a:rPr>
                        <a:t>Member-At-Large</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Theresa </a:t>
                      </a:r>
                      <a:r>
                        <a:rPr lang="en-US" sz="2000" b="0" i="0" u="none" strike="noStrike" dirty="0" err="1">
                          <a:solidFill>
                            <a:srgbClr val="000000"/>
                          </a:solidFill>
                          <a:effectLst/>
                          <a:latin typeface="Calibri" panose="020F0502020204030204" pitchFamily="34" charset="0"/>
                        </a:rPr>
                        <a:t>Hache</a:t>
                      </a:r>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95321331"/>
                  </a:ext>
                </a:extLst>
              </a:tr>
              <a:tr h="274012">
                <a:tc>
                  <a:txBody>
                    <a:bodyPr/>
                    <a:lstStyle/>
                    <a:p>
                      <a:pPr algn="l" fontAlgn="b"/>
                      <a:r>
                        <a:rPr lang="en-US" sz="2000" b="0" i="0" u="none" strike="noStrike">
                          <a:solidFill>
                            <a:srgbClr val="000000"/>
                          </a:solidFill>
                          <a:effectLst/>
                          <a:latin typeface="Calibri" panose="020F0502020204030204" pitchFamily="34" charset="0"/>
                        </a:rPr>
                        <a:t>Member-At-Large</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Larry </a:t>
                      </a:r>
                      <a:r>
                        <a:rPr lang="en-US" sz="2000" b="0" i="0" u="none" strike="noStrike" dirty="0" err="1">
                          <a:solidFill>
                            <a:srgbClr val="000000"/>
                          </a:solidFill>
                          <a:effectLst/>
                          <a:latin typeface="Calibri" panose="020F0502020204030204" pitchFamily="34" charset="0"/>
                        </a:rPr>
                        <a:t>Hamerman</a:t>
                      </a:r>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7300146"/>
                  </a:ext>
                </a:extLst>
              </a:tr>
              <a:tr h="274012">
                <a:tc>
                  <a:txBody>
                    <a:bodyPr/>
                    <a:lstStyle/>
                    <a:p>
                      <a:pPr algn="l" fontAlgn="b"/>
                      <a:r>
                        <a:rPr lang="en-US" sz="2000" b="0" i="0" u="none" strike="noStrike">
                          <a:solidFill>
                            <a:srgbClr val="000000"/>
                          </a:solidFill>
                          <a:effectLst/>
                          <a:latin typeface="Calibri" panose="020F0502020204030204" pitchFamily="34" charset="0"/>
                        </a:rPr>
                        <a:t>Member-At-Large</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Kathleen Kramer</a:t>
                      </a:r>
                    </a:p>
                  </a:txBody>
                  <a:tcPr marL="9525" marR="9525" marT="9525" marB="0" anchor="b">
                    <a:lnL>
                      <a:noFill/>
                    </a:lnL>
                    <a:lnR>
                      <a:noFill/>
                    </a:lnR>
                    <a:lnT>
                      <a:noFill/>
                    </a:lnT>
                    <a:lnB>
                      <a:noFill/>
                    </a:lnB>
                  </a:tcPr>
                </a:tc>
                <a:extLst>
                  <a:ext uri="{0D108BD9-81ED-4DB2-BD59-A6C34878D82A}">
                    <a16:rowId xmlns:a16="http://schemas.microsoft.com/office/drawing/2014/main" val="384297958"/>
                  </a:ext>
                </a:extLst>
              </a:tr>
              <a:tr h="274012">
                <a:tc>
                  <a:txBody>
                    <a:bodyPr/>
                    <a:lstStyle/>
                    <a:p>
                      <a:pPr algn="l" fontAlgn="b"/>
                      <a:r>
                        <a:rPr lang="en-US" sz="2000" b="0" i="0" u="none" strike="noStrike">
                          <a:solidFill>
                            <a:srgbClr val="000000"/>
                          </a:solidFill>
                          <a:effectLst/>
                          <a:latin typeface="Calibri" panose="020F0502020204030204" pitchFamily="34" charset="0"/>
                        </a:rPr>
                        <a:t>Member-At-Large</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William Torre</a:t>
                      </a:r>
                    </a:p>
                  </a:txBody>
                  <a:tcPr marL="9525" marR="9525" marT="9525" marB="0" anchor="b">
                    <a:lnL>
                      <a:noFill/>
                    </a:lnL>
                    <a:lnR>
                      <a:noFill/>
                    </a:lnR>
                    <a:lnT>
                      <a:noFill/>
                    </a:lnT>
                    <a:lnB>
                      <a:noFill/>
                    </a:lnB>
                  </a:tcPr>
                </a:tc>
                <a:extLst>
                  <a:ext uri="{0D108BD9-81ED-4DB2-BD59-A6C34878D82A}">
                    <a16:rowId xmlns:a16="http://schemas.microsoft.com/office/drawing/2014/main" val="3662361315"/>
                  </a:ext>
                </a:extLst>
              </a:tr>
              <a:tr h="274012">
                <a:tc>
                  <a:txBody>
                    <a:bodyPr/>
                    <a:lstStyle/>
                    <a:p>
                      <a:pPr algn="l" fontAlgn="b"/>
                      <a:r>
                        <a:rPr lang="en-US" sz="2000" b="0" i="0" u="none" strike="noStrike">
                          <a:solidFill>
                            <a:srgbClr val="000000"/>
                          </a:solidFill>
                          <a:effectLst/>
                          <a:latin typeface="Calibri" panose="020F0502020204030204" pitchFamily="34" charset="0"/>
                        </a:rPr>
                        <a:t>Secretary</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Lai Xu</a:t>
                      </a:r>
                    </a:p>
                  </a:txBody>
                  <a:tcPr marL="9525" marR="9525" marT="9525" marB="0" anchor="b">
                    <a:lnL>
                      <a:noFill/>
                    </a:lnL>
                    <a:lnR>
                      <a:noFill/>
                    </a:lnR>
                    <a:lnT>
                      <a:noFill/>
                    </a:lnT>
                    <a:lnB>
                      <a:noFill/>
                    </a:lnB>
                  </a:tcPr>
                </a:tc>
                <a:extLst>
                  <a:ext uri="{0D108BD9-81ED-4DB2-BD59-A6C34878D82A}">
                    <a16:rowId xmlns:a16="http://schemas.microsoft.com/office/drawing/2014/main" val="1643184004"/>
                  </a:ext>
                </a:extLst>
              </a:tr>
              <a:tr h="274012">
                <a:tc>
                  <a:txBody>
                    <a:bodyPr/>
                    <a:lstStyle/>
                    <a:p>
                      <a:pPr algn="l" fontAlgn="b"/>
                      <a:r>
                        <a:rPr lang="en-US" sz="2000" b="0" i="0" u="none" strike="noStrike">
                          <a:solidFill>
                            <a:srgbClr val="000000"/>
                          </a:solidFill>
                          <a:effectLst/>
                          <a:latin typeface="Calibri" panose="020F0502020204030204" pitchFamily="34" charset="0"/>
                        </a:rPr>
                        <a:t>Treasurer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Hua Zhu</a:t>
                      </a:r>
                    </a:p>
                  </a:txBody>
                  <a:tcPr marL="9525" marR="9525" marT="9525" marB="0" anchor="b">
                    <a:lnL>
                      <a:noFill/>
                    </a:lnL>
                    <a:lnR>
                      <a:noFill/>
                    </a:lnR>
                    <a:lnT>
                      <a:noFill/>
                    </a:lnT>
                    <a:lnB>
                      <a:noFill/>
                    </a:lnB>
                  </a:tcPr>
                </a:tc>
                <a:extLst>
                  <a:ext uri="{0D108BD9-81ED-4DB2-BD59-A6C34878D82A}">
                    <a16:rowId xmlns:a16="http://schemas.microsoft.com/office/drawing/2014/main" val="270931084"/>
                  </a:ext>
                </a:extLst>
              </a:tr>
              <a:tr h="274012">
                <a:tc>
                  <a:txBody>
                    <a:bodyPr/>
                    <a:lstStyle/>
                    <a:p>
                      <a:pPr algn="l" fontAlgn="b"/>
                      <a:r>
                        <a:rPr lang="en-US" sz="2000" b="0" i="0" u="none" strike="noStrike" dirty="0">
                          <a:solidFill>
                            <a:srgbClr val="000000"/>
                          </a:solidFill>
                          <a:effectLst/>
                          <a:latin typeface="Calibri" panose="020F0502020204030204" pitchFamily="34" charset="0"/>
                        </a:rPr>
                        <a:t>Vice Chair Programs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Fred Raddatz</a:t>
                      </a:r>
                    </a:p>
                  </a:txBody>
                  <a:tcPr marL="9525" marR="9525" marT="9525" marB="0" anchor="b">
                    <a:lnL>
                      <a:noFill/>
                    </a:lnL>
                    <a:lnR>
                      <a:noFill/>
                    </a:lnR>
                    <a:lnT>
                      <a:noFill/>
                    </a:lnT>
                    <a:lnB>
                      <a:noFill/>
                    </a:lnB>
                  </a:tcPr>
                </a:tc>
                <a:extLst>
                  <a:ext uri="{0D108BD9-81ED-4DB2-BD59-A6C34878D82A}">
                    <a16:rowId xmlns:a16="http://schemas.microsoft.com/office/drawing/2014/main" val="3539766524"/>
                  </a:ext>
                </a:extLst>
              </a:tr>
              <a:tr h="274012">
                <a:tc>
                  <a:txBody>
                    <a:bodyPr/>
                    <a:lstStyle/>
                    <a:p>
                      <a:pPr algn="l" fontAlgn="b"/>
                      <a:r>
                        <a:rPr lang="en-US" sz="2000" b="0" i="0" u="none" strike="noStrike" dirty="0">
                          <a:solidFill>
                            <a:srgbClr val="000000"/>
                          </a:solidFill>
                          <a:effectLst/>
                          <a:latin typeface="Calibri" panose="020F0502020204030204" pitchFamily="34" charset="0"/>
                        </a:rPr>
                        <a:t>Vice Chair Publicity</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Vaishnav Srinivas</a:t>
                      </a:r>
                    </a:p>
                  </a:txBody>
                  <a:tcPr marL="9525" marR="9525" marT="9525" marB="0" anchor="b">
                    <a:lnL>
                      <a:noFill/>
                    </a:lnL>
                    <a:lnR>
                      <a:noFill/>
                    </a:lnR>
                    <a:lnT>
                      <a:noFill/>
                    </a:lnT>
                    <a:lnB>
                      <a:noFill/>
                    </a:lnB>
                  </a:tcPr>
                </a:tc>
                <a:extLst>
                  <a:ext uri="{0D108BD9-81ED-4DB2-BD59-A6C34878D82A}">
                    <a16:rowId xmlns:a16="http://schemas.microsoft.com/office/drawing/2014/main" val="4018821594"/>
                  </a:ext>
                </a:extLst>
              </a:tr>
              <a:tr h="274012">
                <a:tc>
                  <a:txBody>
                    <a:bodyPr/>
                    <a:lstStyle/>
                    <a:p>
                      <a:pPr algn="l" fontAlgn="b"/>
                      <a:r>
                        <a:rPr lang="en-US" sz="2000" b="0" i="0" u="none" strike="noStrike">
                          <a:solidFill>
                            <a:srgbClr val="000000"/>
                          </a:solidFill>
                          <a:effectLst/>
                          <a:latin typeface="Calibri" panose="020F0502020204030204" pitchFamily="34" charset="0"/>
                        </a:rPr>
                        <a:t>Vice Chair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Mike </a:t>
                      </a:r>
                      <a:r>
                        <a:rPr lang="en-US" sz="2000" b="0" i="0" u="none" strike="noStrike" dirty="0" err="1">
                          <a:solidFill>
                            <a:srgbClr val="000000"/>
                          </a:solidFill>
                          <a:effectLst/>
                          <a:latin typeface="Calibri" panose="020F0502020204030204" pitchFamily="34" charset="0"/>
                        </a:rPr>
                        <a:t>Bistric</a:t>
                      </a:r>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30526437"/>
                  </a:ext>
                </a:extLst>
              </a:tr>
            </a:tbl>
          </a:graphicData>
        </a:graphic>
      </p:graphicFrame>
    </p:spTree>
    <p:extLst>
      <p:ext uri="{BB962C8B-B14F-4D97-AF65-F5344CB8AC3E}">
        <p14:creationId xmlns:p14="http://schemas.microsoft.com/office/powerpoint/2010/main" val="380302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2741"/>
            <a:ext cx="7886700" cy="827758"/>
          </a:xfrm>
        </p:spPr>
        <p:txBody>
          <a:bodyPr/>
          <a:lstStyle/>
          <a:p>
            <a:pPr algn="ctr"/>
            <a:r>
              <a:rPr lang="en-US" dirty="0"/>
              <a:t>2023 Section Chair Remarks</a:t>
            </a:r>
          </a:p>
        </p:txBody>
      </p:sp>
      <p:sp>
        <p:nvSpPr>
          <p:cNvPr id="4" name="Slide Number Placeholder 3"/>
          <p:cNvSpPr>
            <a:spLocks noGrp="1"/>
          </p:cNvSpPr>
          <p:nvPr>
            <p:ph type="sldNum" sz="quarter" idx="10"/>
          </p:nvPr>
        </p:nvSpPr>
        <p:spPr/>
        <p:txBody>
          <a:bodyPr/>
          <a:lstStyle/>
          <a:p>
            <a:fld id="{3DD97BEB-BAEF-0344-9D5C-EC73E478698A}" type="slidenum">
              <a:rPr lang="en-US" smtClean="0"/>
              <a:pPr/>
              <a:t>21</a:t>
            </a:fld>
            <a:endParaRPr lang="en-US"/>
          </a:p>
        </p:txBody>
      </p:sp>
      <p:sp>
        <p:nvSpPr>
          <p:cNvPr id="7" name="Text Placeholder 2">
            <a:extLst>
              <a:ext uri="{FF2B5EF4-FFF2-40B4-BE49-F238E27FC236}">
                <a16:creationId xmlns:a16="http://schemas.microsoft.com/office/drawing/2014/main" id="{DBA8AF8B-1DB9-47DE-9EBB-C1DF0F5F22FE}"/>
              </a:ext>
            </a:extLst>
          </p:cNvPr>
          <p:cNvSpPr>
            <a:spLocks noGrp="1"/>
          </p:cNvSpPr>
          <p:nvPr>
            <p:ph type="body" idx="1"/>
          </p:nvPr>
        </p:nvSpPr>
        <p:spPr>
          <a:xfrm>
            <a:off x="628649" y="2147647"/>
            <a:ext cx="7886700" cy="2073332"/>
          </a:xfrm>
        </p:spPr>
        <p:txBody>
          <a:bodyPr>
            <a:normAutofit/>
          </a:bodyPr>
          <a:lstStyle/>
          <a:p>
            <a:r>
              <a:rPr lang="en-US" dirty="0"/>
              <a:t>                              Michelle Thompson</a:t>
            </a:r>
          </a:p>
        </p:txBody>
      </p:sp>
      <p:pic>
        <p:nvPicPr>
          <p:cNvPr id="5" name="Picture 4" descr="Chart, pie chart&#10;&#10;Description automatically generated">
            <a:extLst>
              <a:ext uri="{FF2B5EF4-FFF2-40B4-BE49-F238E27FC236}">
                <a16:creationId xmlns:a16="http://schemas.microsoft.com/office/drawing/2014/main" id="{9D6F455F-B95A-904E-B21A-34D88C4DEC99}"/>
              </a:ext>
            </a:extLst>
          </p:cNvPr>
          <p:cNvPicPr>
            <a:picLocks noChangeAspect="1"/>
          </p:cNvPicPr>
          <p:nvPr/>
        </p:nvPicPr>
        <p:blipFill>
          <a:blip r:embed="rId3"/>
          <a:stretch>
            <a:fillRect/>
          </a:stretch>
        </p:blipFill>
        <p:spPr>
          <a:xfrm>
            <a:off x="123059" y="3183874"/>
            <a:ext cx="2746265" cy="2714819"/>
          </a:xfrm>
          <a:prstGeom prst="rect">
            <a:avLst/>
          </a:prstGeom>
        </p:spPr>
      </p:pic>
    </p:spTree>
    <p:extLst>
      <p:ext uri="{BB962C8B-B14F-4D97-AF65-F5344CB8AC3E}">
        <p14:creationId xmlns:p14="http://schemas.microsoft.com/office/powerpoint/2010/main" val="407850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414F6E-FF8E-8B49-86FE-EB3BDC80C442}"/>
              </a:ext>
            </a:extLst>
          </p:cNvPr>
          <p:cNvSpPr>
            <a:spLocks noGrp="1"/>
          </p:cNvSpPr>
          <p:nvPr>
            <p:ph type="sldNum" sz="quarter" idx="10"/>
          </p:nvPr>
        </p:nvSpPr>
        <p:spPr/>
        <p:txBody>
          <a:bodyPr/>
          <a:lstStyle/>
          <a:p>
            <a:fld id="{3DD97BEB-BAEF-0344-9D5C-EC73E478698A}" type="slidenum">
              <a:rPr lang="en-US" smtClean="0"/>
              <a:pPr/>
              <a:t>22</a:t>
            </a:fld>
            <a:endParaRPr lang="en-US"/>
          </a:p>
        </p:txBody>
      </p:sp>
      <p:pic>
        <p:nvPicPr>
          <p:cNvPr id="1026" name="Picture 2">
            <a:extLst>
              <a:ext uri="{FF2B5EF4-FFF2-40B4-BE49-F238E27FC236}">
                <a16:creationId xmlns:a16="http://schemas.microsoft.com/office/drawing/2014/main" id="{E917A562-81C8-0140-B308-EB368CA64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9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92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3AD0C-8932-AD46-B934-1665C27ACC79}"/>
              </a:ext>
            </a:extLst>
          </p:cNvPr>
          <p:cNvSpPr>
            <a:spLocks noGrp="1"/>
          </p:cNvSpPr>
          <p:nvPr>
            <p:ph type="sldNum" sz="quarter" idx="10"/>
          </p:nvPr>
        </p:nvSpPr>
        <p:spPr/>
        <p:txBody>
          <a:bodyPr/>
          <a:lstStyle/>
          <a:p>
            <a:fld id="{3DD97BEB-BAEF-0344-9D5C-EC73E478698A}" type="slidenum">
              <a:rPr lang="en-US" smtClean="0"/>
              <a:pPr/>
              <a:t>23</a:t>
            </a:fld>
            <a:endParaRPr lang="en-US"/>
          </a:p>
        </p:txBody>
      </p:sp>
      <p:graphicFrame>
        <p:nvGraphicFramePr>
          <p:cNvPr id="3" name="Chart 2">
            <a:extLst>
              <a:ext uri="{FF2B5EF4-FFF2-40B4-BE49-F238E27FC236}">
                <a16:creationId xmlns:a16="http://schemas.microsoft.com/office/drawing/2014/main" id="{6E0C0BCF-259E-3F4E-86CD-1484C4EDBD2B}"/>
              </a:ext>
            </a:extLst>
          </p:cNvPr>
          <p:cNvGraphicFramePr>
            <a:graphicFrameLocks/>
          </p:cNvGraphicFramePr>
          <p:nvPr>
            <p:extLst>
              <p:ext uri="{D42A27DB-BD31-4B8C-83A1-F6EECF244321}">
                <p14:modId xmlns:p14="http://schemas.microsoft.com/office/powerpoint/2010/main" val="776917792"/>
              </p:ext>
            </p:extLst>
          </p:nvPr>
        </p:nvGraphicFramePr>
        <p:xfrm>
          <a:off x="50800" y="287483"/>
          <a:ext cx="9093200" cy="5651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160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D6F8-8EFD-954D-B396-2067A49C867F}"/>
              </a:ext>
            </a:extLst>
          </p:cNvPr>
          <p:cNvSpPr>
            <a:spLocks noGrp="1"/>
          </p:cNvSpPr>
          <p:nvPr>
            <p:ph type="title"/>
          </p:nvPr>
        </p:nvSpPr>
        <p:spPr/>
        <p:txBody>
          <a:bodyPr/>
          <a:lstStyle/>
          <a:p>
            <a:r>
              <a:rPr lang="en-US" dirty="0"/>
              <a:t>Immediate Needs</a:t>
            </a:r>
          </a:p>
        </p:txBody>
      </p:sp>
      <p:sp>
        <p:nvSpPr>
          <p:cNvPr id="4" name="Text Placeholder 3">
            <a:extLst>
              <a:ext uri="{FF2B5EF4-FFF2-40B4-BE49-F238E27FC236}">
                <a16:creationId xmlns:a16="http://schemas.microsoft.com/office/drawing/2014/main" id="{1F709CEF-C3EE-404B-A1BF-80D288AD786C}"/>
              </a:ext>
            </a:extLst>
          </p:cNvPr>
          <p:cNvSpPr>
            <a:spLocks noGrp="1"/>
          </p:cNvSpPr>
          <p:nvPr>
            <p:ph type="body" sz="quarter" idx="13"/>
          </p:nvPr>
        </p:nvSpPr>
        <p:spPr/>
        <p:txBody>
          <a:bodyPr/>
          <a:lstStyle/>
          <a:p>
            <a:r>
              <a:rPr lang="en-US" dirty="0"/>
              <a:t>Broadcast Technology (has no one and is so lonely)</a:t>
            </a:r>
          </a:p>
          <a:p>
            <a:r>
              <a:rPr lang="en-US" dirty="0"/>
              <a:t>Signal Processing (thought we got this one?)</a:t>
            </a:r>
          </a:p>
          <a:p>
            <a:r>
              <a:rPr lang="en-US" dirty="0"/>
              <a:t>Communications (has Vice Chair but not a Chair?)</a:t>
            </a:r>
          </a:p>
        </p:txBody>
      </p:sp>
      <p:sp>
        <p:nvSpPr>
          <p:cNvPr id="5" name="Text Placeholder 4">
            <a:extLst>
              <a:ext uri="{FF2B5EF4-FFF2-40B4-BE49-F238E27FC236}">
                <a16:creationId xmlns:a16="http://schemas.microsoft.com/office/drawing/2014/main" id="{72799DD0-EE76-CC43-90CF-718AE9FD5776}"/>
              </a:ext>
            </a:extLst>
          </p:cNvPr>
          <p:cNvSpPr>
            <a:spLocks noGrp="1"/>
          </p:cNvSpPr>
          <p:nvPr>
            <p:ph type="body" sz="quarter" idx="14"/>
          </p:nvPr>
        </p:nvSpPr>
        <p:spPr>
          <a:xfrm>
            <a:off x="4629150" y="1535614"/>
            <a:ext cx="3886200" cy="1011843"/>
          </a:xfrm>
        </p:spPr>
        <p:txBody>
          <a:bodyPr/>
          <a:lstStyle/>
          <a:p>
            <a:r>
              <a:rPr lang="en-US" dirty="0"/>
              <a:t>Which chapters need leads?</a:t>
            </a:r>
          </a:p>
          <a:p>
            <a:r>
              <a:rPr lang="en-US" i="1" dirty="0"/>
              <a:t>Nominate someone new! We’ll help them be successful!</a:t>
            </a:r>
          </a:p>
        </p:txBody>
      </p:sp>
      <p:sp>
        <p:nvSpPr>
          <p:cNvPr id="6" name="Slide Number Placeholder 5">
            <a:extLst>
              <a:ext uri="{FF2B5EF4-FFF2-40B4-BE49-F238E27FC236}">
                <a16:creationId xmlns:a16="http://schemas.microsoft.com/office/drawing/2014/main" id="{49EF21E6-8517-824B-A4B2-0E95FB21C8F1}"/>
              </a:ext>
            </a:extLst>
          </p:cNvPr>
          <p:cNvSpPr>
            <a:spLocks noGrp="1"/>
          </p:cNvSpPr>
          <p:nvPr>
            <p:ph type="sldNum" sz="quarter" idx="15"/>
          </p:nvPr>
        </p:nvSpPr>
        <p:spPr/>
        <p:txBody>
          <a:bodyPr/>
          <a:lstStyle/>
          <a:p>
            <a:fld id="{3DD97BEB-BAEF-0344-9D5C-EC73E478698A}" type="slidenum">
              <a:rPr lang="en-US" smtClean="0"/>
              <a:pPr/>
              <a:t>24</a:t>
            </a:fld>
            <a:endParaRPr lang="en-US"/>
          </a:p>
        </p:txBody>
      </p:sp>
      <p:sp>
        <p:nvSpPr>
          <p:cNvPr id="7" name="Text Placeholder 6">
            <a:extLst>
              <a:ext uri="{FF2B5EF4-FFF2-40B4-BE49-F238E27FC236}">
                <a16:creationId xmlns:a16="http://schemas.microsoft.com/office/drawing/2014/main" id="{A6762DFB-D4DE-134D-9719-832F3A60272D}"/>
              </a:ext>
            </a:extLst>
          </p:cNvPr>
          <p:cNvSpPr>
            <a:spLocks noGrp="1"/>
          </p:cNvSpPr>
          <p:nvPr>
            <p:ph type="body" sz="quarter" idx="17"/>
          </p:nvPr>
        </p:nvSpPr>
        <p:spPr/>
        <p:txBody>
          <a:bodyPr>
            <a:normAutofit fontScale="92500" lnSpcReduction="10000"/>
          </a:bodyPr>
          <a:lstStyle/>
          <a:p>
            <a:r>
              <a:rPr lang="en-US" dirty="0"/>
              <a:t>Chapter Health</a:t>
            </a:r>
          </a:p>
        </p:txBody>
      </p:sp>
      <p:pic>
        <p:nvPicPr>
          <p:cNvPr id="2050" name="Picture 2" descr="Help Wanted Sign. w/Options. Business Hiring New Employees Storefront Signs">
            <a:extLst>
              <a:ext uri="{FF2B5EF4-FFF2-40B4-BE49-F238E27FC236}">
                <a16:creationId xmlns:a16="http://schemas.microsoft.com/office/drawing/2014/main" id="{5BC5A7BC-9AF2-2642-928B-8AD812753A4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650" y="2245233"/>
            <a:ext cx="3886200" cy="294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2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044B-F095-F34D-BD89-A07E89F75F20}"/>
              </a:ext>
            </a:extLst>
          </p:cNvPr>
          <p:cNvSpPr>
            <a:spLocks noGrp="1"/>
          </p:cNvSpPr>
          <p:nvPr>
            <p:ph type="title"/>
          </p:nvPr>
        </p:nvSpPr>
        <p:spPr/>
        <p:txBody>
          <a:bodyPr>
            <a:normAutofit fontScale="90000"/>
          </a:bodyPr>
          <a:lstStyle/>
          <a:p>
            <a:r>
              <a:rPr lang="en-US" dirty="0"/>
              <a:t>1) Chapter Meetings in Recovery</a:t>
            </a:r>
            <a:br>
              <a:rPr lang="en-US" dirty="0"/>
            </a:br>
            <a:r>
              <a:rPr lang="en-US" dirty="0"/>
              <a:t>2) Chapter Chair Positions Filled</a:t>
            </a:r>
            <a:br>
              <a:rPr lang="en-US" dirty="0"/>
            </a:br>
            <a:r>
              <a:rPr lang="en-US" dirty="0"/>
              <a:t>3) More Section Volunteers</a:t>
            </a:r>
            <a:br>
              <a:rPr lang="en-US" dirty="0"/>
            </a:br>
            <a:br>
              <a:rPr lang="en-US" dirty="0"/>
            </a:br>
            <a:r>
              <a:rPr lang="en-US" dirty="0"/>
              <a:t>Improvements are Real!</a:t>
            </a:r>
          </a:p>
        </p:txBody>
      </p:sp>
      <p:sp>
        <p:nvSpPr>
          <p:cNvPr id="3" name="Text Placeholder 2">
            <a:extLst>
              <a:ext uri="{FF2B5EF4-FFF2-40B4-BE49-F238E27FC236}">
                <a16:creationId xmlns:a16="http://schemas.microsoft.com/office/drawing/2014/main" id="{C40B84BC-3EDC-AF4F-92BF-01039DAA6FC8}"/>
              </a:ext>
            </a:extLst>
          </p:cNvPr>
          <p:cNvSpPr>
            <a:spLocks noGrp="1"/>
          </p:cNvSpPr>
          <p:nvPr>
            <p:ph type="body" idx="1"/>
          </p:nvPr>
        </p:nvSpPr>
        <p:spPr/>
        <p:txBody>
          <a:bodyPr>
            <a:normAutofit/>
          </a:bodyPr>
          <a:lstStyle/>
          <a:p>
            <a:r>
              <a:rPr lang="en-US" dirty="0"/>
              <a:t>All of this happened because of your hard work.</a:t>
            </a:r>
          </a:p>
        </p:txBody>
      </p:sp>
      <p:sp>
        <p:nvSpPr>
          <p:cNvPr id="4" name="Slide Number Placeholder 3">
            <a:extLst>
              <a:ext uri="{FF2B5EF4-FFF2-40B4-BE49-F238E27FC236}">
                <a16:creationId xmlns:a16="http://schemas.microsoft.com/office/drawing/2014/main" id="{2A5B504D-803F-EF40-ADFA-A5913AAB0DF7}"/>
              </a:ext>
            </a:extLst>
          </p:cNvPr>
          <p:cNvSpPr>
            <a:spLocks noGrp="1"/>
          </p:cNvSpPr>
          <p:nvPr>
            <p:ph type="sldNum" sz="quarter" idx="10"/>
          </p:nvPr>
        </p:nvSpPr>
        <p:spPr/>
        <p:txBody>
          <a:bodyPr/>
          <a:lstStyle/>
          <a:p>
            <a:fld id="{3DD97BEB-BAEF-0344-9D5C-EC73E478698A}" type="slidenum">
              <a:rPr lang="en-US" smtClean="0"/>
              <a:pPr/>
              <a:t>25</a:t>
            </a:fld>
            <a:endParaRPr lang="en-US"/>
          </a:p>
        </p:txBody>
      </p:sp>
    </p:spTree>
    <p:extLst>
      <p:ext uri="{BB962C8B-B14F-4D97-AF65-F5344CB8AC3E}">
        <p14:creationId xmlns:p14="http://schemas.microsoft.com/office/powerpoint/2010/main" val="292750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4107"/>
            <a:ext cx="7886700" cy="827758"/>
          </a:xfrm>
        </p:spPr>
        <p:txBody>
          <a:bodyPr/>
          <a:lstStyle/>
          <a:p>
            <a:r>
              <a:rPr lang="en-US" dirty="0"/>
              <a:t>IEEE San Diego Section in 2022 </a:t>
            </a:r>
          </a:p>
        </p:txBody>
      </p:sp>
      <p:sp>
        <p:nvSpPr>
          <p:cNvPr id="3" name="Text Placeholder 2"/>
          <p:cNvSpPr>
            <a:spLocks noGrp="1"/>
          </p:cNvSpPr>
          <p:nvPr>
            <p:ph type="body" idx="1"/>
          </p:nvPr>
        </p:nvSpPr>
        <p:spPr>
          <a:xfrm>
            <a:off x="385320" y="1692962"/>
            <a:ext cx="2874686" cy="4877555"/>
          </a:xfrm>
        </p:spPr>
        <p:txBody>
          <a:bodyPr>
            <a:normAutofit/>
          </a:bodyPr>
          <a:lstStyle/>
          <a:p>
            <a:pPr marL="457200" indent="-457200">
              <a:buFont typeface="Arial" panose="020B0604020202020204" pitchFamily="34" charset="0"/>
              <a:buChar char="•"/>
            </a:pPr>
            <a:r>
              <a:rPr lang="en-US" dirty="0"/>
              <a:t>Nearly 4,000 Members</a:t>
            </a:r>
          </a:p>
          <a:p>
            <a:pPr marL="457200" indent="-457200">
              <a:buFont typeface="Arial" panose="020B0604020202020204" pitchFamily="34" charset="0"/>
              <a:buChar char="•"/>
            </a:pPr>
            <a:r>
              <a:rPr lang="en-US" dirty="0"/>
              <a:t>23 Chapters, Affinity Groups, and Student Branches</a:t>
            </a:r>
          </a:p>
          <a:p>
            <a:pPr marL="457200" indent="-457200">
              <a:buFont typeface="Arial" panose="020B0604020202020204" pitchFamily="34" charset="0"/>
              <a:buChar char="•"/>
            </a:pPr>
            <a:r>
              <a:rPr lang="en-US" dirty="0"/>
              <a:t>95 Events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3</a:t>
            </a:fld>
            <a:endParaRPr lang="en-US"/>
          </a:p>
        </p:txBody>
      </p:sp>
      <p:pic>
        <p:nvPicPr>
          <p:cNvPr id="7" name="Picture 6"/>
          <p:cNvPicPr>
            <a:picLocks noChangeAspect="1"/>
          </p:cNvPicPr>
          <p:nvPr/>
        </p:nvPicPr>
        <p:blipFill>
          <a:blip r:embed="rId2"/>
          <a:stretch>
            <a:fillRect/>
          </a:stretch>
        </p:blipFill>
        <p:spPr>
          <a:xfrm>
            <a:off x="3405809" y="1433855"/>
            <a:ext cx="5275513" cy="3693629"/>
          </a:xfrm>
          <a:prstGeom prst="rect">
            <a:avLst/>
          </a:prstGeom>
        </p:spPr>
      </p:pic>
    </p:spTree>
    <p:extLst>
      <p:ext uri="{BB962C8B-B14F-4D97-AF65-F5344CB8AC3E}">
        <p14:creationId xmlns:p14="http://schemas.microsoft.com/office/powerpoint/2010/main" val="29990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3421838"/>
            <a:ext cx="7886700" cy="827758"/>
          </a:xfrm>
        </p:spPr>
        <p:txBody>
          <a:bodyPr>
            <a:noAutofit/>
          </a:bodyPr>
          <a:lstStyle/>
          <a:p>
            <a:pPr algn="ctr"/>
            <a:r>
              <a:rPr lang="en-US" dirty="0"/>
              <a:t>APS/CASS/EDS/MTTS/SSCS </a:t>
            </a:r>
            <a:br>
              <a:rPr lang="en-US" dirty="0"/>
            </a:br>
            <a:r>
              <a:rPr lang="en-US" dirty="0"/>
              <a:t>"Big" Chapter</a:t>
            </a:r>
            <a:br>
              <a:rPr lang="en-US" dirty="0"/>
            </a:br>
            <a:endParaRPr lang="en-US" dirty="0"/>
          </a:p>
        </p:txBody>
      </p:sp>
      <p:sp>
        <p:nvSpPr>
          <p:cNvPr id="3" name="Text Placeholder 2"/>
          <p:cNvSpPr>
            <a:spLocks noGrp="1"/>
          </p:cNvSpPr>
          <p:nvPr>
            <p:ph type="body" idx="1"/>
          </p:nvPr>
        </p:nvSpPr>
        <p:spPr>
          <a:xfrm>
            <a:off x="633412" y="3498148"/>
            <a:ext cx="7886700" cy="2073332"/>
          </a:xfrm>
        </p:spPr>
        <p:txBody>
          <a:bodyPr>
            <a:normAutofit/>
          </a:bodyPr>
          <a:lstStyle/>
          <a:p>
            <a:pPr algn="ctr"/>
            <a:endParaRPr lang="en-US" dirty="0"/>
          </a:p>
          <a:p>
            <a:pPr algn="ctr"/>
            <a:r>
              <a:rPr lang="en-US" sz="1800" dirty="0">
                <a:effectLst/>
                <a:latin typeface="Arial" panose="020B0604020202020204" pitchFamily="34" charset="0"/>
                <a:ea typeface="SimSun" panose="02010600030101010101" pitchFamily="2" charset="-122"/>
              </a:rPr>
              <a:t>for outstanding IEEE San Diego Chapter</a:t>
            </a:r>
            <a:endParaRPr lang="en-US" dirty="0"/>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4</a:t>
            </a:fld>
            <a:endParaRPr lang="en-US"/>
          </a:p>
        </p:txBody>
      </p:sp>
      <p:sp>
        <p:nvSpPr>
          <p:cNvPr id="5" name="TextBox 4"/>
          <p:cNvSpPr txBox="1"/>
          <p:nvPr/>
        </p:nvSpPr>
        <p:spPr>
          <a:xfrm>
            <a:off x="1737899" y="437321"/>
            <a:ext cx="5658678" cy="338554"/>
          </a:xfrm>
          <a:prstGeom prst="rect">
            <a:avLst/>
          </a:prstGeom>
          <a:noFill/>
        </p:spPr>
        <p:txBody>
          <a:bodyPr wrap="square" rtlCol="0">
            <a:spAutoFit/>
          </a:bodyPr>
          <a:lstStyle/>
          <a:p>
            <a:pPr algn="ctr"/>
            <a:r>
              <a:rPr lang="en-US" sz="1600" i="1" dirty="0">
                <a:solidFill>
                  <a:schemeClr val="bg1">
                    <a:lumMod val="50000"/>
                  </a:schemeClr>
                </a:solidFill>
              </a:rPr>
              <a:t>San Diego Section Awards Luncheon, January 21</a:t>
            </a:r>
            <a:r>
              <a:rPr lang="en-US" sz="1600" i="1" baseline="30000" dirty="0">
                <a:solidFill>
                  <a:schemeClr val="bg1">
                    <a:lumMod val="50000"/>
                  </a:schemeClr>
                </a:solidFill>
              </a:rPr>
              <a:t>st</a:t>
            </a:r>
            <a:r>
              <a:rPr lang="en-US" sz="1600" i="1" dirty="0">
                <a:solidFill>
                  <a:schemeClr val="bg1">
                    <a:lumMod val="50000"/>
                  </a:schemeClr>
                </a:solidFill>
              </a:rPr>
              <a:t> 2023</a:t>
            </a:r>
          </a:p>
        </p:txBody>
      </p:sp>
    </p:spTree>
    <p:extLst>
      <p:ext uri="{BB962C8B-B14F-4D97-AF65-F5344CB8AC3E}">
        <p14:creationId xmlns:p14="http://schemas.microsoft.com/office/powerpoint/2010/main" val="187694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68" y="2305033"/>
            <a:ext cx="7886700" cy="827758"/>
          </a:xfrm>
        </p:spPr>
        <p:txBody>
          <a:bodyPr>
            <a:noAutofit/>
          </a:bodyPr>
          <a:lstStyle/>
          <a:p>
            <a:pPr algn="ctr"/>
            <a:r>
              <a:rPr lang="en-US" dirty="0"/>
              <a:t>UCSD</a:t>
            </a:r>
          </a:p>
        </p:txBody>
      </p:sp>
      <p:sp>
        <p:nvSpPr>
          <p:cNvPr id="3" name="Text Placeholder 2"/>
          <p:cNvSpPr>
            <a:spLocks noGrp="1"/>
          </p:cNvSpPr>
          <p:nvPr>
            <p:ph type="body" idx="1"/>
          </p:nvPr>
        </p:nvSpPr>
        <p:spPr>
          <a:xfrm>
            <a:off x="623888" y="4139088"/>
            <a:ext cx="7886700" cy="2248866"/>
          </a:xfrm>
        </p:spPr>
        <p:txBody>
          <a:bodyPr>
            <a:normAutofit/>
          </a:bodyPr>
          <a:lstStyle/>
          <a:p>
            <a:pPr algn="ctr"/>
            <a:r>
              <a:rPr lang="en-US" sz="1800" dirty="0">
                <a:effectLst/>
                <a:latin typeface="Arial" panose="020B0604020202020204" pitchFamily="34" charset="0"/>
                <a:ea typeface="SimSun" panose="02010600030101010101" pitchFamily="2" charset="-122"/>
              </a:rPr>
              <a:t>For outstanding IEEE San Diego Student Branch</a:t>
            </a:r>
            <a:endParaRPr lang="en-US" sz="1800" dirty="0">
              <a:effectLst/>
              <a:latin typeface="Times New Roman" panose="02020603050405020304" pitchFamily="18" charset="0"/>
              <a:ea typeface="SimSun" panose="02010600030101010101" pitchFamily="2" charset="-122"/>
            </a:endParaRPr>
          </a:p>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5</a:t>
            </a:fld>
            <a:endParaRPr lang="en-US"/>
          </a:p>
        </p:txBody>
      </p:sp>
      <p:sp>
        <p:nvSpPr>
          <p:cNvPr id="7" name="TextBox 6">
            <a:extLst>
              <a:ext uri="{FF2B5EF4-FFF2-40B4-BE49-F238E27FC236}">
                <a16:creationId xmlns:a16="http://schemas.microsoft.com/office/drawing/2014/main" id="{0B6E9ACE-AA06-E3F2-46F4-E2D685E08ADB}"/>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16341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009014"/>
            <a:ext cx="7886700" cy="827758"/>
          </a:xfrm>
        </p:spPr>
        <p:txBody>
          <a:bodyPr>
            <a:normAutofit/>
          </a:bodyPr>
          <a:lstStyle/>
          <a:p>
            <a:pPr algn="ctr"/>
            <a:r>
              <a:rPr lang="en-US" dirty="0"/>
              <a:t>ATEC</a:t>
            </a:r>
            <a:endParaRPr lang="en-US" sz="6000" dirty="0"/>
          </a:p>
        </p:txBody>
      </p:sp>
      <p:sp>
        <p:nvSpPr>
          <p:cNvPr id="3" name="Text Placeholder 2"/>
          <p:cNvSpPr>
            <a:spLocks noGrp="1"/>
          </p:cNvSpPr>
          <p:nvPr>
            <p:ph type="body" idx="1"/>
          </p:nvPr>
        </p:nvSpPr>
        <p:spPr>
          <a:xfrm>
            <a:off x="499710" y="3876015"/>
            <a:ext cx="7886700" cy="2073332"/>
          </a:xfrm>
        </p:spPr>
        <p:txBody>
          <a:bodyPr>
            <a:normAutofit/>
          </a:bodyPr>
          <a:lstStyle/>
          <a:p>
            <a:pPr marL="0" marR="0" algn="ctr">
              <a:spcBef>
                <a:spcPts val="0"/>
              </a:spcBef>
              <a:spcAft>
                <a:spcPts val="0"/>
              </a:spcAft>
            </a:pPr>
            <a:r>
              <a:rPr lang="en-US" sz="1800" b="1" dirty="0">
                <a:effectLst/>
                <a:latin typeface="Arial" panose="020B0604020202020204" pitchFamily="34" charset="0"/>
                <a:ea typeface="SimSun" panose="02010600030101010101" pitchFamily="2" charset="-122"/>
              </a:rPr>
              <a:t>for outstanding support and service for IEEE events</a:t>
            </a:r>
            <a:endParaRPr lang="en-US"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10"/>
          </p:nvPr>
        </p:nvSpPr>
        <p:spPr/>
        <p:txBody>
          <a:bodyPr/>
          <a:lstStyle/>
          <a:p>
            <a:fld id="{3DD97BEB-BAEF-0344-9D5C-EC73E478698A}" type="slidenum">
              <a:rPr lang="en-US" smtClean="0"/>
              <a:pPr/>
              <a:t>6</a:t>
            </a:fld>
            <a:endParaRPr lang="en-US"/>
          </a:p>
        </p:txBody>
      </p:sp>
      <p:sp>
        <p:nvSpPr>
          <p:cNvPr id="6" name="TextBox 5">
            <a:extLst>
              <a:ext uri="{FF2B5EF4-FFF2-40B4-BE49-F238E27FC236}">
                <a16:creationId xmlns:a16="http://schemas.microsoft.com/office/drawing/2014/main" id="{916677C3-463C-0F66-5174-265F6813CCC3}"/>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150237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825819"/>
            <a:ext cx="7886700" cy="827758"/>
          </a:xfrm>
        </p:spPr>
        <p:txBody>
          <a:bodyPr>
            <a:noAutofit/>
          </a:bodyPr>
          <a:lstStyle/>
          <a:p>
            <a:pPr algn="ctr"/>
            <a:r>
              <a:rPr lang="en-US" sz="4800" dirty="0"/>
              <a:t>Qualcomm</a:t>
            </a:r>
          </a:p>
        </p:txBody>
      </p:sp>
      <p:sp>
        <p:nvSpPr>
          <p:cNvPr id="3" name="Text Placeholder 2"/>
          <p:cNvSpPr>
            <a:spLocks noGrp="1"/>
          </p:cNvSpPr>
          <p:nvPr>
            <p:ph type="body" idx="1"/>
          </p:nvPr>
        </p:nvSpPr>
        <p:spPr>
          <a:xfrm>
            <a:off x="623888" y="3399180"/>
            <a:ext cx="7886700" cy="1391479"/>
          </a:xfrm>
        </p:spPr>
        <p:txBody>
          <a:bodyPr>
            <a:normAutofit/>
          </a:bodyPr>
          <a:lstStyle/>
          <a:p>
            <a:pPr algn="ctr"/>
            <a:r>
              <a:rPr lang="en-US" dirty="0"/>
              <a:t>for outstanding support and service for IEEE events</a:t>
            </a:r>
          </a:p>
        </p:txBody>
      </p:sp>
      <p:sp>
        <p:nvSpPr>
          <p:cNvPr id="4" name="Slide Number Placeholder 3"/>
          <p:cNvSpPr>
            <a:spLocks noGrp="1"/>
          </p:cNvSpPr>
          <p:nvPr>
            <p:ph type="sldNum" sz="quarter" idx="10"/>
          </p:nvPr>
        </p:nvSpPr>
        <p:spPr/>
        <p:txBody>
          <a:bodyPr/>
          <a:lstStyle/>
          <a:p>
            <a:fld id="{3DD97BEB-BAEF-0344-9D5C-EC73E478698A}" type="slidenum">
              <a:rPr lang="en-US" smtClean="0"/>
              <a:pPr/>
              <a:t>7</a:t>
            </a:fld>
            <a:endParaRPr lang="en-US"/>
          </a:p>
        </p:txBody>
      </p:sp>
      <p:sp>
        <p:nvSpPr>
          <p:cNvPr id="6" name="TextBox 5">
            <a:extLst>
              <a:ext uri="{FF2B5EF4-FFF2-40B4-BE49-F238E27FC236}">
                <a16:creationId xmlns:a16="http://schemas.microsoft.com/office/drawing/2014/main" id="{AE84DD65-DC18-8111-F979-46B93FD07054}"/>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88245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225707"/>
            <a:ext cx="7886700" cy="827758"/>
          </a:xfrm>
        </p:spPr>
        <p:txBody>
          <a:bodyPr>
            <a:normAutofit fontScale="90000"/>
          </a:bodyPr>
          <a:lstStyle/>
          <a:p>
            <a:pPr algn="ctr"/>
            <a:r>
              <a:rPr lang="en-US" sz="6000" dirty="0"/>
              <a:t>Gabriel Alcala</a:t>
            </a:r>
          </a:p>
        </p:txBody>
      </p:sp>
      <p:sp>
        <p:nvSpPr>
          <p:cNvPr id="3" name="Text Placeholder 2"/>
          <p:cNvSpPr>
            <a:spLocks noGrp="1"/>
          </p:cNvSpPr>
          <p:nvPr>
            <p:ph type="body" idx="1"/>
          </p:nvPr>
        </p:nvSpPr>
        <p:spPr>
          <a:xfrm>
            <a:off x="623888" y="3618298"/>
            <a:ext cx="7886700" cy="3035362"/>
          </a:xfrm>
        </p:spPr>
        <p:txBody>
          <a:bodyPr>
            <a:normAutofit/>
          </a:bodyPr>
          <a:lstStyle/>
          <a:p>
            <a:pPr algn="ctr"/>
            <a:r>
              <a:rPr lang="en-US" dirty="0"/>
              <a:t>For outstanding leadership supporting the IEEE San Diego Section</a:t>
            </a:r>
          </a:p>
        </p:txBody>
      </p:sp>
      <p:sp>
        <p:nvSpPr>
          <p:cNvPr id="4" name="Slide Number Placeholder 3"/>
          <p:cNvSpPr>
            <a:spLocks noGrp="1"/>
          </p:cNvSpPr>
          <p:nvPr>
            <p:ph type="sldNum" sz="quarter" idx="10"/>
          </p:nvPr>
        </p:nvSpPr>
        <p:spPr/>
        <p:txBody>
          <a:bodyPr/>
          <a:lstStyle/>
          <a:p>
            <a:fld id="{3DD97BEB-BAEF-0344-9D5C-EC73E478698A}" type="slidenum">
              <a:rPr lang="en-US" smtClean="0"/>
              <a:pPr/>
              <a:t>8</a:t>
            </a:fld>
            <a:endParaRPr lang="en-US"/>
          </a:p>
        </p:txBody>
      </p:sp>
      <p:sp>
        <p:nvSpPr>
          <p:cNvPr id="6" name="TextBox 5">
            <a:extLst>
              <a:ext uri="{FF2B5EF4-FFF2-40B4-BE49-F238E27FC236}">
                <a16:creationId xmlns:a16="http://schemas.microsoft.com/office/drawing/2014/main" id="{ED0C5B47-828F-A050-4E08-C991CE89DE59}"/>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245823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2267992"/>
            <a:ext cx="7886700" cy="1762442"/>
          </a:xfrm>
        </p:spPr>
        <p:txBody>
          <a:bodyPr>
            <a:normAutofit fontScale="90000"/>
          </a:bodyPr>
          <a:lstStyle/>
          <a:p>
            <a:pPr algn="ctr"/>
            <a:br>
              <a:rPr lang="en-US" dirty="0"/>
            </a:br>
            <a:r>
              <a:rPr lang="en-US" dirty="0"/>
              <a:t>Douglass Evans</a:t>
            </a:r>
            <a:br>
              <a:rPr lang="en-US" dirty="0"/>
            </a:br>
            <a:br>
              <a:rPr lang="en-US" dirty="0"/>
            </a:br>
            <a:endParaRPr lang="en-US" sz="6000" dirty="0"/>
          </a:p>
        </p:txBody>
      </p:sp>
      <p:sp>
        <p:nvSpPr>
          <p:cNvPr id="3" name="Text Placeholder 2"/>
          <p:cNvSpPr>
            <a:spLocks noGrp="1"/>
          </p:cNvSpPr>
          <p:nvPr>
            <p:ph type="body" idx="1"/>
          </p:nvPr>
        </p:nvSpPr>
        <p:spPr>
          <a:xfrm>
            <a:off x="623888" y="3295788"/>
            <a:ext cx="7886700" cy="1881808"/>
          </a:xfrm>
        </p:spPr>
        <p:txBody>
          <a:bodyPr>
            <a:normAutofit/>
          </a:bodyPr>
          <a:lstStyle/>
          <a:p>
            <a:pPr algn="ctr"/>
            <a:r>
              <a:rPr lang="en-US" dirty="0"/>
              <a:t>For outstanding leadership supporting the IEEE San Diego Section</a:t>
            </a:r>
          </a:p>
        </p:txBody>
      </p:sp>
      <p:sp>
        <p:nvSpPr>
          <p:cNvPr id="4" name="Slide Number Placeholder 3"/>
          <p:cNvSpPr>
            <a:spLocks noGrp="1"/>
          </p:cNvSpPr>
          <p:nvPr>
            <p:ph type="sldNum" sz="quarter" idx="10"/>
          </p:nvPr>
        </p:nvSpPr>
        <p:spPr/>
        <p:txBody>
          <a:bodyPr/>
          <a:lstStyle/>
          <a:p>
            <a:fld id="{3DD97BEB-BAEF-0344-9D5C-EC73E478698A}" type="slidenum">
              <a:rPr lang="en-US" smtClean="0"/>
              <a:pPr/>
              <a:t>9</a:t>
            </a:fld>
            <a:endParaRPr lang="en-US"/>
          </a:p>
        </p:txBody>
      </p:sp>
      <p:sp>
        <p:nvSpPr>
          <p:cNvPr id="6" name="TextBox 5">
            <a:extLst>
              <a:ext uri="{FF2B5EF4-FFF2-40B4-BE49-F238E27FC236}">
                <a16:creationId xmlns:a16="http://schemas.microsoft.com/office/drawing/2014/main" id="{B7100517-6775-9D9C-8205-04508DC04058}"/>
              </a:ext>
            </a:extLst>
          </p:cNvPr>
          <p:cNvSpPr txBox="1"/>
          <p:nvPr/>
        </p:nvSpPr>
        <p:spPr>
          <a:xfrm>
            <a:off x="1958828" y="470046"/>
            <a:ext cx="5679347" cy="369332"/>
          </a:xfrm>
          <a:prstGeom prst="rect">
            <a:avLst/>
          </a:prstGeom>
          <a:noFill/>
        </p:spPr>
        <p:txBody>
          <a:bodyPr wrap="square">
            <a:spAutoFit/>
          </a:bodyPr>
          <a:lstStyle/>
          <a:p>
            <a:pPr algn="ctr"/>
            <a:r>
              <a:rPr lang="en-US" sz="1800" i="1" dirty="0">
                <a:solidFill>
                  <a:schemeClr val="bg1">
                    <a:lumMod val="50000"/>
                  </a:schemeClr>
                </a:solidFill>
              </a:rPr>
              <a:t>San Diego Section Awards Luncheon, January 21</a:t>
            </a:r>
            <a:r>
              <a:rPr lang="en-US" sz="1800" i="1" baseline="30000" dirty="0">
                <a:solidFill>
                  <a:schemeClr val="bg1">
                    <a:lumMod val="50000"/>
                  </a:schemeClr>
                </a:solidFill>
              </a:rPr>
              <a:t>st</a:t>
            </a:r>
            <a:r>
              <a:rPr lang="en-US" sz="1800" i="1" dirty="0">
                <a:solidFill>
                  <a:schemeClr val="bg1">
                    <a:lumMod val="50000"/>
                  </a:schemeClr>
                </a:solidFill>
              </a:rPr>
              <a:t> 2023</a:t>
            </a:r>
          </a:p>
        </p:txBody>
      </p:sp>
    </p:spTree>
    <p:extLst>
      <p:ext uri="{BB962C8B-B14F-4D97-AF65-F5344CB8AC3E}">
        <p14:creationId xmlns:p14="http://schemas.microsoft.com/office/powerpoint/2010/main" val="3542548967"/>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4485</TotalTime>
  <Words>1324</Words>
  <Application>Microsoft Macintosh PowerPoint</Application>
  <PresentationFormat>On-screen Show (4:3)</PresentationFormat>
  <Paragraphs>169</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LucidaGrande</vt:lpstr>
      <vt:lpstr>Times New Roman</vt:lpstr>
      <vt:lpstr>Wingdings</vt:lpstr>
      <vt:lpstr>Theme 1</vt:lpstr>
      <vt:lpstr>IEEE San Diego Section Awards Luncheon</vt:lpstr>
      <vt:lpstr>Agenda</vt:lpstr>
      <vt:lpstr>IEEE San Diego Section in 2022 </vt:lpstr>
      <vt:lpstr>APS/CASS/EDS/MTTS/SSCS  "Big" Chapter </vt:lpstr>
      <vt:lpstr>UCSD</vt:lpstr>
      <vt:lpstr>ATEC</vt:lpstr>
      <vt:lpstr>Qualcomm</vt:lpstr>
      <vt:lpstr>Gabriel Alcala</vt:lpstr>
      <vt:lpstr> Douglass Evans  </vt:lpstr>
      <vt:lpstr>William Torre</vt:lpstr>
      <vt:lpstr>Theresa Burke</vt:lpstr>
      <vt:lpstr>Zhensheng Zhang</vt:lpstr>
      <vt:lpstr>Hua Zhu</vt:lpstr>
      <vt:lpstr>Lai Xu</vt:lpstr>
      <vt:lpstr>Kathy Hayashi</vt:lpstr>
      <vt:lpstr>Kathleen Kramer</vt:lpstr>
      <vt:lpstr>Jian-Feng Shi</vt:lpstr>
      <vt:lpstr>Michelle Thompson</vt:lpstr>
      <vt:lpstr>Recognition of Past Section Chairs</vt:lpstr>
      <vt:lpstr>Incoming Officers</vt:lpstr>
      <vt:lpstr>2023 Section Chair Remarks</vt:lpstr>
      <vt:lpstr>PowerPoint Presentation</vt:lpstr>
      <vt:lpstr>PowerPoint Presentation</vt:lpstr>
      <vt:lpstr>Immediate Needs</vt:lpstr>
      <vt:lpstr>1) Chapter Meetings in Recovery 2) Chapter Chair Positions Filled 3) More Section Volunteers  Improvements are Real!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Michelle Thompson</cp:lastModifiedBy>
  <cp:revision>123</cp:revision>
  <dcterms:created xsi:type="dcterms:W3CDTF">2016-09-19T18:05:34Z</dcterms:created>
  <dcterms:modified xsi:type="dcterms:W3CDTF">2023-01-20T23:56:08Z</dcterms:modified>
</cp:coreProperties>
</file>