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>
        <p:scale>
          <a:sx n="150" d="100"/>
          <a:sy n="150" d="100"/>
        </p:scale>
        <p:origin x="516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284" y="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F4128D-4C48-44F5-8CA9-3DEEC19BC03E}" type="datetimeFigureOut">
              <a:rPr lang="en-US" smtClean="0"/>
              <a:t>11/19/2022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33747-E797-4D46-BCF7-FA3DBEECCA6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6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14036E-91EB-48CA-86A8-B47966B72D3C}" type="datetimeFigureOut">
              <a:rPr lang="en-US" smtClean="0"/>
              <a:t>11/19/2022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BF6BF1-A5AF-4C59-82BB-F453774C5F0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721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yer 8.5 x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Faster, Meaner, Deadlier: The Evolution of “BattleBots” - IEEE Spectrum">
            <a:extLst>
              <a:ext uri="{FF2B5EF4-FFF2-40B4-BE49-F238E27FC236}">
                <a16:creationId xmlns:a16="http://schemas.microsoft.com/office/drawing/2014/main" id="{B203919D-FB57-B520-E095-430D1923F54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1" y="-6608"/>
            <a:ext cx="77724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2DA7F4D3-EEA0-4A71-99C0-CF8C891958ED}"/>
              </a:ext>
            </a:extLst>
          </p:cNvPr>
          <p:cNvSpPr/>
          <p:nvPr userDrawn="1"/>
        </p:nvSpPr>
        <p:spPr>
          <a:xfrm>
            <a:off x="0" y="9256542"/>
            <a:ext cx="7772400" cy="8018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47023AB-33B5-491E-A63C-04F3A295FA0D}"/>
              </a:ext>
            </a:extLst>
          </p:cNvPr>
          <p:cNvGrpSpPr/>
          <p:nvPr userDrawn="1"/>
        </p:nvGrpSpPr>
        <p:grpSpPr>
          <a:xfrm>
            <a:off x="-1" y="-17116"/>
            <a:ext cx="3806516" cy="4998012"/>
            <a:chOff x="-1" y="-18071"/>
            <a:chExt cx="3551712" cy="4663451"/>
          </a:xfrm>
        </p:grpSpPr>
        <p:pic>
          <p:nvPicPr>
            <p:cNvPr id="7" name="Graphic 6">
              <a:extLst>
                <a:ext uri="{FF2B5EF4-FFF2-40B4-BE49-F238E27FC236}">
                  <a16:creationId xmlns:a16="http://schemas.microsoft.com/office/drawing/2014/main" id="{A39F960E-73F2-49ED-BD53-430B324CFB9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-1" y="-1"/>
              <a:ext cx="3103859" cy="4627313"/>
            </a:xfrm>
            <a:prstGeom prst="rect">
              <a:avLst/>
            </a:prstGeom>
          </p:spPr>
        </p:pic>
        <p:pic>
          <p:nvPicPr>
            <p:cNvPr id="19" name="Graphic 18">
              <a:extLst>
                <a:ext uri="{FF2B5EF4-FFF2-40B4-BE49-F238E27FC236}">
                  <a16:creationId xmlns:a16="http://schemas.microsoft.com/office/drawing/2014/main" id="{2DD18C4C-0EC4-4930-9254-9ED3347EF1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643283" y="-18071"/>
              <a:ext cx="1908428" cy="4663451"/>
            </a:xfrm>
            <a:prstGeom prst="rect">
              <a:avLst/>
            </a:prstGeom>
          </p:spPr>
        </p:pic>
      </p:grpSp>
      <p:sp>
        <p:nvSpPr>
          <p:cNvPr id="31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478624" y="7061983"/>
            <a:ext cx="1926496" cy="315802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82000"/>
              </a:lnSpc>
              <a:spcBef>
                <a:spcPts val="0"/>
              </a:spcBef>
              <a:buNone/>
              <a:defRPr sz="1600" b="1" cap="none" baseline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Heading text here</a:t>
            </a:r>
          </a:p>
        </p:txBody>
      </p:sp>
      <p:sp>
        <p:nvSpPr>
          <p:cNvPr id="32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591165" y="9389817"/>
            <a:ext cx="6653697" cy="104638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82000"/>
              </a:lnSpc>
              <a:spcBef>
                <a:spcPts val="0"/>
              </a:spcBef>
              <a:buNone/>
              <a:defRPr sz="1000" b="1" cap="all" baseline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Company Name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591165" y="9612526"/>
            <a:ext cx="6653697" cy="275549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ctr">
              <a:lnSpc>
                <a:spcPct val="105000"/>
              </a:lnSpc>
              <a:spcBef>
                <a:spcPts val="0"/>
              </a:spcBef>
              <a:buNone/>
              <a:defRPr sz="850" cap="none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Address, City, ST  ZIP CODE</a:t>
            </a:r>
          </a:p>
          <a:p>
            <a:pPr lvl="0"/>
            <a:r>
              <a:rPr lang="en-US" dirty="0"/>
              <a:t>Telephone | Email Address | Web Address</a:t>
            </a: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1AB6FDAE-DE86-4AA6-9C82-2263B00E7E6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581525" y="4911814"/>
            <a:ext cx="3190875" cy="85725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57737FCF-650C-4CFD-A546-3DF26615EA08}"/>
              </a:ext>
            </a:extLst>
          </p:cNvPr>
          <p:cNvGrpSpPr/>
          <p:nvPr userDrawn="1"/>
        </p:nvGrpSpPr>
        <p:grpSpPr>
          <a:xfrm>
            <a:off x="748978" y="5726130"/>
            <a:ext cx="1326576" cy="1144674"/>
            <a:chOff x="867110" y="6005635"/>
            <a:chExt cx="1326576" cy="1144674"/>
          </a:xfrm>
        </p:grpSpPr>
        <p:pic>
          <p:nvPicPr>
            <p:cNvPr id="16" name="Graphic 15">
              <a:extLst>
                <a:ext uri="{FF2B5EF4-FFF2-40B4-BE49-F238E27FC236}">
                  <a16:creationId xmlns:a16="http://schemas.microsoft.com/office/drawing/2014/main" id="{5CE844E1-B98F-4225-ADB9-F7B7FE3F2EE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1044947" y="6005635"/>
              <a:ext cx="1148739" cy="997019"/>
            </a:xfrm>
            <a:prstGeom prst="rect">
              <a:avLst/>
            </a:prstGeom>
          </p:spPr>
        </p:pic>
        <p:pic>
          <p:nvPicPr>
            <p:cNvPr id="15" name="Graphic 14">
              <a:extLst>
                <a:ext uri="{FF2B5EF4-FFF2-40B4-BE49-F238E27FC236}">
                  <a16:creationId xmlns:a16="http://schemas.microsoft.com/office/drawing/2014/main" id="{FEC50055-DA65-4D84-B187-5D9DA7607D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867110" y="6066593"/>
              <a:ext cx="1257111" cy="1083716"/>
            </a:xfrm>
            <a:prstGeom prst="rect">
              <a:avLst/>
            </a:prstGeom>
          </p:spPr>
        </p:pic>
      </p:grpSp>
      <p:sp>
        <p:nvSpPr>
          <p:cNvPr id="25" name="Text Placeholder 8">
            <a:extLst>
              <a:ext uri="{FF2B5EF4-FFF2-40B4-BE49-F238E27FC236}">
                <a16:creationId xmlns:a16="http://schemas.microsoft.com/office/drawing/2014/main" id="{90DD3788-4D4C-42EB-B54D-ACA14B3B1C6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007882" y="7061983"/>
            <a:ext cx="1926496" cy="315802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82000"/>
              </a:lnSpc>
              <a:spcBef>
                <a:spcPts val="0"/>
              </a:spcBef>
              <a:buNone/>
              <a:defRPr sz="1600" b="1" cap="none" baseline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Heading text here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97DDB5D-9413-46D1-98A4-219A4B6C4AD7}"/>
              </a:ext>
            </a:extLst>
          </p:cNvPr>
          <p:cNvGrpSpPr/>
          <p:nvPr userDrawn="1"/>
        </p:nvGrpSpPr>
        <p:grpSpPr>
          <a:xfrm>
            <a:off x="3278236" y="5726130"/>
            <a:ext cx="1326576" cy="1144674"/>
            <a:chOff x="867110" y="6005635"/>
            <a:chExt cx="1326576" cy="1144674"/>
          </a:xfrm>
        </p:grpSpPr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150744C5-CD1C-4113-9419-842241FC005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1044947" y="6005635"/>
              <a:ext cx="1148739" cy="997019"/>
            </a:xfrm>
            <a:prstGeom prst="rect">
              <a:avLst/>
            </a:prstGeom>
          </p:spPr>
        </p:pic>
        <p:pic>
          <p:nvPicPr>
            <p:cNvPr id="29" name="Graphic 28">
              <a:extLst>
                <a:ext uri="{FF2B5EF4-FFF2-40B4-BE49-F238E27FC236}">
                  <a16:creationId xmlns:a16="http://schemas.microsoft.com/office/drawing/2014/main" id="{8ED7202D-5514-4C4A-8677-E6294A0EA6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867110" y="6066593"/>
              <a:ext cx="1257111" cy="1083716"/>
            </a:xfrm>
            <a:prstGeom prst="rect">
              <a:avLst/>
            </a:prstGeom>
          </p:spPr>
        </p:pic>
      </p:grp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C63311B7-4A4A-4A20-8425-D04117F78D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430908" y="7061983"/>
            <a:ext cx="1926496" cy="315802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82000"/>
              </a:lnSpc>
              <a:spcBef>
                <a:spcPts val="0"/>
              </a:spcBef>
              <a:buNone/>
              <a:defRPr sz="1600" b="1" cap="none" baseline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Heading text here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FCC80853-4592-432D-BEDD-260E8957C1FE}"/>
              </a:ext>
            </a:extLst>
          </p:cNvPr>
          <p:cNvGrpSpPr/>
          <p:nvPr userDrawn="1"/>
        </p:nvGrpSpPr>
        <p:grpSpPr>
          <a:xfrm>
            <a:off x="5701262" y="5726130"/>
            <a:ext cx="1326576" cy="1144674"/>
            <a:chOff x="867110" y="6005635"/>
            <a:chExt cx="1326576" cy="1144674"/>
          </a:xfrm>
        </p:grpSpPr>
        <p:pic>
          <p:nvPicPr>
            <p:cNvPr id="36" name="Graphic 35">
              <a:extLst>
                <a:ext uri="{FF2B5EF4-FFF2-40B4-BE49-F238E27FC236}">
                  <a16:creationId xmlns:a16="http://schemas.microsoft.com/office/drawing/2014/main" id="{4D645950-662C-4A46-890F-41C61E0CD3C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1044947" y="6005635"/>
              <a:ext cx="1148739" cy="997019"/>
            </a:xfrm>
            <a:prstGeom prst="rect">
              <a:avLst/>
            </a:prstGeom>
          </p:spPr>
        </p:pic>
        <p:pic>
          <p:nvPicPr>
            <p:cNvPr id="37" name="Graphic 36">
              <a:extLst>
                <a:ext uri="{FF2B5EF4-FFF2-40B4-BE49-F238E27FC236}">
                  <a16:creationId xmlns:a16="http://schemas.microsoft.com/office/drawing/2014/main" id="{B2A98417-7904-4097-B6CD-0EA07E7FBA5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867110" y="6066593"/>
              <a:ext cx="1257111" cy="1083716"/>
            </a:xfrm>
            <a:prstGeom prst="rect">
              <a:avLst/>
            </a:prstGeom>
          </p:spPr>
        </p:pic>
      </p:grpSp>
      <p:sp>
        <p:nvSpPr>
          <p:cNvPr id="24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490150" y="2955237"/>
            <a:ext cx="1609866" cy="694302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marR="0" indent="0" algn="l" defTabSz="777240" rtl="0" eaLnBrk="1" fontAlgn="auto" latinLnBrk="0" hangingPunct="1">
              <a:lnSpc>
                <a:spcPct val="8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cap="none" baseline="0">
                <a:solidFill>
                  <a:schemeClr val="accent1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marL="0" marR="0" lvl="0" indent="0" algn="l" defTabSz="777240" rtl="0" eaLnBrk="1" fontAlgn="auto" latinLnBrk="0" hangingPunct="1">
              <a:lnSpc>
                <a:spcPct val="8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Event Address, City, ST  ZIP Code</a:t>
            </a:r>
          </a:p>
          <a:p>
            <a:pPr lvl="0"/>
            <a:endParaRPr lang="en-US" dirty="0"/>
          </a:p>
        </p:txBody>
      </p:sp>
      <p:sp>
        <p:nvSpPr>
          <p:cNvPr id="43" name="Text Placeholder 8">
            <a:extLst>
              <a:ext uri="{FF2B5EF4-FFF2-40B4-BE49-F238E27FC236}">
                <a16:creationId xmlns:a16="http://schemas.microsoft.com/office/drawing/2014/main" id="{82F26498-E129-43DA-83EF-D2B0D95B3ED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070" y="2516346"/>
            <a:ext cx="2239076" cy="370200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marR="0" indent="0" algn="l" defTabSz="777240" rtl="0" eaLnBrk="1" fontAlgn="auto" latinLnBrk="0" hangingPunct="1">
              <a:lnSpc>
                <a:spcPct val="8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 cap="none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marL="0" marR="0" lvl="0" indent="0" algn="l" defTabSz="777240" rtl="0" eaLnBrk="1" fontAlgn="auto" latinLnBrk="0" hangingPunct="1">
              <a:lnSpc>
                <a:spcPct val="8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20  AUG | 12 AM</a:t>
            </a:r>
          </a:p>
        </p:txBody>
      </p:sp>
      <p:sp>
        <p:nvSpPr>
          <p:cNvPr id="59" name="Title 56">
            <a:extLst>
              <a:ext uri="{FF2B5EF4-FFF2-40B4-BE49-F238E27FC236}">
                <a16:creationId xmlns:a16="http://schemas.microsoft.com/office/drawing/2014/main" id="{3826DDF4-1914-41F4-8EC6-D1100F5DF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36309" y="4079488"/>
            <a:ext cx="5121095" cy="74096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/>
            <a:r>
              <a:rPr lang="en-US"/>
              <a:t>Title of your event</a:t>
            </a:r>
            <a:endParaRPr lang="en-US" dirty="0"/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23BA8588-6AAC-4F6C-86E3-3FA8016FD0D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78625" y="7636576"/>
            <a:ext cx="1926496" cy="1442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tx2"/>
                </a:solidFill>
              </a:defRPr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.</a:t>
            </a:r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57A1E3A4-6C2C-40D8-ADE2-43E8C1E1E248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3007883" y="7636576"/>
            <a:ext cx="1926496" cy="1442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tx2"/>
                </a:solidFill>
              </a:defRPr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.</a:t>
            </a:r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E44CFBC3-2E32-4E88-9D31-BA5AC4D33AFD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5430909" y="7635451"/>
            <a:ext cx="1926495" cy="1442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tx2"/>
                </a:solidFill>
              </a:defRPr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2214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D3D48-5C63-4CD0-B9D2-B4D2F496D790}" type="datetimeFigureOut">
              <a:rPr lang="en-US" smtClean="0"/>
              <a:pPr/>
              <a:t>11/19/2022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529010"/>
            <a:ext cx="2623185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FAEA7-0C3C-4CCF-BA6B-669D791582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E6E4B3C-9A18-4004-9E7B-C553CDC79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8626" y="7636576"/>
            <a:ext cx="1926496" cy="1442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C826F937-FF29-4221-AD0F-4A4D9090B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3142" y="4079488"/>
            <a:ext cx="5074261" cy="6322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Add text</a:t>
            </a:r>
          </a:p>
        </p:txBody>
      </p:sp>
    </p:spTree>
    <p:extLst>
      <p:ext uri="{BB962C8B-B14F-4D97-AF65-F5344CB8AC3E}">
        <p14:creationId xmlns:p14="http://schemas.microsoft.com/office/powerpoint/2010/main" val="299810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777240" rtl="0" eaLnBrk="1" latinLnBrk="0" hangingPunct="1">
        <a:lnSpc>
          <a:spcPct val="85000"/>
        </a:lnSpc>
        <a:spcBef>
          <a:spcPct val="0"/>
        </a:spcBef>
        <a:buNone/>
        <a:defRPr sz="42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1pPr>
      <a:lvl2pPr marL="388620" indent="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777240" indent="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165860" indent="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 Placeholder 66"/>
          <p:cNvSpPr>
            <a:spLocks noGrp="1"/>
          </p:cNvSpPr>
          <p:nvPr>
            <p:ph type="body" sz="quarter" idx="12"/>
          </p:nvPr>
        </p:nvSpPr>
        <p:spPr>
          <a:xfrm>
            <a:off x="379252" y="2516346"/>
            <a:ext cx="2348894" cy="370200"/>
          </a:xfrm>
        </p:spPr>
        <p:txBody>
          <a:bodyPr/>
          <a:lstStyle/>
          <a:p>
            <a:r>
              <a:rPr lang="en-US" dirty="0"/>
              <a:t>APR 14-16, 2023</a:t>
            </a:r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5"/>
          </p:nvPr>
        </p:nvSpPr>
        <p:spPr>
          <a:xfrm>
            <a:off x="353535" y="2853633"/>
            <a:ext cx="1746481" cy="315802"/>
          </a:xfrm>
        </p:spPr>
        <p:txBody>
          <a:bodyPr/>
          <a:lstStyle/>
          <a:p>
            <a:r>
              <a:rPr lang="en-US" dirty="0"/>
              <a:t>Orono, Maine</a:t>
            </a:r>
          </a:p>
        </p:txBody>
      </p:sp>
      <p:sp>
        <p:nvSpPr>
          <p:cNvPr id="27" name="Title 26">
            <a:extLst>
              <a:ext uri="{FF2B5EF4-FFF2-40B4-BE49-F238E27FC236}">
                <a16:creationId xmlns:a16="http://schemas.microsoft.com/office/drawing/2014/main" id="{BE764C9B-ABF4-4201-90D5-B1740CD01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7176" y="4141906"/>
            <a:ext cx="5292216" cy="740968"/>
          </a:xfrm>
        </p:spPr>
        <p:txBody>
          <a:bodyPr/>
          <a:lstStyle/>
          <a:p>
            <a:pPr algn="ctr"/>
            <a:r>
              <a:rPr lang="en-US" sz="3600" dirty="0"/>
              <a:t>2023 IEEE R1 &amp; r2 joint</a:t>
            </a:r>
            <a:br>
              <a:rPr lang="en-US" sz="3600" dirty="0"/>
            </a:br>
            <a:r>
              <a:rPr lang="en-US" sz="3600" dirty="0"/>
              <a:t>Student Conference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6"/>
          </p:nvPr>
        </p:nvSpPr>
        <p:spPr>
          <a:xfrm>
            <a:off x="478623" y="7061983"/>
            <a:ext cx="1993057" cy="315802"/>
          </a:xfrm>
        </p:spPr>
        <p:txBody>
          <a:bodyPr/>
          <a:lstStyle/>
          <a:p>
            <a:r>
              <a:rPr lang="en-US" dirty="0"/>
              <a:t>Student Paper Contest</a:t>
            </a:r>
          </a:p>
        </p:txBody>
      </p:sp>
      <p:sp>
        <p:nvSpPr>
          <p:cNvPr id="68" name="Text Placeholder 67"/>
          <p:cNvSpPr>
            <a:spLocks noGrp="1"/>
          </p:cNvSpPr>
          <p:nvPr>
            <p:ph type="body" sz="quarter" idx="4294967295"/>
          </p:nvPr>
        </p:nvSpPr>
        <p:spPr>
          <a:xfrm>
            <a:off x="282288" y="7485979"/>
            <a:ext cx="2445858" cy="103661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1200" dirty="0" err="1"/>
              <a:t>Ca$h</a:t>
            </a:r>
            <a:r>
              <a:rPr lang="en-US" sz="1200" dirty="0"/>
              <a:t> Prizes: Best papers get a chance to attend IEEE/MIT Undergraduate Research and Technology Conference in October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18EA2DF-D9C6-4FA8-A858-55794D78940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Battle Bots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1A4F1D4-D5C5-49B4-AB37-05A7AD212461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3053283" y="7485979"/>
            <a:ext cx="1899718" cy="103661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Enter your University Team to win cash prizes and compete at Battle Bots event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DB4F9B6-B93A-4918-B008-95DFC57643C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Drone Workshop</a:t>
            </a:r>
          </a:p>
        </p:txBody>
      </p:sp>
      <p:sp>
        <p:nvSpPr>
          <p:cNvPr id="64" name="Text Placeholder 63"/>
          <p:cNvSpPr>
            <a:spLocks noGrp="1"/>
          </p:cNvSpPr>
          <p:nvPr>
            <p:ph type="body" sz="quarter" idx="4294967295"/>
          </p:nvPr>
        </p:nvSpPr>
        <p:spPr>
          <a:xfrm>
            <a:off x="5460411" y="7485979"/>
            <a:ext cx="1867490" cy="103661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Learn how to make, program, and fly drones and compete for prizes</a:t>
            </a:r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18"/>
          </p:nvPr>
        </p:nvSpPr>
        <p:spPr>
          <a:xfrm>
            <a:off x="2238682" y="9504564"/>
            <a:ext cx="3295035" cy="229495"/>
          </a:xfrm>
        </p:spPr>
        <p:txBody>
          <a:bodyPr/>
          <a:lstStyle/>
          <a:p>
            <a:pPr lvl="0"/>
            <a:r>
              <a:rPr lang="en-US" sz="1800" u="sng" dirty="0">
                <a:solidFill>
                  <a:srgbClr val="0070C0"/>
                </a:solidFill>
              </a:rPr>
              <a:t>WWW.IEEE.ORG/R12STUCON23</a:t>
            </a:r>
          </a:p>
        </p:txBody>
      </p:sp>
      <p:pic>
        <p:nvPicPr>
          <p:cNvPr id="1026" name="Picture 2" descr="IEEE Region 1 Student Activities – By Students, For Students">
            <a:extLst>
              <a:ext uri="{FF2B5EF4-FFF2-40B4-BE49-F238E27FC236}">
                <a16:creationId xmlns:a16="http://schemas.microsoft.com/office/drawing/2014/main" id="{04CE4702-F217-4C43-9FBB-2AF48824D4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54" y="9228853"/>
            <a:ext cx="2031180" cy="84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AFC180F-3615-AAAA-4EF0-A9EFEAB13C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35" y="1669690"/>
            <a:ext cx="2348894" cy="73846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16EE15E-AE93-175C-2BF5-8F1CB9CB04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5867" y="9293777"/>
            <a:ext cx="1652658" cy="72593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44271F4-1532-F761-C7C7-BA6C0E049761}"/>
              </a:ext>
            </a:extLst>
          </p:cNvPr>
          <p:cNvSpPr txBox="1"/>
          <p:nvPr/>
        </p:nvSpPr>
        <p:spPr>
          <a:xfrm>
            <a:off x="1134345" y="5888474"/>
            <a:ext cx="68161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FRI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14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055FDF3-9FC5-D847-0A4E-0A7F681E7C3B}"/>
              </a:ext>
            </a:extLst>
          </p:cNvPr>
          <p:cNvSpPr txBox="1"/>
          <p:nvPr/>
        </p:nvSpPr>
        <p:spPr>
          <a:xfrm>
            <a:off x="3602154" y="5896987"/>
            <a:ext cx="801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SAT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15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3359D2F-5664-4C7C-18D8-03FBBCD66E98}"/>
              </a:ext>
            </a:extLst>
          </p:cNvPr>
          <p:cNvSpPr txBox="1"/>
          <p:nvPr/>
        </p:nvSpPr>
        <p:spPr>
          <a:xfrm>
            <a:off x="5993167" y="5896987"/>
            <a:ext cx="8732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</a:rPr>
              <a:t>SUN</a:t>
            </a:r>
          </a:p>
          <a:p>
            <a:r>
              <a:rPr lang="en-US" sz="2400" b="1" dirty="0">
                <a:solidFill>
                  <a:srgbClr val="0070C0"/>
                </a:solidFill>
              </a:rPr>
              <a:t>16</a:t>
            </a:r>
          </a:p>
        </p:txBody>
      </p:sp>
      <p:sp>
        <p:nvSpPr>
          <p:cNvPr id="19" name="Text Placeholder 66">
            <a:extLst>
              <a:ext uri="{FF2B5EF4-FFF2-40B4-BE49-F238E27FC236}">
                <a16:creationId xmlns:a16="http://schemas.microsoft.com/office/drawing/2014/main" id="{884847C6-B841-77E6-9B4A-F4C04ED9C9EB}"/>
              </a:ext>
            </a:extLst>
          </p:cNvPr>
          <p:cNvSpPr txBox="1">
            <a:spLocks/>
          </p:cNvSpPr>
          <p:nvPr/>
        </p:nvSpPr>
        <p:spPr>
          <a:xfrm>
            <a:off x="347414" y="3447247"/>
            <a:ext cx="1891268" cy="108768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marR="0" indent="0" algn="l" defTabSz="777240" rtl="0" eaLnBrk="1" fontAlgn="auto" latinLnBrk="0" hangingPunct="1">
              <a:lnSpc>
                <a:spcPct val="8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 kern="1200" cap="none" baseline="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1pPr>
            <a:lvl2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Registration Deadline</a:t>
            </a:r>
          </a:p>
          <a:p>
            <a:r>
              <a:rPr lang="en-US" sz="1600" dirty="0"/>
              <a:t>Feb 15, 2023</a:t>
            </a:r>
          </a:p>
          <a:p>
            <a:endParaRPr lang="en-US" sz="1600" dirty="0"/>
          </a:p>
          <a:p>
            <a:r>
              <a:rPr lang="en-US" sz="1600" dirty="0"/>
              <a:t>Submissions Due</a:t>
            </a:r>
          </a:p>
          <a:p>
            <a:r>
              <a:rPr lang="en-US" sz="1600" dirty="0"/>
              <a:t>Mar 15, 2023 </a:t>
            </a:r>
          </a:p>
        </p:txBody>
      </p:sp>
      <p:pic>
        <p:nvPicPr>
          <p:cNvPr id="1028" name="Picture 4" descr="Drone Icon - Free PNG &amp; SVG 375028 - Noun Project">
            <a:extLst>
              <a:ext uri="{FF2B5EF4-FFF2-40B4-BE49-F238E27FC236}">
                <a16:creationId xmlns:a16="http://schemas.microsoft.com/office/drawing/2014/main" id="{91E73F4E-D224-E614-3F53-5BA9438044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2511" y="8287339"/>
            <a:ext cx="1023289" cy="1023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28 Battle Robot Icons - Free in SVG, PNG, ICO - IconScout">
            <a:extLst>
              <a:ext uri="{FF2B5EF4-FFF2-40B4-BE49-F238E27FC236}">
                <a16:creationId xmlns:a16="http://schemas.microsoft.com/office/drawing/2014/main" id="{07DED867-42F6-E75E-F473-43133D43A4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5934" y="8287339"/>
            <a:ext cx="999066" cy="999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resenter Icon - Free PNG &amp; SVG 925257 - Noun Project">
            <a:extLst>
              <a:ext uri="{FF2B5EF4-FFF2-40B4-BE49-F238E27FC236}">
                <a16:creationId xmlns:a16="http://schemas.microsoft.com/office/drawing/2014/main" id="{0DDAFCF6-105F-8293-75CB-922249BC0E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28" y="8320648"/>
            <a:ext cx="908205" cy="908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26032ADB-2E67-D38D-5471-145C94346BE2}"/>
              </a:ext>
            </a:extLst>
          </p:cNvPr>
          <p:cNvSpPr/>
          <p:nvPr/>
        </p:nvSpPr>
        <p:spPr>
          <a:xfrm>
            <a:off x="294988" y="641282"/>
            <a:ext cx="2031179" cy="81374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scadeUp">
              <a:avLst/>
            </a:prstTxWarp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You are invited!</a:t>
            </a:r>
          </a:p>
        </p:txBody>
      </p:sp>
    </p:spTree>
    <p:extLst>
      <p:ext uri="{BB962C8B-B14F-4D97-AF65-F5344CB8AC3E}">
        <p14:creationId xmlns:p14="http://schemas.microsoft.com/office/powerpoint/2010/main" val="2570050713"/>
      </p:ext>
    </p:extLst>
  </p:cSld>
  <p:clrMapOvr>
    <a:masterClrMapping/>
  </p:clrMapOvr>
</p:sld>
</file>

<file path=ppt/theme/theme1.xml><?xml version="1.0" encoding="utf-8"?>
<a:theme xmlns:a="http://schemas.openxmlformats.org/drawingml/2006/main" name="Small Business Flyer 8.5 x 11">
  <a:themeElements>
    <a:clrScheme name="Custom 24">
      <a:dk1>
        <a:sysClr val="windowText" lastClr="000000"/>
      </a:dk1>
      <a:lt1>
        <a:sysClr val="window" lastClr="FFFFFF"/>
      </a:lt1>
      <a:dk2>
        <a:srgbClr val="2F4158"/>
      </a:dk2>
      <a:lt2>
        <a:srgbClr val="F2F2F2"/>
      </a:lt2>
      <a:accent1>
        <a:srgbClr val="D0DE4E"/>
      </a:accent1>
      <a:accent2>
        <a:srgbClr val="3D5157"/>
      </a:accent2>
      <a:accent3>
        <a:srgbClr val="47653F"/>
      </a:accent3>
      <a:accent4>
        <a:srgbClr val="607E4C"/>
      </a:accent4>
      <a:accent5>
        <a:srgbClr val="78A141"/>
      </a:accent5>
      <a:accent6>
        <a:srgbClr val="9BBB59"/>
      </a:accent6>
      <a:hlink>
        <a:srgbClr val="9BBB59"/>
      </a:hlink>
      <a:folHlink>
        <a:srgbClr val="9BBB59"/>
      </a:folHlink>
    </a:clrScheme>
    <a:fontScheme name="Custom 18">
      <a:majorFont>
        <a:latin typeface="Franklin Gothic Book"/>
        <a:ea typeface=""/>
        <a:cs typeface=""/>
      </a:majorFont>
      <a:minorFont>
        <a:latin typeface="Microsoft Sans Serif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3896065_Small business flyer (green design)_RVA_v3.potx" id="{74E4E35A-6BA9-4F14-808F-598447442309}" vid="{887291DB-085A-4C92-9FD6-1CF836C66921}"/>
    </a:ext>
  </a:extLst>
</a:theme>
</file>

<file path=ppt/theme/theme2.xml><?xml version="1.0" encoding="utf-8"?>
<a:theme xmlns:a="http://schemas.openxmlformats.org/drawingml/2006/main" name="Office Theme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82F3319-979A-4875-BB9A-A477B33751A7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3DB007BF-8F7E-4A12-9D85-473BB8EB5AE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98115DC-C815-4683-AE08-6857A74D45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Small business flyer (green design)</Template>
  <TotalTime>40</TotalTime>
  <Words>102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</vt:lpstr>
      <vt:lpstr>Franklin Gothic Book</vt:lpstr>
      <vt:lpstr>Microsoft Sans Serif</vt:lpstr>
      <vt:lpstr>Small Business Flyer 8.5 x 11</vt:lpstr>
      <vt:lpstr>2023 IEEE R1 &amp; r2 joint Student Conference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 Region-1  Student Conference</dc:title>
  <dc:creator>Ali Abedi</dc:creator>
  <cp:lastModifiedBy>Ali Abedi</cp:lastModifiedBy>
  <cp:revision>5</cp:revision>
  <dcterms:created xsi:type="dcterms:W3CDTF">2022-11-20T00:28:47Z</dcterms:created>
  <dcterms:modified xsi:type="dcterms:W3CDTF">2022-11-20T01:09:39Z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