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264" r:id="rId2"/>
    <p:sldId id="259" r:id="rId3"/>
    <p:sldId id="266" r:id="rId4"/>
    <p:sldId id="258" r:id="rId5"/>
    <p:sldId id="267" r:id="rId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6B1F73"/>
    <a:srgbClr val="CC0033"/>
    <a:srgbClr val="0066A1"/>
    <a:srgbClr val="E37222"/>
    <a:srgbClr val="FDC82F"/>
    <a:srgbClr val="69BE28"/>
    <a:srgbClr val="008542"/>
    <a:srgbClr val="009FDA"/>
    <a:srgbClr val="0B51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22" autoAdjust="0"/>
    <p:restoredTop sz="94658"/>
  </p:normalViewPr>
  <p:slideViewPr>
    <p:cSldViewPr snapToGrid="0" snapToObjects="1">
      <p:cViewPr varScale="1">
        <p:scale>
          <a:sx n="163" d="100"/>
          <a:sy n="163" d="100"/>
        </p:scale>
        <p:origin x="192" y="2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328D45-CD78-E946-97C3-593DC6155472}" type="datetimeFigureOut">
              <a:rPr lang="en-US" smtClean="0"/>
              <a:t>2/23/23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F362D4-5DD5-1441-A093-8EF5773AF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180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 Slide Op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5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750" y="0"/>
            <a:ext cx="916775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3138060"/>
            <a:ext cx="7772400" cy="522983"/>
          </a:xfrm>
        </p:spPr>
        <p:txBody>
          <a:bodyPr anchor="b">
            <a:normAutofit/>
          </a:bodyPr>
          <a:lstStyle>
            <a:lvl1pPr algn="l">
              <a:defRPr sz="3300" i="0">
                <a:solidFill>
                  <a:srgbClr val="0066A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730100"/>
            <a:ext cx="7772400" cy="956810"/>
          </a:xfrm>
        </p:spPr>
        <p:txBody>
          <a:bodyPr>
            <a:normAutofit/>
          </a:bodyPr>
          <a:lstStyle>
            <a:lvl1pPr marL="0" indent="0" algn="l">
              <a:buNone/>
              <a:defRPr sz="2100" b="1" i="1">
                <a:solidFill>
                  <a:schemeClr val="tx1">
                    <a:lumMod val="50000"/>
                    <a:lumOff val="50000"/>
                  </a:schemeClr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Subhead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rgbClr val="0066A1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" t="9657"/>
          <a:stretch/>
        </p:blipFill>
        <p:spPr>
          <a:xfrm rot="10800000" flipH="1">
            <a:off x="0" y="4502874"/>
            <a:ext cx="9144000" cy="64062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" t="9657"/>
          <a:stretch/>
        </p:blipFill>
        <p:spPr>
          <a:xfrm flipH="1">
            <a:off x="0" y="-20993"/>
            <a:ext cx="9144000" cy="64062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3960" y="4267505"/>
            <a:ext cx="1215715" cy="35498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44" y="619632"/>
            <a:ext cx="1456944" cy="241401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066" y="619632"/>
            <a:ext cx="1944624" cy="241401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131" y="619632"/>
            <a:ext cx="2365248" cy="241401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6746" y="619632"/>
            <a:ext cx="1956816" cy="2414016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916" y="619632"/>
            <a:ext cx="1499616" cy="241401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, Text,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417136"/>
            <a:ext cx="7886700" cy="415002"/>
          </a:xfrm>
        </p:spPr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8650" y="1361923"/>
            <a:ext cx="3886200" cy="2851699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4629150" y="2128101"/>
            <a:ext cx="3886200" cy="20855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629150" y="1369219"/>
            <a:ext cx="3886200" cy="758882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8650" y="829648"/>
            <a:ext cx="7886700" cy="267632"/>
          </a:xfrm>
        </p:spPr>
        <p:txBody>
          <a:bodyPr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677514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417136"/>
            <a:ext cx="7886700" cy="415002"/>
          </a:xfrm>
        </p:spPr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2855320"/>
            <a:ext cx="3886200" cy="1358461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50" y="1369219"/>
            <a:ext cx="3886200" cy="13750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Content Placeholder 3"/>
          <p:cNvSpPr>
            <a:spLocks noGrp="1"/>
          </p:cNvSpPr>
          <p:nvPr>
            <p:ph sz="half" idx="14" hasCustomPrompt="1"/>
          </p:nvPr>
        </p:nvSpPr>
        <p:spPr>
          <a:xfrm>
            <a:off x="4629150" y="1385779"/>
            <a:ext cx="3886200" cy="1358461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15" hasCustomPrompt="1"/>
          </p:nvPr>
        </p:nvSpPr>
        <p:spPr>
          <a:xfrm>
            <a:off x="628650" y="2855320"/>
            <a:ext cx="3886200" cy="1358461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8650" y="829648"/>
            <a:ext cx="7886700" cy="267632"/>
          </a:xfrm>
        </p:spPr>
        <p:txBody>
          <a:bodyPr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5960082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51" y="1369219"/>
            <a:ext cx="3019523" cy="28444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able Placeholder 8"/>
          <p:cNvSpPr>
            <a:spLocks noGrp="1"/>
          </p:cNvSpPr>
          <p:nvPr>
            <p:ph type="tbl" sz="quarter" idx="14" hasCustomPrompt="1"/>
          </p:nvPr>
        </p:nvSpPr>
        <p:spPr>
          <a:xfrm>
            <a:off x="3789576" y="1369219"/>
            <a:ext cx="4725775" cy="2844404"/>
          </a:xfrm>
        </p:spPr>
        <p:txBody>
          <a:bodyPr>
            <a:normAutofit/>
          </a:bodyPr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8650" y="829648"/>
            <a:ext cx="7886700" cy="267632"/>
          </a:xfrm>
        </p:spPr>
        <p:txBody>
          <a:bodyPr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4077240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417136"/>
            <a:ext cx="7886700" cy="415002"/>
          </a:xfrm>
        </p:spPr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4629150" y="1369219"/>
            <a:ext cx="3886200" cy="28444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628650" y="3591613"/>
            <a:ext cx="3886200" cy="622010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628650" y="1369219"/>
            <a:ext cx="3886200" cy="2222393"/>
          </a:xfrm>
        </p:spPr>
        <p:txBody>
          <a:bodyPr>
            <a:normAutofit/>
          </a:bodyPr>
          <a:lstStyle>
            <a:lvl1pPr marL="0" indent="0">
              <a:buNone/>
              <a:defRPr sz="900" i="1" baseline="0"/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8650" y="829648"/>
            <a:ext cx="7886700" cy="267632"/>
          </a:xfrm>
        </p:spPr>
        <p:txBody>
          <a:bodyPr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8389558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1047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417136"/>
            <a:ext cx="7886700" cy="415002"/>
          </a:xfrm>
        </p:spPr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50" y="2128100"/>
            <a:ext cx="7886700" cy="16049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628650" y="1369219"/>
            <a:ext cx="7886700" cy="758882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628650" y="3733015"/>
            <a:ext cx="7886700" cy="497168"/>
          </a:xfrm>
        </p:spPr>
        <p:txBody>
          <a:bodyPr>
            <a:normAutofit/>
          </a:bodyPr>
          <a:lstStyle>
            <a:lvl1pPr marL="0" indent="0">
              <a:buNone/>
              <a:defRPr sz="1500" b="1" i="1">
                <a:solidFill>
                  <a:srgbClr val="0066A1"/>
                </a:solidFill>
              </a:defRPr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8650" y="829648"/>
            <a:ext cx="7886700" cy="267632"/>
          </a:xfrm>
        </p:spPr>
        <p:txBody>
          <a:bodyPr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3278911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Bullets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417136"/>
            <a:ext cx="7886700" cy="415002"/>
          </a:xfrm>
        </p:spPr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50" y="3004794"/>
            <a:ext cx="3886200" cy="12088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628650" y="1369219"/>
            <a:ext cx="7886700" cy="1556426"/>
          </a:xfrm>
        </p:spPr>
        <p:txBody>
          <a:bodyPr numCol="2" spcCol="274320">
            <a:normAutofit/>
          </a:bodyPr>
          <a:lstStyle>
            <a:lvl1pPr marL="0" indent="0">
              <a:buNone/>
              <a:defRPr sz="150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</a:t>
            </a:r>
            <a:r>
              <a:rPr lang="en-US" dirty="0" err="1"/>
              <a:t>dolore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r>
              <a:rPr lang="en-US" dirty="0"/>
              <a:t> non </a:t>
            </a:r>
            <a:r>
              <a:rPr lang="en-US" dirty="0" err="1"/>
              <a:t>proident</a:t>
            </a:r>
            <a:r>
              <a:rPr lang="en-US" dirty="0"/>
              <a:t>, </a:t>
            </a:r>
            <a:r>
              <a:rPr lang="en-US" dirty="0" err="1"/>
              <a:t>sunt</a:t>
            </a:r>
            <a:r>
              <a:rPr lang="en-US" dirty="0"/>
              <a:t> in culpa qui.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4629150" y="3004793"/>
            <a:ext cx="3886200" cy="1208829"/>
          </a:xfrm>
        </p:spPr>
        <p:txBody>
          <a:bodyPr>
            <a:normAutofit/>
          </a:bodyPr>
          <a:lstStyle>
            <a:lvl1pPr marL="0" indent="0">
              <a:buNone/>
              <a:defRPr sz="900" i="1" baseline="0"/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8650" y="829648"/>
            <a:ext cx="7886700" cy="267632"/>
          </a:xfrm>
        </p:spPr>
        <p:txBody>
          <a:bodyPr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662224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417136"/>
            <a:ext cx="7886700" cy="415002"/>
          </a:xfrm>
        </p:spPr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50" y="1369218"/>
            <a:ext cx="4970872" cy="21658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628650" y="3535051"/>
            <a:ext cx="4970872" cy="678571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rgbClr val="0066A1"/>
                </a:solidFill>
              </a:defRPr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.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5712643" y="1369219"/>
            <a:ext cx="2802707" cy="2844404"/>
          </a:xfrm>
        </p:spPr>
        <p:txBody>
          <a:bodyPr>
            <a:normAutofit/>
          </a:bodyPr>
          <a:lstStyle>
            <a:lvl1pPr marL="0" indent="0">
              <a:buNone/>
              <a:defRPr sz="900" i="1" baseline="0"/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8650" y="829648"/>
            <a:ext cx="7886700" cy="267632"/>
          </a:xfrm>
        </p:spPr>
        <p:txBody>
          <a:bodyPr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8101107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1369219"/>
            <a:ext cx="3886200" cy="2844563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50" y="1369219"/>
            <a:ext cx="3886200" cy="284440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8650" y="829647"/>
            <a:ext cx="7886700" cy="288994"/>
          </a:xfrm>
        </p:spPr>
        <p:txBody>
          <a:bodyPr>
            <a:norm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3036406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 Slide Opt 1 Tag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5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750" y="0"/>
            <a:ext cx="916775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3138060"/>
            <a:ext cx="7772400" cy="522983"/>
          </a:xfrm>
        </p:spPr>
        <p:txBody>
          <a:bodyPr anchor="b">
            <a:normAutofit/>
          </a:bodyPr>
          <a:lstStyle>
            <a:lvl1pPr algn="l">
              <a:defRPr sz="3300" i="0">
                <a:solidFill>
                  <a:srgbClr val="0066A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730100"/>
            <a:ext cx="7772400" cy="956810"/>
          </a:xfrm>
        </p:spPr>
        <p:txBody>
          <a:bodyPr>
            <a:normAutofit/>
          </a:bodyPr>
          <a:lstStyle>
            <a:lvl1pPr marL="0" indent="0" algn="l">
              <a:buNone/>
              <a:defRPr sz="2100" b="1" i="1">
                <a:solidFill>
                  <a:schemeClr val="tx1">
                    <a:lumMod val="50000"/>
                    <a:lumOff val="50000"/>
                  </a:schemeClr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Subhead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rgbClr val="0066A1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" t="9657"/>
          <a:stretch/>
        </p:blipFill>
        <p:spPr>
          <a:xfrm rot="10800000" flipH="1">
            <a:off x="0" y="4502874"/>
            <a:ext cx="9144000" cy="64062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" t="9657"/>
          <a:stretch/>
        </p:blipFill>
        <p:spPr>
          <a:xfrm flipH="1">
            <a:off x="0" y="-20993"/>
            <a:ext cx="9144000" cy="64062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44" y="619632"/>
            <a:ext cx="1456944" cy="241401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066" y="619632"/>
            <a:ext cx="1944624" cy="241401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131" y="619632"/>
            <a:ext cx="2365248" cy="241401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6746" y="619632"/>
            <a:ext cx="1956816" cy="2414016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916" y="619632"/>
            <a:ext cx="1499616" cy="241401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3960" y="4131398"/>
            <a:ext cx="1221339" cy="681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607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Title Slide Op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750" y="0"/>
            <a:ext cx="916775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8" y="2447123"/>
            <a:ext cx="7886700" cy="620819"/>
          </a:xfrm>
        </p:spPr>
        <p:txBody>
          <a:bodyPr anchor="b">
            <a:normAutofit/>
          </a:bodyPr>
          <a:lstStyle>
            <a:lvl1pPr>
              <a:defRPr sz="3300" i="0"/>
            </a:lvl1pPr>
          </a:lstStyle>
          <a:p>
            <a:r>
              <a:rPr lang="en-US" dirty="0"/>
              <a:t>Divider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3888" y="3088183"/>
            <a:ext cx="7886700" cy="504338"/>
          </a:xfrm>
        </p:spPr>
        <p:txBody>
          <a:bodyPr>
            <a:normAutofit/>
          </a:bodyPr>
          <a:lstStyle>
            <a:lvl1pPr marL="0" indent="0">
              <a:buNone/>
              <a:defRPr sz="21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0066A1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" t="9657"/>
          <a:stretch/>
        </p:blipFill>
        <p:spPr>
          <a:xfrm rot="10800000" flipH="1">
            <a:off x="0" y="4502874"/>
            <a:ext cx="9144000" cy="64062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" t="9657"/>
          <a:stretch/>
        </p:blipFill>
        <p:spPr>
          <a:xfrm flipH="1">
            <a:off x="0" y="-20993"/>
            <a:ext cx="9144000" cy="6406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3960" y="4267505"/>
            <a:ext cx="1215715" cy="354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47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Title Slide Op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1" t="25000"/>
          <a:stretch/>
        </p:blipFill>
        <p:spPr>
          <a:xfrm rot="10800000" flipH="1">
            <a:off x="-23750" y="-2"/>
            <a:ext cx="9167750" cy="51435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8" y="2447123"/>
            <a:ext cx="7886700" cy="620819"/>
          </a:xfrm>
        </p:spPr>
        <p:txBody>
          <a:bodyPr anchor="b">
            <a:normAutofit/>
          </a:bodyPr>
          <a:lstStyle>
            <a:lvl1pPr>
              <a:defRPr sz="3300" i="0"/>
            </a:lvl1pPr>
          </a:lstStyle>
          <a:p>
            <a:r>
              <a:rPr lang="en-US" dirty="0"/>
              <a:t>Divider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3888" y="3088183"/>
            <a:ext cx="7886700" cy="504338"/>
          </a:xfrm>
        </p:spPr>
        <p:txBody>
          <a:bodyPr>
            <a:normAutofit/>
          </a:bodyPr>
          <a:lstStyle>
            <a:lvl1pPr marL="0" indent="0">
              <a:buNone/>
              <a:defRPr sz="21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" t="9657"/>
          <a:stretch/>
        </p:blipFill>
        <p:spPr>
          <a:xfrm rot="10800000" flipH="1">
            <a:off x="0" y="4502874"/>
            <a:ext cx="9144000" cy="6406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" t="9657"/>
          <a:stretch/>
        </p:blipFill>
        <p:spPr>
          <a:xfrm flipH="1">
            <a:off x="0" y="-20993"/>
            <a:ext cx="9144000" cy="6406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3960" y="4267505"/>
            <a:ext cx="1215715" cy="354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176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28650" y="1369219"/>
            <a:ext cx="7886700" cy="29575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628650" y="829648"/>
            <a:ext cx="7886700" cy="267632"/>
          </a:xfrm>
        </p:spPr>
        <p:txBody>
          <a:bodyPr>
            <a:norm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385341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50" y="1369219"/>
            <a:ext cx="3886200" cy="28444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4629150" y="1369219"/>
            <a:ext cx="3886200" cy="28444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8650" y="829648"/>
            <a:ext cx="7886700" cy="267632"/>
          </a:xfrm>
        </p:spPr>
        <p:txBody>
          <a:bodyPr>
            <a:norm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735858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1369219"/>
            <a:ext cx="3886200" cy="2844563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50" y="1369219"/>
            <a:ext cx="3886200" cy="28444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628650" y="829648"/>
            <a:ext cx="7886700" cy="267632"/>
          </a:xfrm>
        </p:spPr>
        <p:txBody>
          <a:bodyPr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407120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2844601"/>
            <a:ext cx="3886200" cy="1369180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50" y="1369219"/>
            <a:ext cx="3886200" cy="28444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14" hasCustomPrompt="1"/>
          </p:nvPr>
        </p:nvSpPr>
        <p:spPr>
          <a:xfrm>
            <a:off x="4629150" y="1369219"/>
            <a:ext cx="3886200" cy="1369180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8650" y="829648"/>
            <a:ext cx="7886700" cy="267632"/>
          </a:xfrm>
        </p:spPr>
        <p:txBody>
          <a:bodyPr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355144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417136"/>
            <a:ext cx="7886700" cy="415002"/>
          </a:xfrm>
        </p:spPr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2128102"/>
            <a:ext cx="3886200" cy="2085680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50" y="1369219"/>
            <a:ext cx="3886200" cy="28444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629150" y="1369219"/>
            <a:ext cx="3886200" cy="758882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.</a:t>
            </a: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8650" y="829648"/>
            <a:ext cx="7886700" cy="267632"/>
          </a:xfrm>
        </p:spPr>
        <p:txBody>
          <a:bodyPr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597545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417136"/>
            <a:ext cx="7886700" cy="41500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Topic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0716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6" name="Slide Number Placeholder 25"/>
          <p:cNvSpPr>
            <a:spLocks noGrp="1"/>
          </p:cNvSpPr>
          <p:nvPr>
            <p:ph type="sldNum" sz="quarter" idx="4"/>
          </p:nvPr>
        </p:nvSpPr>
        <p:spPr>
          <a:xfrm>
            <a:off x="385321" y="4654044"/>
            <a:ext cx="48665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0066A1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3960" y="4267505"/>
            <a:ext cx="1215715" cy="35498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" t="9657"/>
          <a:stretch/>
        </p:blipFill>
        <p:spPr>
          <a:xfrm rot="10800000" flipH="1">
            <a:off x="0" y="4502874"/>
            <a:ext cx="9144000" cy="64062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" t="9657"/>
          <a:stretch/>
        </p:blipFill>
        <p:spPr>
          <a:xfrm flipH="1">
            <a:off x="0" y="-20993"/>
            <a:ext cx="9144000" cy="64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95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61" r:id="rId2"/>
    <p:sldLayoutId id="2147483663" r:id="rId3"/>
    <p:sldLayoutId id="2147483673" r:id="rId4"/>
    <p:sldLayoutId id="2147483662" r:id="rId5"/>
    <p:sldLayoutId id="2147483675" r:id="rId6"/>
    <p:sldLayoutId id="2147483664" r:id="rId7"/>
    <p:sldLayoutId id="2147483674" r:id="rId8"/>
    <p:sldLayoutId id="2147483665" r:id="rId9"/>
    <p:sldLayoutId id="2147483676" r:id="rId10"/>
    <p:sldLayoutId id="2147483677" r:id="rId11"/>
    <p:sldLayoutId id="2147483678" r:id="rId12"/>
    <p:sldLayoutId id="2147483679" r:id="rId13"/>
    <p:sldLayoutId id="2147483667" r:id="rId14"/>
    <p:sldLayoutId id="2147483680" r:id="rId15"/>
    <p:sldLayoutId id="2147483682" r:id="rId16"/>
    <p:sldLayoutId id="2147483681" r:id="rId17"/>
    <p:sldLayoutId id="2147483686" r:id="rId18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550" b="1" i="0" kern="1200">
          <a:solidFill>
            <a:srgbClr val="0066A1"/>
          </a:solidFill>
          <a:latin typeface="Calibri" charset="0"/>
          <a:ea typeface="Calibri" charset="0"/>
          <a:cs typeface="Calibri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0066A1"/>
        </a:buClr>
        <a:buFont typeface="LucidaGrande" charset="0"/>
        <a:buChar char="▸"/>
        <a:defRPr sz="165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0066A1"/>
        </a:buClr>
        <a:buFont typeface="LucidaGrande" charset="0"/>
        <a:buChar char="-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0066A1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0066A1"/>
        </a:buClr>
        <a:buFont typeface="Wingdings" charset="2"/>
        <a:buChar char="§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0066A1"/>
        </a:buClr>
        <a:buFont typeface="Courier New" charset="0"/>
        <a:buChar char="o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0">
            <a:extLst>
              <a:ext uri="{FF2B5EF4-FFF2-40B4-BE49-F238E27FC236}">
                <a16:creationId xmlns:a16="http://schemas.microsoft.com/office/drawing/2014/main" id="{3A90A9BE-F8B4-4075-8988-60EBE68388E0}"/>
              </a:ext>
            </a:extLst>
          </p:cNvPr>
          <p:cNvSpPr txBox="1">
            <a:spLocks/>
          </p:cNvSpPr>
          <p:nvPr/>
        </p:nvSpPr>
        <p:spPr>
          <a:xfrm>
            <a:off x="935682" y="3111720"/>
            <a:ext cx="7886700" cy="142901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i="0" kern="1200">
                <a:solidFill>
                  <a:srgbClr val="0066A1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r>
              <a:rPr lang="en-US" sz="2000" dirty="0"/>
              <a:t>IEEE Society on Social Implications of Technology (SSIT), Washington/Northern Virginia/Baltimore Chapter </a:t>
            </a:r>
          </a:p>
          <a:p>
            <a:endParaRPr lang="en-US" sz="2000" dirty="0"/>
          </a:p>
          <a:p>
            <a:r>
              <a:rPr lang="en-US" sz="2000" dirty="0"/>
              <a:t>Co-sponsored by Life Members Affinity Group, Northern Virginia and SSIT Chapters of Philadelphia and Atlanta</a:t>
            </a:r>
          </a:p>
          <a:p>
            <a:pPr algn="ctr"/>
            <a:endParaRPr lang="en-US" sz="1600" dirty="0"/>
          </a:p>
          <a:p>
            <a:pPr algn="ctr"/>
            <a:endParaRPr lang="en-US" sz="1800" dirty="0"/>
          </a:p>
          <a:p>
            <a:pPr algn="ctr"/>
            <a:r>
              <a:rPr lang="en-US" sz="2300" dirty="0"/>
              <a:t>Murty Polavarapu murtyp@ieee.org</a:t>
            </a:r>
            <a:endParaRPr lang="en-US" sz="2400" dirty="0"/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723557" y="1380891"/>
            <a:ext cx="7886700" cy="673202"/>
          </a:xfrm>
        </p:spPr>
        <p:txBody>
          <a:bodyPr>
            <a:noAutofit/>
          </a:bodyPr>
          <a:lstStyle/>
          <a:p>
            <a:pPr algn="ctr"/>
            <a:r>
              <a:rPr lang="en-US" sz="2800" b="0" dirty="0"/>
              <a:t>How Safe Is Safe Enough for Autonomous Vehicles?</a:t>
            </a:r>
            <a:endParaRPr lang="en-US" sz="1600" dirty="0">
              <a:solidFill>
                <a:srgbClr val="3333FF"/>
              </a:solidFill>
            </a:endParaRPr>
          </a:p>
        </p:txBody>
      </p:sp>
      <p:sp>
        <p:nvSpPr>
          <p:cNvPr id="22" name="Subtitle 21"/>
          <p:cNvSpPr>
            <a:spLocks noGrp="1"/>
          </p:cNvSpPr>
          <p:nvPr>
            <p:ph type="body" idx="1"/>
          </p:nvPr>
        </p:nvSpPr>
        <p:spPr>
          <a:xfrm>
            <a:off x="628650" y="4461159"/>
            <a:ext cx="7886700" cy="50433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spcBef>
                <a:spcPct val="0"/>
              </a:spcBef>
            </a:pPr>
            <a:r>
              <a:rPr lang="en-US" sz="1800" i="0">
                <a:solidFill>
                  <a:srgbClr val="0066A1"/>
                </a:solidFill>
                <a:latin typeface="Calibri" charset="0"/>
                <a:cs typeface="Calibri" charset="0"/>
              </a:rPr>
              <a:t>23 </a:t>
            </a:r>
            <a:r>
              <a:rPr lang="en-US" sz="1800" i="0" dirty="0">
                <a:solidFill>
                  <a:srgbClr val="0066A1"/>
                </a:solidFill>
                <a:latin typeface="Calibri" charset="0"/>
                <a:cs typeface="Calibri" charset="0"/>
              </a:rPr>
              <a:t>February 2023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Subtitle 21">
            <a:extLst>
              <a:ext uri="{FF2B5EF4-FFF2-40B4-BE49-F238E27FC236}">
                <a16:creationId xmlns:a16="http://schemas.microsoft.com/office/drawing/2014/main" id="{C99A8A82-B3AA-4FEE-B9C8-FA5FFAD83D53}"/>
              </a:ext>
            </a:extLst>
          </p:cNvPr>
          <p:cNvSpPr txBox="1">
            <a:spLocks/>
          </p:cNvSpPr>
          <p:nvPr/>
        </p:nvSpPr>
        <p:spPr>
          <a:xfrm>
            <a:off x="723557" y="4136586"/>
            <a:ext cx="7886700" cy="9568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0066A1"/>
              </a:buClr>
              <a:buFont typeface="LucidaGrande" charset="0"/>
              <a:buNone/>
              <a:defRPr sz="2100" b="1" i="1" kern="1200">
                <a:solidFill>
                  <a:schemeClr val="tx1">
                    <a:lumMod val="50000"/>
                    <a:lumOff val="50000"/>
                  </a:schemeClr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LucidaGrande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Wingdings" charset="2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Courier New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srgbClr val="CC0033"/>
              </a:solidFill>
            </a:endParaRPr>
          </a:p>
        </p:txBody>
      </p:sp>
      <p:sp>
        <p:nvSpPr>
          <p:cNvPr id="9" name="Subtitle 21">
            <a:extLst>
              <a:ext uri="{FF2B5EF4-FFF2-40B4-BE49-F238E27FC236}">
                <a16:creationId xmlns:a16="http://schemas.microsoft.com/office/drawing/2014/main" id="{3C817C61-3B02-4C66-9170-20CFE9D588E1}"/>
              </a:ext>
            </a:extLst>
          </p:cNvPr>
          <p:cNvSpPr txBox="1">
            <a:spLocks/>
          </p:cNvSpPr>
          <p:nvPr/>
        </p:nvSpPr>
        <p:spPr>
          <a:xfrm>
            <a:off x="651597" y="2299511"/>
            <a:ext cx="7886700" cy="719596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0066A1"/>
              </a:buClr>
              <a:buFont typeface="LucidaGrande" charset="0"/>
              <a:buNone/>
              <a:defRPr sz="2100" b="1" i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LucidaGrande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Arial" panose="020B0604020202020204" pitchFamily="34" charset="0"/>
              <a:buNone/>
              <a:defRPr sz="13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Wingdings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Courier New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n-US" sz="2400" i="0" dirty="0">
                <a:solidFill>
                  <a:srgbClr val="6B1F73"/>
                </a:solidFill>
                <a:latin typeface="Calibri" charset="0"/>
                <a:cs typeface="Calibri" charset="0"/>
              </a:rPr>
              <a:t>Prof. Philip Koopman</a:t>
            </a:r>
          </a:p>
          <a:p>
            <a:pPr algn="ctr">
              <a:spcBef>
                <a:spcPct val="0"/>
              </a:spcBef>
            </a:pPr>
            <a:r>
              <a:rPr lang="en-US" sz="2400" i="0" dirty="0">
                <a:solidFill>
                  <a:srgbClr val="6B1F73"/>
                </a:solidFill>
                <a:latin typeface="Calibri" charset="0"/>
                <a:cs typeface="Calibri" charset="0"/>
              </a:rPr>
              <a:t>Carnegie Mellon University</a:t>
            </a:r>
            <a:endParaRPr lang="en-US" sz="2800" i="0" dirty="0">
              <a:solidFill>
                <a:srgbClr val="6B1F73"/>
              </a:solidFill>
              <a:latin typeface="Calibri" charset="0"/>
              <a:cs typeface="Calibri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EDDC08-F1E6-4463-A836-115C14B73E55}"/>
              </a:ext>
            </a:extLst>
          </p:cNvPr>
          <p:cNvSpPr txBox="1"/>
          <p:nvPr/>
        </p:nvSpPr>
        <p:spPr>
          <a:xfrm>
            <a:off x="2596662" y="205300"/>
            <a:ext cx="36209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Please standby</a:t>
            </a:r>
          </a:p>
          <a:p>
            <a:r>
              <a:rPr lang="en-US" u="sng" dirty="0">
                <a:solidFill>
                  <a:srgbClr val="FF0000"/>
                </a:solidFill>
              </a:rPr>
              <a:t>Enter questions in the Chat Window </a:t>
            </a:r>
          </a:p>
        </p:txBody>
      </p:sp>
    </p:spTree>
    <p:extLst>
      <p:ext uri="{BB962C8B-B14F-4D97-AF65-F5344CB8AC3E}">
        <p14:creationId xmlns:p14="http://schemas.microsoft.com/office/powerpoint/2010/main" val="491743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0178" y="559142"/>
            <a:ext cx="6639336" cy="415002"/>
          </a:xfrm>
        </p:spPr>
        <p:txBody>
          <a:bodyPr/>
          <a:lstStyle/>
          <a:p>
            <a:r>
              <a:rPr lang="en-US" dirty="0">
                <a:latin typeface="Proxima Nova" charset="0"/>
                <a:ea typeface="Proxima Nova" charset="0"/>
                <a:cs typeface="Proxima Nova" charset="0"/>
              </a:rPr>
              <a:t>IEEE Society on Social Implications of Technology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4986" y="1865352"/>
            <a:ext cx="8275457" cy="284440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active, welcoming group deeply concerned with </a:t>
            </a:r>
            <a:r>
              <a:rPr lang="en-US" sz="2400" u="sng" dirty="0"/>
              <a:t>how technology impacts the world</a:t>
            </a:r>
            <a:r>
              <a:rPr lang="en-US" sz="2400" dirty="0"/>
              <a:t>, and how the </a:t>
            </a:r>
            <a:r>
              <a:rPr lang="en-US" sz="2400" u="sng" dirty="0"/>
              <a:t>application of technology can improve the world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Join us at IEEE SSIT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100" dirty="0"/>
              <a:t>http://technologyandsociety.org/</a:t>
            </a:r>
            <a:endParaRPr lang="en-US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Google </a:t>
            </a:r>
            <a:r>
              <a:rPr lang="en-US" sz="2400" dirty="0" err="1"/>
              <a:t>ieee</a:t>
            </a:r>
            <a:r>
              <a:rPr lang="en-US" sz="2400" dirty="0"/>
              <a:t> </a:t>
            </a:r>
            <a:r>
              <a:rPr lang="en-US" sz="2400" dirty="0" err="1"/>
              <a:t>ssit</a:t>
            </a:r>
            <a:r>
              <a:rPr lang="en-US" sz="2400" dirty="0"/>
              <a:t> northern Virginia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100" dirty="0"/>
              <a:t>http://sites.ieee.org/nvwb-sit/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1077877" y="1174882"/>
            <a:ext cx="5915025" cy="489732"/>
          </a:xfrm>
        </p:spPr>
        <p:txBody>
          <a:bodyPr>
            <a:normAutofit/>
          </a:bodyPr>
          <a:lstStyle/>
          <a:p>
            <a:r>
              <a:rPr lang="en-US" sz="2400" dirty="0"/>
              <a:t>Who are we?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43001" y="4654154"/>
            <a:ext cx="364331" cy="273844"/>
          </a:xfrm>
        </p:spPr>
        <p:txBody>
          <a:bodyPr/>
          <a:lstStyle/>
          <a:p>
            <a:fld id="{3DD97BEB-BAEF-0344-9D5C-EC73E478698A}" type="slidenum">
              <a:rPr lang="en-US" smtClean="0">
                <a:latin typeface="Proxima Nova" charset="0"/>
                <a:ea typeface="Proxima Nova" charset="0"/>
                <a:cs typeface="Proxima Nova" charset="0"/>
              </a:rPr>
              <a:pPr/>
              <a:t>2</a:t>
            </a:fld>
            <a:endParaRPr lang="en-US">
              <a:latin typeface="Proxima Nova" charset="0"/>
              <a:ea typeface="Proxima Nova" charset="0"/>
              <a:cs typeface="Proxima Nov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627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9D269FA-E75E-F546-88C3-ED533ECFA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Past Meeting Topics of Our Chapter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2BD664-B968-6D4E-B734-ECCB3CA5150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E9BE72B-4BFA-F345-AD3A-527628644E2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Broad Spectrum of Technology Disciplines 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B4F42B79-8CE0-A946-82A7-0DE4023ADD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5321" y="1135350"/>
            <a:ext cx="4107425" cy="3792538"/>
          </a:xfrm>
        </p:spPr>
        <p:txBody>
          <a:bodyPr>
            <a:normAutofit fontScale="85000" lnSpcReduction="20000"/>
          </a:bodyPr>
          <a:lstStyle/>
          <a:p>
            <a:r>
              <a:rPr lang="en-US" sz="1500" dirty="0"/>
              <a:t>Sustainable Computing</a:t>
            </a:r>
          </a:p>
          <a:p>
            <a:r>
              <a:rPr lang="en-US" sz="1500" dirty="0"/>
              <a:t>The Galileo Project: In Search for Technological Interstellar Objects</a:t>
            </a:r>
          </a:p>
          <a:p>
            <a:r>
              <a:rPr lang="en-US" sz="1500" dirty="0"/>
              <a:t>Endogenous Bioelectric Networks Underlie Growth and Form: From Evolutionary Roots of Neuroscience to Electroceuticals</a:t>
            </a:r>
          </a:p>
          <a:p>
            <a:r>
              <a:rPr lang="en-US" sz="1500" dirty="0"/>
              <a:t>Brain Wave Therapy: Gamma-Inducing Brain Stimulation Interventions in Alzheimer’s Disease</a:t>
            </a:r>
          </a:p>
          <a:p>
            <a:r>
              <a:rPr lang="en-US" sz="1500" dirty="0"/>
              <a:t>Artificial Intelligence: A Guide for Thinking Humans </a:t>
            </a:r>
          </a:p>
          <a:p>
            <a:r>
              <a:rPr lang="en-US" sz="1500" dirty="0"/>
              <a:t>The Stethoscope Gets Smart</a:t>
            </a:r>
          </a:p>
          <a:p>
            <a:r>
              <a:rPr lang="en-US" sz="1500" dirty="0"/>
              <a:t>Election Security and Technology Focus at the AAAS Center for Scientific Evidence in Public Issues</a:t>
            </a:r>
          </a:p>
          <a:p>
            <a:r>
              <a:rPr lang="en-US" sz="1500" dirty="0"/>
              <a:t>Garbage In, Garbage Out: The Predictable and Unpredictable Challenges of Regulating Machine Learning Systems</a:t>
            </a:r>
          </a:p>
          <a:p>
            <a:r>
              <a:rPr lang="en-US" sz="1500" dirty="0"/>
              <a:t>Technology Policy Update: Implications For IEEE Members, Academics, Technologists, Innovators, Researchers And Entrepreneurs</a:t>
            </a:r>
          </a:p>
          <a:p>
            <a:r>
              <a:rPr lang="en-US" sz="1500" dirty="0"/>
              <a:t>Computing Medicine 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12ABBE4B-030B-424B-ACF3-4FBB5CCCFEF1}"/>
              </a:ext>
            </a:extLst>
          </p:cNvPr>
          <p:cNvSpPr txBox="1">
            <a:spLocks/>
          </p:cNvSpPr>
          <p:nvPr/>
        </p:nvSpPr>
        <p:spPr>
          <a:xfrm>
            <a:off x="5029219" y="1135350"/>
            <a:ext cx="3886200" cy="37925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rgbClr val="0066A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defTabSz="685800">
              <a:lnSpc>
                <a:spcPct val="90000"/>
              </a:lnSpc>
              <a:spcBef>
                <a:spcPts val="750"/>
              </a:spcBef>
              <a:buClr>
                <a:srgbClr val="0066A1"/>
              </a:buClr>
              <a:buFont typeface="LucidaGrande" charset="0"/>
              <a:buChar char="▸"/>
            </a:pPr>
            <a:r>
              <a:rPr lang="en-US" sz="1400" dirty="0">
                <a:solidFill>
                  <a:schemeClr val="tx1"/>
                </a:solidFill>
              </a:rPr>
              <a:t>Neuroweapons: The Real And Present Threat Of New Neuroactive Drugs, Bugs, Toxins And Devices</a:t>
            </a:r>
          </a:p>
          <a:p>
            <a:pPr marL="171450" indent="-171450" defTabSz="685800">
              <a:lnSpc>
                <a:spcPct val="90000"/>
              </a:lnSpc>
              <a:spcBef>
                <a:spcPts val="750"/>
              </a:spcBef>
              <a:buClr>
                <a:srgbClr val="0066A1"/>
              </a:buClr>
              <a:buFont typeface="LucidaGrande" charset="0"/>
              <a:buChar char="▸"/>
            </a:pPr>
            <a:r>
              <a:rPr lang="en-US" sz="1400" dirty="0">
                <a:solidFill>
                  <a:schemeClr val="tx1"/>
                </a:solidFill>
              </a:rPr>
              <a:t>A Wellness-Centric Healthcare System With Interoperable Public Health: </a:t>
            </a:r>
          </a:p>
          <a:p>
            <a:pPr marL="171450" indent="-171450" defTabSz="685800">
              <a:lnSpc>
                <a:spcPct val="90000"/>
              </a:lnSpc>
              <a:spcBef>
                <a:spcPts val="750"/>
              </a:spcBef>
              <a:buClr>
                <a:srgbClr val="0066A1"/>
              </a:buClr>
              <a:buFont typeface="LucidaGrande" charset="0"/>
              <a:buChar char="▸"/>
            </a:pPr>
            <a:r>
              <a:rPr lang="en-US" sz="1400" dirty="0">
                <a:solidFill>
                  <a:schemeClr val="tx1"/>
                </a:solidFill>
              </a:rPr>
              <a:t>A Brief Introduction To Quantum Computers And Their Societal Implications</a:t>
            </a:r>
          </a:p>
          <a:p>
            <a:pPr marL="171450" indent="-171450" defTabSz="685800">
              <a:lnSpc>
                <a:spcPct val="90000"/>
              </a:lnSpc>
              <a:spcBef>
                <a:spcPts val="750"/>
              </a:spcBef>
              <a:buClr>
                <a:srgbClr val="0066A1"/>
              </a:buClr>
              <a:buFont typeface="LucidaGrande" charset="0"/>
              <a:buChar char="▸"/>
            </a:pPr>
            <a:r>
              <a:rPr lang="en-US" sz="1400" dirty="0">
                <a:solidFill>
                  <a:schemeClr val="tx1"/>
                </a:solidFill>
              </a:rPr>
              <a:t>Emerging Biotechnologies: Implications For National Security And Biodefense</a:t>
            </a:r>
          </a:p>
          <a:p>
            <a:pPr marL="171450" indent="-171450" defTabSz="685800">
              <a:lnSpc>
                <a:spcPct val="90000"/>
              </a:lnSpc>
              <a:spcBef>
                <a:spcPts val="750"/>
              </a:spcBef>
              <a:buClr>
                <a:srgbClr val="0066A1"/>
              </a:buClr>
              <a:buFont typeface="LucidaGrande" charset="0"/>
              <a:buChar char="▸"/>
            </a:pPr>
            <a:r>
              <a:rPr lang="en-US" sz="1400" dirty="0">
                <a:solidFill>
                  <a:schemeClr val="tx1"/>
                </a:solidFill>
              </a:rPr>
              <a:t>Human Genome Editing – Promise and Peril</a:t>
            </a:r>
          </a:p>
          <a:p>
            <a:pPr marL="171450" indent="-171450" defTabSz="685800">
              <a:lnSpc>
                <a:spcPct val="90000"/>
              </a:lnSpc>
              <a:spcBef>
                <a:spcPts val="750"/>
              </a:spcBef>
              <a:buClr>
                <a:srgbClr val="0066A1"/>
              </a:buClr>
              <a:buFont typeface="LucidaGrande" charset="0"/>
              <a:buChar char="▸"/>
            </a:pPr>
            <a:r>
              <a:rPr lang="en-US" sz="1400" dirty="0">
                <a:solidFill>
                  <a:schemeClr val="tx1"/>
                </a:solidFill>
              </a:rPr>
              <a:t>The IP Guys, Two Engineers Turned Lawyers To Encourage And Protect Our Intellectual Property</a:t>
            </a:r>
          </a:p>
          <a:p>
            <a:pPr marL="171450" indent="-171450" defTabSz="685800">
              <a:lnSpc>
                <a:spcPct val="90000"/>
              </a:lnSpc>
              <a:spcBef>
                <a:spcPts val="750"/>
              </a:spcBef>
              <a:buClr>
                <a:srgbClr val="0066A1"/>
              </a:buClr>
              <a:buFont typeface="LucidaGrande" charset="0"/>
              <a:buChar char="▸"/>
            </a:pPr>
            <a:r>
              <a:rPr lang="en-US" sz="1400" dirty="0">
                <a:solidFill>
                  <a:schemeClr val="tx1"/>
                </a:solidFill>
              </a:rPr>
              <a:t>Emerging </a:t>
            </a:r>
            <a:r>
              <a:rPr lang="en-US" sz="1400" dirty="0" err="1">
                <a:solidFill>
                  <a:schemeClr val="tx1"/>
                </a:solidFill>
              </a:rPr>
              <a:t>Neurotechnologies</a:t>
            </a:r>
            <a:r>
              <a:rPr lang="en-US" sz="1400" dirty="0">
                <a:solidFill>
                  <a:schemeClr val="tx1"/>
                </a:solidFill>
              </a:rPr>
              <a:t>: Practical And Ethical Issues At The Intersection Of Brain Science And Society</a:t>
            </a:r>
          </a:p>
          <a:p>
            <a:pPr marL="171450" indent="-171450" defTabSz="685800">
              <a:lnSpc>
                <a:spcPct val="90000"/>
              </a:lnSpc>
              <a:spcBef>
                <a:spcPts val="750"/>
              </a:spcBef>
              <a:buClr>
                <a:srgbClr val="0066A1"/>
              </a:buClr>
              <a:buFont typeface="LucidaGrande" charset="0"/>
              <a:buChar char="▸"/>
            </a:pPr>
            <a:r>
              <a:rPr lang="en-US" sz="1400" dirty="0">
                <a:solidFill>
                  <a:schemeClr val="tx1"/>
                </a:solidFill>
              </a:rPr>
              <a:t>Is Technology Making us Dumber or Smarter?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634973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F521E-98E8-421D-BF2B-DD86A393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you help us?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48DCD9-0DD4-4712-8AFC-E94FAC6570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8989" y="1369219"/>
            <a:ext cx="3351680" cy="2844404"/>
          </a:xfrm>
        </p:spPr>
        <p:txBody>
          <a:bodyPr/>
          <a:lstStyle/>
          <a:p>
            <a:r>
              <a:rPr lang="en-US" dirty="0"/>
              <a:t>Help identify topics and speakers</a:t>
            </a:r>
          </a:p>
          <a:p>
            <a:r>
              <a:rPr lang="en-US" dirty="0"/>
              <a:t>Help find meeting venues </a:t>
            </a:r>
          </a:p>
          <a:p>
            <a:r>
              <a:rPr lang="en-US" dirty="0"/>
              <a:t>Help with meeting logistics</a:t>
            </a:r>
          </a:p>
          <a:p>
            <a:r>
              <a:rPr lang="en-US" dirty="0"/>
              <a:t>Help publicize meetings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D96B54-1508-40E4-90B4-CDF9A010AFD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79FCD0D-7C1D-4151-BE90-90D1CD30E32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8650" y="829648"/>
            <a:ext cx="3153077" cy="267632"/>
          </a:xfrm>
        </p:spPr>
        <p:txBody>
          <a:bodyPr/>
          <a:lstStyle/>
          <a:p>
            <a:r>
              <a:rPr lang="en-US" dirty="0"/>
              <a:t>How you can help…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5A6FAB1A-159E-4EEE-BC0B-E40657FEEB1F}"/>
              </a:ext>
            </a:extLst>
          </p:cNvPr>
          <p:cNvSpPr txBox="1">
            <a:spLocks/>
          </p:cNvSpPr>
          <p:nvPr/>
        </p:nvSpPr>
        <p:spPr>
          <a:xfrm>
            <a:off x="4852405" y="1369219"/>
            <a:ext cx="3774399" cy="2844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0066A1"/>
              </a:buClr>
              <a:buFont typeface="LucidaGrande" charset="0"/>
              <a:buChar char="▸"/>
              <a:defRPr sz="16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LucidaGrande" charset="0"/>
              <a:buChar char="-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Wingdings" charset="2"/>
              <a:buChar char="§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Courier New" charset="0"/>
              <a:buChar char="o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Develop relationships with authorities in your field</a:t>
            </a:r>
          </a:p>
          <a:p>
            <a:r>
              <a:rPr lang="en-US" dirty="0"/>
              <a:t>Network with colleagues in your area</a:t>
            </a:r>
          </a:p>
          <a:p>
            <a:r>
              <a:rPr lang="en-US" dirty="0"/>
              <a:t>Make a difference</a:t>
            </a:r>
          </a:p>
          <a:p>
            <a:r>
              <a:rPr lang="en-US" dirty="0"/>
              <a:t>Have fun</a:t>
            </a:r>
          </a:p>
          <a:p>
            <a:endParaRPr lang="en-US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6B358D16-C45D-48ED-92D4-2DE8546CCB50}"/>
              </a:ext>
            </a:extLst>
          </p:cNvPr>
          <p:cNvSpPr txBox="1">
            <a:spLocks/>
          </p:cNvSpPr>
          <p:nvPr/>
        </p:nvSpPr>
        <p:spPr>
          <a:xfrm>
            <a:off x="5104797" y="796402"/>
            <a:ext cx="3153077" cy="2676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0066A1"/>
              </a:buClr>
              <a:buFont typeface="LucidaGrande" charset="0"/>
              <a:buNone/>
              <a:defRPr sz="1800" b="1" i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LucidaGrande" charset="0"/>
              <a:buChar char="-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Wingdings" charset="2"/>
              <a:buChar char="§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Courier New" charset="0"/>
              <a:buChar char="o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What will you get back?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C6D5ED-AA8F-4D8A-8213-C7DB674D3DD0}"/>
              </a:ext>
            </a:extLst>
          </p:cNvPr>
          <p:cNvSpPr txBox="1"/>
          <p:nvPr/>
        </p:nvSpPr>
        <p:spPr>
          <a:xfrm>
            <a:off x="805778" y="3823878"/>
            <a:ext cx="68339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Contact: Murty Polavarapu, murtyp@ieee.org</a:t>
            </a:r>
          </a:p>
        </p:txBody>
      </p:sp>
    </p:spTree>
    <p:extLst>
      <p:ext uri="{BB962C8B-B14F-4D97-AF65-F5344CB8AC3E}">
        <p14:creationId xmlns:p14="http://schemas.microsoft.com/office/powerpoint/2010/main" val="36100323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0">
            <a:extLst>
              <a:ext uri="{FF2B5EF4-FFF2-40B4-BE49-F238E27FC236}">
                <a16:creationId xmlns:a16="http://schemas.microsoft.com/office/drawing/2014/main" id="{3A90A9BE-F8B4-4075-8988-60EBE68388E0}"/>
              </a:ext>
            </a:extLst>
          </p:cNvPr>
          <p:cNvSpPr txBox="1">
            <a:spLocks/>
          </p:cNvSpPr>
          <p:nvPr/>
        </p:nvSpPr>
        <p:spPr>
          <a:xfrm>
            <a:off x="935682" y="3111720"/>
            <a:ext cx="7886700" cy="142901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i="0" kern="1200">
                <a:solidFill>
                  <a:srgbClr val="0066A1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r>
              <a:rPr lang="en-US" sz="2000" dirty="0"/>
              <a:t>IEEE Society on Social Implications of Technology (SSIT), Washington/Northern Virginia/Baltimore Chapter </a:t>
            </a:r>
          </a:p>
          <a:p>
            <a:endParaRPr lang="en-US" sz="2000" dirty="0"/>
          </a:p>
          <a:p>
            <a:r>
              <a:rPr lang="en-US" sz="2000" dirty="0"/>
              <a:t>Co-sponsored by Life Members Affinity Group, Northern Virginia and SSIT Chapters of Philadelphia and Atlanta</a:t>
            </a:r>
          </a:p>
          <a:p>
            <a:pPr algn="ctr"/>
            <a:endParaRPr lang="en-US" sz="1600" dirty="0"/>
          </a:p>
          <a:p>
            <a:pPr algn="ctr"/>
            <a:endParaRPr lang="en-US" sz="1800" dirty="0"/>
          </a:p>
          <a:p>
            <a:pPr algn="ctr"/>
            <a:r>
              <a:rPr lang="en-US" sz="2300" dirty="0"/>
              <a:t>Murty Polavarapu murtyp@ieee.org</a:t>
            </a:r>
            <a:endParaRPr lang="en-US" sz="2400" dirty="0"/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723557" y="1380891"/>
            <a:ext cx="7886700" cy="673202"/>
          </a:xfrm>
        </p:spPr>
        <p:txBody>
          <a:bodyPr>
            <a:noAutofit/>
          </a:bodyPr>
          <a:lstStyle/>
          <a:p>
            <a:pPr algn="ctr"/>
            <a:r>
              <a:rPr lang="en-US" sz="2800" b="0" dirty="0"/>
              <a:t>How Safe Is Safe Enough for Autonomous Vehicles?</a:t>
            </a:r>
            <a:endParaRPr lang="en-US" sz="1600" dirty="0">
              <a:solidFill>
                <a:srgbClr val="3333FF"/>
              </a:solidFill>
            </a:endParaRPr>
          </a:p>
        </p:txBody>
      </p:sp>
      <p:sp>
        <p:nvSpPr>
          <p:cNvPr id="22" name="Subtitle 21"/>
          <p:cNvSpPr>
            <a:spLocks noGrp="1"/>
          </p:cNvSpPr>
          <p:nvPr>
            <p:ph type="body" idx="1"/>
          </p:nvPr>
        </p:nvSpPr>
        <p:spPr>
          <a:xfrm>
            <a:off x="628650" y="4461159"/>
            <a:ext cx="7886700" cy="50433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spcBef>
                <a:spcPct val="0"/>
              </a:spcBef>
            </a:pPr>
            <a:r>
              <a:rPr lang="en-US" sz="1800" i="0" dirty="0">
                <a:solidFill>
                  <a:srgbClr val="0066A1"/>
                </a:solidFill>
                <a:latin typeface="Calibri" charset="0"/>
                <a:cs typeface="Calibri" charset="0"/>
              </a:rPr>
              <a:t>23 February 2023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Subtitle 21">
            <a:extLst>
              <a:ext uri="{FF2B5EF4-FFF2-40B4-BE49-F238E27FC236}">
                <a16:creationId xmlns:a16="http://schemas.microsoft.com/office/drawing/2014/main" id="{C99A8A82-B3AA-4FEE-B9C8-FA5FFAD83D53}"/>
              </a:ext>
            </a:extLst>
          </p:cNvPr>
          <p:cNvSpPr txBox="1">
            <a:spLocks/>
          </p:cNvSpPr>
          <p:nvPr/>
        </p:nvSpPr>
        <p:spPr>
          <a:xfrm>
            <a:off x="723557" y="4136586"/>
            <a:ext cx="7886700" cy="9568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0066A1"/>
              </a:buClr>
              <a:buFont typeface="LucidaGrande" charset="0"/>
              <a:buNone/>
              <a:defRPr sz="2100" b="1" i="1" kern="1200">
                <a:solidFill>
                  <a:schemeClr val="tx1">
                    <a:lumMod val="50000"/>
                    <a:lumOff val="50000"/>
                  </a:schemeClr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LucidaGrande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Wingdings" charset="2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Courier New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srgbClr val="CC0033"/>
              </a:solidFill>
            </a:endParaRPr>
          </a:p>
        </p:txBody>
      </p:sp>
      <p:sp>
        <p:nvSpPr>
          <p:cNvPr id="9" name="Subtitle 21">
            <a:extLst>
              <a:ext uri="{FF2B5EF4-FFF2-40B4-BE49-F238E27FC236}">
                <a16:creationId xmlns:a16="http://schemas.microsoft.com/office/drawing/2014/main" id="{3C817C61-3B02-4C66-9170-20CFE9D588E1}"/>
              </a:ext>
            </a:extLst>
          </p:cNvPr>
          <p:cNvSpPr txBox="1">
            <a:spLocks/>
          </p:cNvSpPr>
          <p:nvPr/>
        </p:nvSpPr>
        <p:spPr>
          <a:xfrm>
            <a:off x="651597" y="2299511"/>
            <a:ext cx="7886700" cy="719596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0066A1"/>
              </a:buClr>
              <a:buFont typeface="LucidaGrande" charset="0"/>
              <a:buNone/>
              <a:defRPr sz="2100" b="1" i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LucidaGrande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Arial" panose="020B0604020202020204" pitchFamily="34" charset="0"/>
              <a:buNone/>
              <a:defRPr sz="13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Wingdings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Courier New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n-US" sz="2400" i="0" dirty="0">
                <a:solidFill>
                  <a:srgbClr val="6B1F73"/>
                </a:solidFill>
                <a:latin typeface="Calibri" charset="0"/>
                <a:cs typeface="Calibri" charset="0"/>
              </a:rPr>
              <a:t>Prof. Philip Koopman</a:t>
            </a:r>
          </a:p>
          <a:p>
            <a:pPr algn="ctr">
              <a:spcBef>
                <a:spcPct val="0"/>
              </a:spcBef>
            </a:pPr>
            <a:r>
              <a:rPr lang="en-US" sz="2400" i="0" dirty="0">
                <a:solidFill>
                  <a:srgbClr val="6B1F73"/>
                </a:solidFill>
                <a:latin typeface="Calibri" charset="0"/>
                <a:cs typeface="Calibri" charset="0"/>
              </a:rPr>
              <a:t>Carnegie Mellon University</a:t>
            </a:r>
            <a:endParaRPr lang="en-US" sz="2800" i="0" dirty="0">
              <a:solidFill>
                <a:srgbClr val="6B1F73"/>
              </a:solidFill>
              <a:latin typeface="Calibri" charset="0"/>
              <a:cs typeface="Calibri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EDDC08-F1E6-4463-A836-115C14B73E55}"/>
              </a:ext>
            </a:extLst>
          </p:cNvPr>
          <p:cNvSpPr txBox="1"/>
          <p:nvPr/>
        </p:nvSpPr>
        <p:spPr>
          <a:xfrm>
            <a:off x="2596662" y="205300"/>
            <a:ext cx="36209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Please standby</a:t>
            </a:r>
          </a:p>
          <a:p>
            <a:r>
              <a:rPr lang="en-US" u="sng" dirty="0">
                <a:solidFill>
                  <a:srgbClr val="FF0000"/>
                </a:solidFill>
              </a:rPr>
              <a:t>Enter questions in the Chat Window </a:t>
            </a:r>
          </a:p>
        </p:txBody>
      </p:sp>
    </p:spTree>
    <p:extLst>
      <p:ext uri="{BB962C8B-B14F-4D97-AF65-F5344CB8AC3E}">
        <p14:creationId xmlns:p14="http://schemas.microsoft.com/office/powerpoint/2010/main" val="1848540663"/>
      </p:ext>
    </p:extLst>
  </p:cSld>
  <p:clrMapOvr>
    <a:masterClrMapping/>
  </p:clrMapOvr>
</p:sld>
</file>

<file path=ppt/theme/theme1.xml><?xml version="1.0" encoding="utf-8"?>
<a:theme xmlns:a="http://schemas.openxmlformats.org/drawingml/2006/main" name="Theme 1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6-DCI-113_Branded_PPT_Template_B_Final_FullScreen" id="{42F2A728-38A7-F741-8697-F23A46403293}" vid="{291ADA43-C1E7-0449-827C-A2959B3E2CF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16-DCI-113_Branded_PPT_Template_B_Final_FullScreen</Template>
  <TotalTime>447</TotalTime>
  <Words>461</Words>
  <Application>Microsoft Macintosh PowerPoint</Application>
  <PresentationFormat>On-screen Show (16:9)</PresentationFormat>
  <Paragraphs>68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Calibri</vt:lpstr>
      <vt:lpstr>Courier New</vt:lpstr>
      <vt:lpstr>LucidaGrande</vt:lpstr>
      <vt:lpstr>Proxima Nova</vt:lpstr>
      <vt:lpstr>Wingdings</vt:lpstr>
      <vt:lpstr>Theme 1</vt:lpstr>
      <vt:lpstr>How Safe Is Safe Enough for Autonomous Vehicles?</vt:lpstr>
      <vt:lpstr>IEEE Society on Social Implications of Technology</vt:lpstr>
      <vt:lpstr>Past Meeting Topics of Our Chapter</vt:lpstr>
      <vt:lpstr>Can you help us?</vt:lpstr>
      <vt:lpstr>How Safe Is Safe Enough for Autonomous Vehicles?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murty polavarapu</cp:lastModifiedBy>
  <cp:revision>42</cp:revision>
  <dcterms:created xsi:type="dcterms:W3CDTF">2016-10-24T19:40:55Z</dcterms:created>
  <dcterms:modified xsi:type="dcterms:W3CDTF">2023-02-23T23:19:12Z</dcterms:modified>
</cp:coreProperties>
</file>