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4" r:id="rId2"/>
    <p:sldId id="259" r:id="rId3"/>
    <p:sldId id="266" r:id="rId4"/>
    <p:sldId id="258" r:id="rId5"/>
    <p:sldId id="267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B1F73"/>
    <a:srgbClr val="CC0033"/>
    <a:srgbClr val="0066A1"/>
    <a:srgbClr val="E37222"/>
    <a:srgbClr val="FDC82F"/>
    <a:srgbClr val="69BE28"/>
    <a:srgbClr val="008542"/>
    <a:srgbClr val="009FDA"/>
    <a:srgbClr val="0B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2" autoAdjust="0"/>
    <p:restoredTop sz="94658"/>
  </p:normalViewPr>
  <p:slideViewPr>
    <p:cSldViewPr snapToGrid="0" snapToObjects="1">
      <p:cViewPr varScale="1">
        <p:scale>
          <a:sx n="163" d="100"/>
          <a:sy n="163" d="100"/>
        </p:scale>
        <p:origin x="19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3640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1" r:id="rId2"/>
    <p:sldLayoutId id="2147483663" r:id="rId3"/>
    <p:sldLayoutId id="2147483673" r:id="rId4"/>
    <p:sldLayoutId id="2147483662" r:id="rId5"/>
    <p:sldLayoutId id="2147483675" r:id="rId6"/>
    <p:sldLayoutId id="2147483664" r:id="rId7"/>
    <p:sldLayoutId id="2147483674" r:id="rId8"/>
    <p:sldLayoutId id="2147483665" r:id="rId9"/>
    <p:sldLayoutId id="2147483676" r:id="rId10"/>
    <p:sldLayoutId id="2147483677" r:id="rId11"/>
    <p:sldLayoutId id="2147483678" r:id="rId12"/>
    <p:sldLayoutId id="2147483679" r:id="rId13"/>
    <p:sldLayoutId id="2147483667" r:id="rId14"/>
    <p:sldLayoutId id="2147483680" r:id="rId15"/>
    <p:sldLayoutId id="2147483682" r:id="rId16"/>
    <p:sldLayoutId id="2147483681" r:id="rId17"/>
    <p:sldLayoutId id="2147483686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0">
            <a:extLst>
              <a:ext uri="{FF2B5EF4-FFF2-40B4-BE49-F238E27FC236}">
                <a16:creationId xmlns:a16="http://schemas.microsoft.com/office/drawing/2014/main" id="{3A90A9BE-F8B4-4075-8988-60EBE68388E0}"/>
              </a:ext>
            </a:extLst>
          </p:cNvPr>
          <p:cNvSpPr txBox="1">
            <a:spLocks/>
          </p:cNvSpPr>
          <p:nvPr/>
        </p:nvSpPr>
        <p:spPr>
          <a:xfrm>
            <a:off x="935682" y="3111720"/>
            <a:ext cx="7886700" cy="14290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000" dirty="0"/>
              <a:t>IEEE Society on Social Implications of Technology (SSIT), Washington/Northern Virginia/Baltimore Chapter </a:t>
            </a:r>
          </a:p>
          <a:p>
            <a:endParaRPr lang="en-US" sz="2000" dirty="0"/>
          </a:p>
          <a:p>
            <a:r>
              <a:rPr lang="en-US" sz="2000" dirty="0"/>
              <a:t>Co-sponsored by Life Members Affinity Group, Northern Virginia and SSIT Chapters of Philadelphia and Atlanta</a:t>
            </a:r>
          </a:p>
          <a:p>
            <a:pPr algn="ctr"/>
            <a:endParaRPr lang="en-US" sz="1600" dirty="0"/>
          </a:p>
          <a:p>
            <a:pPr algn="ctr"/>
            <a:endParaRPr lang="en-US" sz="1800" dirty="0"/>
          </a:p>
          <a:p>
            <a:pPr algn="ctr"/>
            <a:r>
              <a:rPr lang="en-US" sz="2300" dirty="0"/>
              <a:t>Murty Polavarapu murtyp@ieee.org</a:t>
            </a:r>
            <a:endParaRPr lang="en-US" sz="24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23557" y="1380891"/>
            <a:ext cx="7886700" cy="673202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/>
              <a:t>How Safe Is Safe Enough for Autonomous Vehicles?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22" name="Subtitle 21"/>
          <p:cNvSpPr>
            <a:spLocks noGrp="1"/>
          </p:cNvSpPr>
          <p:nvPr>
            <p:ph type="body" idx="1"/>
          </p:nvPr>
        </p:nvSpPr>
        <p:spPr>
          <a:xfrm>
            <a:off x="628650" y="4461159"/>
            <a:ext cx="7886700" cy="5043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800" i="0">
                <a:solidFill>
                  <a:srgbClr val="0066A1"/>
                </a:solidFill>
                <a:latin typeface="Calibri" charset="0"/>
                <a:cs typeface="Calibri" charset="0"/>
              </a:rPr>
              <a:t>23 </a:t>
            </a:r>
            <a:r>
              <a:rPr lang="en-US" sz="1800" i="0" dirty="0">
                <a:solidFill>
                  <a:srgbClr val="0066A1"/>
                </a:solidFill>
                <a:latin typeface="Calibri" charset="0"/>
                <a:cs typeface="Calibri" charset="0"/>
              </a:rPr>
              <a:t>February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21">
            <a:extLst>
              <a:ext uri="{FF2B5EF4-FFF2-40B4-BE49-F238E27FC236}">
                <a16:creationId xmlns:a16="http://schemas.microsoft.com/office/drawing/2014/main" id="{C99A8A82-B3AA-4FEE-B9C8-FA5FFAD83D53}"/>
              </a:ext>
            </a:extLst>
          </p:cNvPr>
          <p:cNvSpPr txBox="1">
            <a:spLocks/>
          </p:cNvSpPr>
          <p:nvPr/>
        </p:nvSpPr>
        <p:spPr>
          <a:xfrm>
            <a:off x="723557" y="4136586"/>
            <a:ext cx="7886700" cy="956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C0033"/>
              </a:solidFill>
            </a:endParaRPr>
          </a:p>
        </p:txBody>
      </p:sp>
      <p:sp>
        <p:nvSpPr>
          <p:cNvPr id="9" name="Subtitle 21">
            <a:extLst>
              <a:ext uri="{FF2B5EF4-FFF2-40B4-BE49-F238E27FC236}">
                <a16:creationId xmlns:a16="http://schemas.microsoft.com/office/drawing/2014/main" id="{3C817C61-3B02-4C66-9170-20CFE9D588E1}"/>
              </a:ext>
            </a:extLst>
          </p:cNvPr>
          <p:cNvSpPr txBox="1">
            <a:spLocks/>
          </p:cNvSpPr>
          <p:nvPr/>
        </p:nvSpPr>
        <p:spPr>
          <a:xfrm>
            <a:off x="651597" y="2299511"/>
            <a:ext cx="7886700" cy="71959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400" i="0" dirty="0">
                <a:solidFill>
                  <a:srgbClr val="6B1F73"/>
                </a:solidFill>
                <a:latin typeface="Calibri" charset="0"/>
                <a:cs typeface="Calibri" charset="0"/>
              </a:rPr>
              <a:t>Prof. Philip Koopman</a:t>
            </a:r>
          </a:p>
          <a:p>
            <a:pPr algn="ctr">
              <a:spcBef>
                <a:spcPct val="0"/>
              </a:spcBef>
            </a:pPr>
            <a:r>
              <a:rPr lang="en-US" sz="2400" i="0" dirty="0">
                <a:solidFill>
                  <a:srgbClr val="6B1F73"/>
                </a:solidFill>
                <a:latin typeface="Calibri" charset="0"/>
                <a:cs typeface="Calibri" charset="0"/>
              </a:rPr>
              <a:t>Carnegie Mellon University</a:t>
            </a:r>
            <a:endParaRPr lang="en-US" sz="2800" i="0" dirty="0">
              <a:solidFill>
                <a:srgbClr val="6B1F73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DDC08-F1E6-4463-A836-115C14B73E55}"/>
              </a:ext>
            </a:extLst>
          </p:cNvPr>
          <p:cNvSpPr txBox="1"/>
          <p:nvPr/>
        </p:nvSpPr>
        <p:spPr>
          <a:xfrm>
            <a:off x="2596662" y="205300"/>
            <a:ext cx="3620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Please standby</a:t>
            </a:r>
          </a:p>
          <a:p>
            <a:r>
              <a:rPr lang="en-US" u="sng" dirty="0">
                <a:solidFill>
                  <a:srgbClr val="FF0000"/>
                </a:solidFill>
              </a:rPr>
              <a:t>Enter questions in the Chat Window </a:t>
            </a:r>
          </a:p>
        </p:txBody>
      </p:sp>
    </p:spTree>
    <p:extLst>
      <p:ext uri="{BB962C8B-B14F-4D97-AF65-F5344CB8AC3E}">
        <p14:creationId xmlns:p14="http://schemas.microsoft.com/office/powerpoint/2010/main" val="49174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78" y="559142"/>
            <a:ext cx="6639336" cy="415002"/>
          </a:xfrm>
        </p:spPr>
        <p:txBody>
          <a:bodyPr/>
          <a:lstStyle/>
          <a:p>
            <a:r>
              <a:rPr lang="en-US" dirty="0">
                <a:latin typeface="Proxima Nova" charset="0"/>
                <a:ea typeface="Proxima Nova" charset="0"/>
                <a:cs typeface="Proxima Nova" charset="0"/>
              </a:rPr>
              <a:t>IEEE Society on Social Implications of Technology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4986" y="1865352"/>
            <a:ext cx="8275457" cy="28444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active, welcoming group deeply concerned with </a:t>
            </a:r>
            <a:r>
              <a:rPr lang="en-US" sz="2400" u="sng" dirty="0"/>
              <a:t>how technology impacts the world</a:t>
            </a:r>
            <a:r>
              <a:rPr lang="en-US" sz="2400" dirty="0"/>
              <a:t>, and how the </a:t>
            </a:r>
            <a:r>
              <a:rPr lang="en-US" sz="2400" u="sng" dirty="0"/>
              <a:t>application of technology can improve the world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Join us at IEEE SSIT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http://technologyandsociety.org/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Google </a:t>
            </a:r>
            <a:r>
              <a:rPr lang="en-US" sz="2400" dirty="0" err="1"/>
              <a:t>ieee</a:t>
            </a:r>
            <a:r>
              <a:rPr lang="en-US" sz="2400" dirty="0"/>
              <a:t> </a:t>
            </a:r>
            <a:r>
              <a:rPr lang="en-US" sz="2400" dirty="0" err="1"/>
              <a:t>ssit</a:t>
            </a:r>
            <a:r>
              <a:rPr lang="en-US" sz="2400" dirty="0"/>
              <a:t> northern Virginia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http://sites.ieee.org/nvwb-sit/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077877" y="1174882"/>
            <a:ext cx="5915025" cy="489732"/>
          </a:xfrm>
        </p:spPr>
        <p:txBody>
          <a:bodyPr>
            <a:normAutofit/>
          </a:bodyPr>
          <a:lstStyle/>
          <a:p>
            <a:r>
              <a:rPr lang="en-US" sz="2400" dirty="0"/>
              <a:t>Who are we?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3001" y="4654154"/>
            <a:ext cx="364331" cy="273844"/>
          </a:xfrm>
        </p:spPr>
        <p:txBody>
          <a:bodyPr/>
          <a:lstStyle/>
          <a:p>
            <a:fld id="{3DD97BEB-BAEF-0344-9D5C-EC73E478698A}" type="slidenum">
              <a:rPr lang="en-US" smtClean="0">
                <a:latin typeface="Proxima Nova" charset="0"/>
                <a:ea typeface="Proxima Nova" charset="0"/>
                <a:cs typeface="Proxima Nova" charset="0"/>
              </a:rPr>
              <a:pPr/>
              <a:t>2</a:t>
            </a:fld>
            <a:endParaRPr lang="en-US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2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D269FA-E75E-F546-88C3-ED533ECF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Meeting Topics of Our Chapter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BD664-B968-6D4E-B734-ECCB3CA515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9BE72B-4BFA-F345-AD3A-527628644E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Broad Spectrum of Technology Disciplines 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4F42B79-8CE0-A946-82A7-0DE4023ADD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321" y="1135350"/>
            <a:ext cx="4107425" cy="3792538"/>
          </a:xfrm>
        </p:spPr>
        <p:txBody>
          <a:bodyPr>
            <a:normAutofit fontScale="85000" lnSpcReduction="20000"/>
          </a:bodyPr>
          <a:lstStyle/>
          <a:p>
            <a:r>
              <a:rPr lang="en-US" sz="1500" dirty="0"/>
              <a:t>Sustainable Computing</a:t>
            </a:r>
          </a:p>
          <a:p>
            <a:r>
              <a:rPr lang="en-US" sz="1500" dirty="0"/>
              <a:t>The Galileo Project: In Search for Technological Interstellar Objects</a:t>
            </a:r>
          </a:p>
          <a:p>
            <a:r>
              <a:rPr lang="en-US" sz="1500" dirty="0"/>
              <a:t>Endogenous Bioelectric Networks Underlie Growth and Form: From Evolutionary Roots of Neuroscience to Electroceuticals</a:t>
            </a:r>
          </a:p>
          <a:p>
            <a:r>
              <a:rPr lang="en-US" sz="1500" dirty="0"/>
              <a:t>Brain Wave Therapy: Gamma-Inducing Brain Stimulation Interventions in Alzheimer’s Disease</a:t>
            </a:r>
          </a:p>
          <a:p>
            <a:r>
              <a:rPr lang="en-US" sz="1500" dirty="0"/>
              <a:t>Artificial Intelligence: A Guide for Thinking Humans </a:t>
            </a:r>
          </a:p>
          <a:p>
            <a:r>
              <a:rPr lang="en-US" sz="1500" dirty="0"/>
              <a:t>The Stethoscope Gets Smart</a:t>
            </a:r>
          </a:p>
          <a:p>
            <a:r>
              <a:rPr lang="en-US" sz="1500" dirty="0"/>
              <a:t>Election Security and Technology Focus at the AAAS Center for Scientific Evidence in Public Issues</a:t>
            </a:r>
          </a:p>
          <a:p>
            <a:r>
              <a:rPr lang="en-US" sz="1500" dirty="0"/>
              <a:t>Garbage In, Garbage Out: The Predictable and Unpredictable Challenges of Regulating Machine Learning Systems</a:t>
            </a:r>
          </a:p>
          <a:p>
            <a:r>
              <a:rPr lang="en-US" sz="1500" dirty="0"/>
              <a:t>Technology Policy Update: Implications For IEEE Members, Academics, Technologists, Innovators, Researchers And Entrepreneurs</a:t>
            </a:r>
          </a:p>
          <a:p>
            <a:r>
              <a:rPr lang="en-US" sz="1500" dirty="0"/>
              <a:t>Computing Medicine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ABBE4B-030B-424B-ACF3-4FBB5CCCFEF1}"/>
              </a:ext>
            </a:extLst>
          </p:cNvPr>
          <p:cNvSpPr txBox="1">
            <a:spLocks/>
          </p:cNvSpPr>
          <p:nvPr/>
        </p:nvSpPr>
        <p:spPr>
          <a:xfrm>
            <a:off x="5029219" y="1135350"/>
            <a:ext cx="3886200" cy="37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>
                <a:solidFill>
                  <a:schemeClr val="tx1"/>
                </a:solidFill>
              </a:rPr>
              <a:t>Neuroweapons: The Real And Present Threat Of New Neuroactive Drugs, Bugs, Toxins And Devices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>
                <a:solidFill>
                  <a:schemeClr val="tx1"/>
                </a:solidFill>
              </a:rPr>
              <a:t>A Wellness-Centric Healthcare System With Interoperable Public Health: 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>
                <a:solidFill>
                  <a:schemeClr val="tx1"/>
                </a:solidFill>
              </a:rPr>
              <a:t>A Brief Introduction To Quantum Computers And Their Societal Implications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>
                <a:solidFill>
                  <a:schemeClr val="tx1"/>
                </a:solidFill>
              </a:rPr>
              <a:t>Emerging Biotechnologies: Implications For National Security And Biodefense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>
                <a:solidFill>
                  <a:schemeClr val="tx1"/>
                </a:solidFill>
              </a:rPr>
              <a:t>Human Genome Editing – Promise and Peril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>
                <a:solidFill>
                  <a:schemeClr val="tx1"/>
                </a:solidFill>
              </a:rPr>
              <a:t>The IP Guys, Two Engineers Turned Lawyers To Encourage And Protect Our Intellectual Property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>
                <a:solidFill>
                  <a:schemeClr val="tx1"/>
                </a:solidFill>
              </a:rPr>
              <a:t>Emerging </a:t>
            </a:r>
            <a:r>
              <a:rPr lang="en-US" sz="1400" dirty="0" err="1">
                <a:solidFill>
                  <a:schemeClr val="tx1"/>
                </a:solidFill>
              </a:rPr>
              <a:t>Neurotechnologies</a:t>
            </a:r>
            <a:r>
              <a:rPr lang="en-US" sz="1400" dirty="0">
                <a:solidFill>
                  <a:schemeClr val="tx1"/>
                </a:solidFill>
              </a:rPr>
              <a:t>: Practical And Ethical Issues At The Intersection Of Brain Science And Society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>
                <a:solidFill>
                  <a:schemeClr val="tx1"/>
                </a:solidFill>
              </a:rPr>
              <a:t>Is Technology Making us Dumber or Smarter?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497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F521E-98E8-421D-BF2B-DD86A393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help us?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8DCD9-0DD4-4712-8AFC-E94FAC6570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989" y="1369219"/>
            <a:ext cx="3351680" cy="2844404"/>
          </a:xfrm>
        </p:spPr>
        <p:txBody>
          <a:bodyPr/>
          <a:lstStyle/>
          <a:p>
            <a:r>
              <a:rPr lang="en-US" dirty="0"/>
              <a:t>Help identify topics and speakers</a:t>
            </a:r>
          </a:p>
          <a:p>
            <a:r>
              <a:rPr lang="en-US" dirty="0"/>
              <a:t>Help find meeting venues </a:t>
            </a:r>
          </a:p>
          <a:p>
            <a:r>
              <a:rPr lang="en-US" dirty="0"/>
              <a:t>Help with meeting logistics</a:t>
            </a:r>
          </a:p>
          <a:p>
            <a:r>
              <a:rPr lang="en-US" dirty="0"/>
              <a:t>Help publicize meetings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96B54-1508-40E4-90B4-CDF9A010AF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9FCD0D-7C1D-4151-BE90-90D1CD30E3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829648"/>
            <a:ext cx="3153077" cy="267632"/>
          </a:xfrm>
        </p:spPr>
        <p:txBody>
          <a:bodyPr/>
          <a:lstStyle/>
          <a:p>
            <a:r>
              <a:rPr lang="en-US" dirty="0"/>
              <a:t>How you can help…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A6FAB1A-159E-4EEE-BC0B-E40657FEEB1F}"/>
              </a:ext>
            </a:extLst>
          </p:cNvPr>
          <p:cNvSpPr txBox="1">
            <a:spLocks/>
          </p:cNvSpPr>
          <p:nvPr/>
        </p:nvSpPr>
        <p:spPr>
          <a:xfrm>
            <a:off x="4852405" y="1369219"/>
            <a:ext cx="3774399" cy="2844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Develop relationships with authorities in your field</a:t>
            </a:r>
          </a:p>
          <a:p>
            <a:r>
              <a:rPr lang="en-US" dirty="0"/>
              <a:t>Network with colleagues in your area</a:t>
            </a:r>
          </a:p>
          <a:p>
            <a:r>
              <a:rPr lang="en-US" dirty="0"/>
              <a:t>Make a difference</a:t>
            </a:r>
          </a:p>
          <a:p>
            <a:r>
              <a:rPr lang="en-US" dirty="0"/>
              <a:t>Have fun</a:t>
            </a:r>
          </a:p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B358D16-C45D-48ED-92D4-2DE8546CCB50}"/>
              </a:ext>
            </a:extLst>
          </p:cNvPr>
          <p:cNvSpPr txBox="1">
            <a:spLocks/>
          </p:cNvSpPr>
          <p:nvPr/>
        </p:nvSpPr>
        <p:spPr>
          <a:xfrm>
            <a:off x="5104797" y="796402"/>
            <a:ext cx="3153077" cy="267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1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will you get back?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6D5ED-AA8F-4D8A-8213-C7DB674D3DD0}"/>
              </a:ext>
            </a:extLst>
          </p:cNvPr>
          <p:cNvSpPr txBox="1"/>
          <p:nvPr/>
        </p:nvSpPr>
        <p:spPr>
          <a:xfrm>
            <a:off x="805778" y="3823878"/>
            <a:ext cx="6833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Contact: Murty Polavarapu, murtyp@ieee.org</a:t>
            </a:r>
          </a:p>
        </p:txBody>
      </p:sp>
    </p:spTree>
    <p:extLst>
      <p:ext uri="{BB962C8B-B14F-4D97-AF65-F5344CB8AC3E}">
        <p14:creationId xmlns:p14="http://schemas.microsoft.com/office/powerpoint/2010/main" val="361003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0">
            <a:extLst>
              <a:ext uri="{FF2B5EF4-FFF2-40B4-BE49-F238E27FC236}">
                <a16:creationId xmlns:a16="http://schemas.microsoft.com/office/drawing/2014/main" id="{3A90A9BE-F8B4-4075-8988-60EBE68388E0}"/>
              </a:ext>
            </a:extLst>
          </p:cNvPr>
          <p:cNvSpPr txBox="1">
            <a:spLocks/>
          </p:cNvSpPr>
          <p:nvPr/>
        </p:nvSpPr>
        <p:spPr>
          <a:xfrm>
            <a:off x="935682" y="3111720"/>
            <a:ext cx="7886700" cy="14290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000" dirty="0"/>
              <a:t>IEEE Society on Social Implications of Technology (SSIT), Washington/Northern Virginia/Baltimore Chapter </a:t>
            </a:r>
          </a:p>
          <a:p>
            <a:endParaRPr lang="en-US" sz="2000" dirty="0"/>
          </a:p>
          <a:p>
            <a:r>
              <a:rPr lang="en-US" sz="2000" dirty="0"/>
              <a:t>Co-sponsored by Life Members Affinity Group, Northern Virginia and SSIT Chapters of Philadelphia and Atlanta</a:t>
            </a:r>
          </a:p>
          <a:p>
            <a:pPr algn="ctr"/>
            <a:endParaRPr lang="en-US" sz="1600" dirty="0"/>
          </a:p>
          <a:p>
            <a:pPr algn="ctr"/>
            <a:endParaRPr lang="en-US" sz="1800" dirty="0"/>
          </a:p>
          <a:p>
            <a:pPr algn="ctr"/>
            <a:r>
              <a:rPr lang="en-US" sz="2300" dirty="0"/>
              <a:t>Murty Polavarapu murtyp@ieee.org</a:t>
            </a:r>
            <a:endParaRPr lang="en-US" sz="24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23557" y="1380891"/>
            <a:ext cx="7886700" cy="673202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/>
              <a:t>How Safe Is Safe Enough for Autonomous Vehicles?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22" name="Subtitle 21"/>
          <p:cNvSpPr>
            <a:spLocks noGrp="1"/>
          </p:cNvSpPr>
          <p:nvPr>
            <p:ph type="body" idx="1"/>
          </p:nvPr>
        </p:nvSpPr>
        <p:spPr>
          <a:xfrm>
            <a:off x="628650" y="4461159"/>
            <a:ext cx="7886700" cy="5043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800" i="0" dirty="0">
                <a:solidFill>
                  <a:srgbClr val="0066A1"/>
                </a:solidFill>
                <a:latin typeface="Calibri" charset="0"/>
                <a:cs typeface="Calibri" charset="0"/>
              </a:rPr>
              <a:t>23 February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ubtitle 21">
            <a:extLst>
              <a:ext uri="{FF2B5EF4-FFF2-40B4-BE49-F238E27FC236}">
                <a16:creationId xmlns:a16="http://schemas.microsoft.com/office/drawing/2014/main" id="{C99A8A82-B3AA-4FEE-B9C8-FA5FFAD83D53}"/>
              </a:ext>
            </a:extLst>
          </p:cNvPr>
          <p:cNvSpPr txBox="1">
            <a:spLocks/>
          </p:cNvSpPr>
          <p:nvPr/>
        </p:nvSpPr>
        <p:spPr>
          <a:xfrm>
            <a:off x="723557" y="4136586"/>
            <a:ext cx="7886700" cy="956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C0033"/>
              </a:solidFill>
            </a:endParaRPr>
          </a:p>
        </p:txBody>
      </p:sp>
      <p:sp>
        <p:nvSpPr>
          <p:cNvPr id="9" name="Subtitle 21">
            <a:extLst>
              <a:ext uri="{FF2B5EF4-FFF2-40B4-BE49-F238E27FC236}">
                <a16:creationId xmlns:a16="http://schemas.microsoft.com/office/drawing/2014/main" id="{3C817C61-3B02-4C66-9170-20CFE9D588E1}"/>
              </a:ext>
            </a:extLst>
          </p:cNvPr>
          <p:cNvSpPr txBox="1">
            <a:spLocks/>
          </p:cNvSpPr>
          <p:nvPr/>
        </p:nvSpPr>
        <p:spPr>
          <a:xfrm>
            <a:off x="651597" y="2299511"/>
            <a:ext cx="7886700" cy="71959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400" i="0" dirty="0">
                <a:solidFill>
                  <a:srgbClr val="6B1F73"/>
                </a:solidFill>
                <a:latin typeface="Calibri" charset="0"/>
                <a:cs typeface="Calibri" charset="0"/>
              </a:rPr>
              <a:t>Prof. Philip Koopman</a:t>
            </a:r>
          </a:p>
          <a:p>
            <a:pPr algn="ctr">
              <a:spcBef>
                <a:spcPct val="0"/>
              </a:spcBef>
            </a:pPr>
            <a:r>
              <a:rPr lang="en-US" sz="2400" i="0" dirty="0">
                <a:solidFill>
                  <a:srgbClr val="6B1F73"/>
                </a:solidFill>
                <a:latin typeface="Calibri" charset="0"/>
                <a:cs typeface="Calibri" charset="0"/>
              </a:rPr>
              <a:t>Carnegie Mellon University</a:t>
            </a:r>
            <a:endParaRPr lang="en-US" sz="2800" i="0" dirty="0">
              <a:solidFill>
                <a:srgbClr val="6B1F73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DDC08-F1E6-4463-A836-115C14B73E55}"/>
              </a:ext>
            </a:extLst>
          </p:cNvPr>
          <p:cNvSpPr txBox="1"/>
          <p:nvPr/>
        </p:nvSpPr>
        <p:spPr>
          <a:xfrm>
            <a:off x="2596662" y="205300"/>
            <a:ext cx="3620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Please standby</a:t>
            </a:r>
          </a:p>
          <a:p>
            <a:r>
              <a:rPr lang="en-US" u="sng" dirty="0">
                <a:solidFill>
                  <a:srgbClr val="FF0000"/>
                </a:solidFill>
              </a:rPr>
              <a:t>Enter questions in the Chat Window </a:t>
            </a:r>
          </a:p>
        </p:txBody>
      </p:sp>
    </p:spTree>
    <p:extLst>
      <p:ext uri="{BB962C8B-B14F-4D97-AF65-F5344CB8AC3E}">
        <p14:creationId xmlns:p14="http://schemas.microsoft.com/office/powerpoint/2010/main" val="184854066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447</TotalTime>
  <Words>461</Words>
  <Application>Microsoft Macintosh PowerPoint</Application>
  <PresentationFormat>On-screen Show (16:9)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LucidaGrande</vt:lpstr>
      <vt:lpstr>Proxima Nova</vt:lpstr>
      <vt:lpstr>Wingdings</vt:lpstr>
      <vt:lpstr>Theme 1</vt:lpstr>
      <vt:lpstr>How Safe Is Safe Enough for Autonomous Vehicles?</vt:lpstr>
      <vt:lpstr>IEEE Society on Social Implications of Technology</vt:lpstr>
      <vt:lpstr>Past Meeting Topics of Our Chapter</vt:lpstr>
      <vt:lpstr>Can you help us?</vt:lpstr>
      <vt:lpstr>How Safe Is Safe Enough for Autonomous Vehicles?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murty polavarapu</cp:lastModifiedBy>
  <cp:revision>42</cp:revision>
  <dcterms:created xsi:type="dcterms:W3CDTF">2016-10-24T19:40:55Z</dcterms:created>
  <dcterms:modified xsi:type="dcterms:W3CDTF">2023-02-23T23:19:12Z</dcterms:modified>
</cp:coreProperties>
</file>