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3" r:id="rId2"/>
    <p:sldId id="260" r:id="rId3"/>
    <p:sldId id="265" r:id="rId4"/>
    <p:sldId id="262" r:id="rId5"/>
    <p:sldId id="264" r:id="rId6"/>
    <p:sldId id="266" r:id="rId7"/>
    <p:sldId id="267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01B4E3"/>
    <a:srgbClr val="0073AE"/>
    <a:srgbClr val="004578"/>
    <a:srgbClr val="CBE0EB"/>
    <a:srgbClr val="D8F0FA"/>
    <a:srgbClr val="F3F1E5"/>
    <a:srgbClr val="B2D5D7"/>
    <a:srgbClr val="2CB6C0"/>
    <a:srgbClr val="EE7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7"/>
    <p:restoredTop sz="93959"/>
  </p:normalViewPr>
  <p:slideViewPr>
    <p:cSldViewPr snapToGrid="0" snapToObjects="1">
      <p:cViewPr>
        <p:scale>
          <a:sx n="158" d="100"/>
          <a:sy n="158" d="100"/>
        </p:scale>
        <p:origin x="1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28D45-CD78-E946-97C3-593DC6155472}" type="datetimeFigureOut">
              <a:rPr lang="en-US" smtClean="0"/>
              <a:t>7/25/23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362D4-5DD5-1441-A093-8EF5773AF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8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62D4-5DD5-1441-A093-8EF5773AF7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6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62D4-5DD5-1441-A093-8EF5773AF7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75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D8C9CBB-56BA-D142-9CD6-7FCD2E89CD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7293" t="-1536" r="32247" b="3262"/>
          <a:stretch/>
        </p:blipFill>
        <p:spPr>
          <a:xfrm rot="5400000">
            <a:off x="1608362" y="-1608363"/>
            <a:ext cx="5143500" cy="8360226"/>
          </a:xfrm>
          <a:prstGeom prst="rect">
            <a:avLst/>
          </a:prstGeom>
        </p:spPr>
      </p:pic>
      <p:sp>
        <p:nvSpPr>
          <p:cNvPr id="16" name="Snip Single Corner Rectangle 15">
            <a:extLst>
              <a:ext uri="{FF2B5EF4-FFF2-40B4-BE49-F238E27FC236}">
                <a16:creationId xmlns:a16="http://schemas.microsoft.com/office/drawing/2014/main" id="{4F42A90F-4B13-5545-8C5D-39D422D1B6B6}"/>
              </a:ext>
            </a:extLst>
          </p:cNvPr>
          <p:cNvSpPr/>
          <p:nvPr userDrawn="1"/>
        </p:nvSpPr>
        <p:spPr>
          <a:xfrm>
            <a:off x="-2255" y="0"/>
            <a:ext cx="8116389" cy="5143500"/>
          </a:xfrm>
          <a:prstGeom prst="snip1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1015957-F898-F341-96AA-CD4C9DEE6915}"/>
              </a:ext>
            </a:extLst>
          </p:cNvPr>
          <p:cNvGrpSpPr/>
          <p:nvPr userDrawn="1"/>
        </p:nvGrpSpPr>
        <p:grpSpPr>
          <a:xfrm>
            <a:off x="7239485" y="0"/>
            <a:ext cx="1961158" cy="5143501"/>
            <a:chOff x="7239485" y="0"/>
            <a:chExt cx="1961158" cy="5143501"/>
          </a:xfrm>
        </p:grpSpPr>
        <p:sp>
          <p:nvSpPr>
            <p:cNvPr id="35" name="Snip Single Corner Rectangle 34">
              <a:extLst>
                <a:ext uri="{FF2B5EF4-FFF2-40B4-BE49-F238E27FC236}">
                  <a16:creationId xmlns:a16="http://schemas.microsoft.com/office/drawing/2014/main" id="{2A3DA995-B02E-9147-B547-CE3989931016}"/>
                </a:ext>
              </a:extLst>
            </p:cNvPr>
            <p:cNvSpPr/>
            <p:nvPr userDrawn="1"/>
          </p:nvSpPr>
          <p:spPr>
            <a:xfrm flipH="1">
              <a:off x="8037870" y="1"/>
              <a:ext cx="1162773" cy="5143500"/>
            </a:xfrm>
            <a:prstGeom prst="snip1Rect">
              <a:avLst>
                <a:gd name="adj" fmla="val 50000"/>
              </a:avLst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ight Triangle 35">
              <a:extLst>
                <a:ext uri="{FF2B5EF4-FFF2-40B4-BE49-F238E27FC236}">
                  <a16:creationId xmlns:a16="http://schemas.microsoft.com/office/drawing/2014/main" id="{57E901BE-D0E6-A24E-8EBC-CF2F2253D331}"/>
                </a:ext>
              </a:extLst>
            </p:cNvPr>
            <p:cNvSpPr/>
            <p:nvPr userDrawn="1"/>
          </p:nvSpPr>
          <p:spPr>
            <a:xfrm rot="5400000" flipV="1">
              <a:off x="7239485" y="0"/>
              <a:ext cx="1958904" cy="1958904"/>
            </a:xfrm>
            <a:prstGeom prst="rtTriangle">
              <a:avLst/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3681D134-C851-054D-AE71-80FED5B08E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37140" y="200112"/>
            <a:ext cx="931635" cy="526201"/>
          </a:xfrm>
          <a:prstGeom prst="rect">
            <a:avLst/>
          </a:prstGeom>
        </p:spPr>
      </p:pic>
      <p:sp>
        <p:nvSpPr>
          <p:cNvPr id="42" name="Subtitle 2">
            <a:extLst>
              <a:ext uri="{FF2B5EF4-FFF2-40B4-BE49-F238E27FC236}">
                <a16:creationId xmlns:a16="http://schemas.microsoft.com/office/drawing/2014/main" id="{EA6C5E46-002A-964E-8146-0843258284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333" y="3566931"/>
            <a:ext cx="6898820" cy="904861"/>
          </a:xfrm>
        </p:spPr>
        <p:txBody>
          <a:bodyPr>
            <a:normAutofit/>
          </a:bodyPr>
          <a:lstStyle>
            <a:lvl1pPr marL="0" indent="0" algn="l">
              <a:buNone/>
              <a:defRPr sz="2600" b="1" i="1">
                <a:solidFill>
                  <a:srgbClr val="01B4E3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Placeholder Text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80EA1B85-ABCA-874B-8C49-1798C2FE1BE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470919"/>
            <a:ext cx="6898821" cy="297023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073AE"/>
                </a:solidFill>
              </a:defRPr>
            </a:lvl1pPr>
          </a:lstStyle>
          <a:p>
            <a:pPr lvl="0"/>
            <a:r>
              <a:rPr lang="en-US" dirty="0"/>
              <a:t>Placeholder text or delete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BA96F0-1B51-AE49-880A-23E3859FC50E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1880E1B-2009-A645-A39C-DFB42591620A}"/>
              </a:ext>
            </a:extLst>
          </p:cNvPr>
          <p:cNvSpPr txBox="1">
            <a:spLocks/>
          </p:cNvSpPr>
          <p:nvPr userDrawn="1"/>
        </p:nvSpPr>
        <p:spPr>
          <a:xfrm>
            <a:off x="8049987" y="4805875"/>
            <a:ext cx="1094014" cy="337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 err="1">
                <a:solidFill>
                  <a:schemeClr val="bg1"/>
                </a:solidFill>
              </a:rPr>
              <a:t>www.ieee.org</a:t>
            </a:r>
            <a:endParaRPr lang="en-US" sz="800" i="0" dirty="0">
              <a:solidFill>
                <a:schemeClr val="bg1"/>
              </a:solidFill>
            </a:endParaRPr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25F9F5B5-9A4A-C147-A14A-863D1D9F200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60498" y="1137684"/>
            <a:ext cx="5159294" cy="158114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 b="1" baseline="0"/>
            </a:lvl1pPr>
          </a:lstStyle>
          <a:p>
            <a:r>
              <a:rPr lang="en-US" dirty="0"/>
              <a:t>Sub-brand Logo, Icon or Image</a:t>
            </a:r>
          </a:p>
        </p:txBody>
      </p:sp>
    </p:spTree>
    <p:extLst>
      <p:ext uri="{BB962C8B-B14F-4D97-AF65-F5344CB8AC3E}">
        <p14:creationId xmlns:p14="http://schemas.microsoft.com/office/powerpoint/2010/main" val="99492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2929325"/>
            <a:ext cx="3256822" cy="1628607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886200" cy="14447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629150" y="1385779"/>
            <a:ext cx="3256822" cy="1427311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8650" y="2929325"/>
            <a:ext cx="3886200" cy="1628607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423B85F-611F-D84E-92B9-B014B2FF0B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BF3D8F41-F60A-FE49-8FD7-146B6D97358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59600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1" y="1369219"/>
            <a:ext cx="3019523" cy="31746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4" hasCustomPrompt="1"/>
          </p:nvPr>
        </p:nvSpPr>
        <p:spPr>
          <a:xfrm>
            <a:off x="3789577" y="1369219"/>
            <a:ext cx="4096396" cy="3188713"/>
          </a:xfrm>
        </p:spPr>
        <p:txBody>
          <a:bodyPr>
            <a:normAutofit/>
          </a:bodyPr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0621480-2E05-304D-90D5-0074466BC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66852DA-5FCA-3C48-B7E0-24647A33D8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D1AB48A7-CCD3-824A-83A4-C7817B6F04C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407724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629150" y="1369219"/>
            <a:ext cx="3256822" cy="3188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3649855"/>
            <a:ext cx="3886200" cy="894010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628650" y="1369219"/>
            <a:ext cx="3886200" cy="2222393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r>
              <a:rPr lang="en-US" dirty="0"/>
              <a:t>Insert Photo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29E52AC-48BD-114C-A96C-70541DCBE2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2ABE92F0-8379-544C-9853-26997417C4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FDA3FAE0-D3D1-1843-9ADE-85DB24F02EC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83895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32FB1738-29EC-0E4D-93D0-49DC5F2DF7B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844104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2128100"/>
            <a:ext cx="7257322" cy="18789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9219"/>
            <a:ext cx="7257322" cy="67181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023778"/>
            <a:ext cx="7257322" cy="497168"/>
          </a:xfrm>
        </p:spPr>
        <p:txBody>
          <a:bodyPr>
            <a:normAutofit/>
          </a:bodyPr>
          <a:lstStyle>
            <a:lvl1pPr marL="0" indent="0">
              <a:buNone/>
              <a:defRPr sz="1400" b="1" i="1">
                <a:solidFill>
                  <a:srgbClr val="0066A1"/>
                </a:solidFill>
              </a:defRPr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0A010C0-C937-414F-B4D6-989D04A369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87F5892-F465-DC49-9737-4DFCCCFAAEE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CFE481CE-41B6-9D44-9204-8907CF9C071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327891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Bullets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3004794"/>
            <a:ext cx="3886200" cy="1510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9219"/>
            <a:ext cx="7257322" cy="1556426"/>
          </a:xfrm>
        </p:spPr>
        <p:txBody>
          <a:bodyPr numCol="2" spcCol="274320">
            <a:normAutofit/>
          </a:bodyPr>
          <a:lstStyle>
            <a:lvl1pPr marL="0" indent="0">
              <a:buNone/>
              <a:defRPr sz="14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</a:t>
            </a:r>
            <a:r>
              <a:rPr lang="en-US" dirty="0" err="1"/>
              <a:t>sunt</a:t>
            </a:r>
            <a:r>
              <a:rPr lang="en-US" dirty="0"/>
              <a:t> in culpa qui.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4629150" y="3004793"/>
            <a:ext cx="3256822" cy="1510936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r>
              <a:rPr lang="en-US" dirty="0"/>
              <a:t>Insert Photo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843F8A4-18EA-E544-AA3F-489BF4E7C9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A9371046-29F8-4B4F-86CC-821168A1D9E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87799CC5-2AC5-8C43-823A-3530CA1E72F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662224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8"/>
            <a:ext cx="4473353" cy="216583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3599358"/>
            <a:ext cx="4473353" cy="950365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0066A1"/>
                </a:solidFill>
              </a:defRPr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188465" y="1369217"/>
            <a:ext cx="2697508" cy="3180505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r>
              <a:rPr lang="en-US" dirty="0"/>
              <a:t>Insert Photo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F334513-C7AD-9347-A732-E092B13A3E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17773B4-3F24-7F42-BD0E-510D5391545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68E2EAB6-2D42-8840-B752-CA7550C317B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810110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7FE907A-0B6C-614D-8861-FBA93F1B0A1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31437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D8C9CBB-56BA-D142-9CD6-7FCD2E89CD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7293" t="-1536" r="32247" b="3262"/>
          <a:stretch/>
        </p:blipFill>
        <p:spPr>
          <a:xfrm rot="5400000">
            <a:off x="1608362" y="-1608363"/>
            <a:ext cx="5143500" cy="8360226"/>
          </a:xfrm>
          <a:prstGeom prst="rect">
            <a:avLst/>
          </a:prstGeom>
        </p:spPr>
      </p:pic>
      <p:sp>
        <p:nvSpPr>
          <p:cNvPr id="14" name="Snip Single Corner Rectangle 13">
            <a:extLst>
              <a:ext uri="{FF2B5EF4-FFF2-40B4-BE49-F238E27FC236}">
                <a16:creationId xmlns:a16="http://schemas.microsoft.com/office/drawing/2014/main" id="{5C4EB9A0-6BC7-7742-A70D-39678A3FC384}"/>
              </a:ext>
            </a:extLst>
          </p:cNvPr>
          <p:cNvSpPr/>
          <p:nvPr userDrawn="1"/>
        </p:nvSpPr>
        <p:spPr>
          <a:xfrm>
            <a:off x="-2255" y="0"/>
            <a:ext cx="8116389" cy="5143500"/>
          </a:xfrm>
          <a:prstGeom prst="snip1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1015957-F898-F341-96AA-CD4C9DEE6915}"/>
              </a:ext>
            </a:extLst>
          </p:cNvPr>
          <p:cNvGrpSpPr/>
          <p:nvPr userDrawn="1"/>
        </p:nvGrpSpPr>
        <p:grpSpPr>
          <a:xfrm>
            <a:off x="7239485" y="0"/>
            <a:ext cx="1961158" cy="5143501"/>
            <a:chOff x="7239485" y="0"/>
            <a:chExt cx="1961158" cy="5143501"/>
          </a:xfrm>
        </p:grpSpPr>
        <p:sp>
          <p:nvSpPr>
            <p:cNvPr id="35" name="Snip Single Corner Rectangle 34">
              <a:extLst>
                <a:ext uri="{FF2B5EF4-FFF2-40B4-BE49-F238E27FC236}">
                  <a16:creationId xmlns:a16="http://schemas.microsoft.com/office/drawing/2014/main" id="{2A3DA995-B02E-9147-B547-CE3989931016}"/>
                </a:ext>
              </a:extLst>
            </p:cNvPr>
            <p:cNvSpPr/>
            <p:nvPr userDrawn="1"/>
          </p:nvSpPr>
          <p:spPr>
            <a:xfrm flipH="1">
              <a:off x="8037870" y="1"/>
              <a:ext cx="1162773" cy="5143500"/>
            </a:xfrm>
            <a:prstGeom prst="snip1Rect">
              <a:avLst>
                <a:gd name="adj" fmla="val 50000"/>
              </a:avLst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ight Triangle 35">
              <a:extLst>
                <a:ext uri="{FF2B5EF4-FFF2-40B4-BE49-F238E27FC236}">
                  <a16:creationId xmlns:a16="http://schemas.microsoft.com/office/drawing/2014/main" id="{57E901BE-D0E6-A24E-8EBC-CF2F2253D331}"/>
                </a:ext>
              </a:extLst>
            </p:cNvPr>
            <p:cNvSpPr/>
            <p:nvPr userDrawn="1"/>
          </p:nvSpPr>
          <p:spPr>
            <a:xfrm rot="5400000" flipV="1">
              <a:off x="7239485" y="0"/>
              <a:ext cx="1958904" cy="1958904"/>
            </a:xfrm>
            <a:prstGeom prst="rtTriangle">
              <a:avLst/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3681D134-C851-054D-AE71-80FED5B08E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37140" y="200112"/>
            <a:ext cx="931635" cy="526201"/>
          </a:xfrm>
          <a:prstGeom prst="rect">
            <a:avLst/>
          </a:prstGeom>
        </p:spPr>
      </p:pic>
      <p:sp>
        <p:nvSpPr>
          <p:cNvPr id="41" name="Title 1">
            <a:extLst>
              <a:ext uri="{FF2B5EF4-FFF2-40B4-BE49-F238E27FC236}">
                <a16:creationId xmlns:a16="http://schemas.microsoft.com/office/drawing/2014/main" id="{83F85E39-8DC6-4541-AE75-979B7FA1469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7333" y="1954061"/>
            <a:ext cx="6898820" cy="946914"/>
          </a:xfrm>
        </p:spPr>
        <p:txBody>
          <a:bodyPr anchor="b">
            <a:normAutofit/>
          </a:bodyPr>
          <a:lstStyle>
            <a:lvl1pPr algn="l">
              <a:defRPr sz="3300" i="0">
                <a:solidFill>
                  <a:srgbClr val="0073AE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EA6C5E46-002A-964E-8146-0843258284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333" y="2970031"/>
            <a:ext cx="6898820" cy="956810"/>
          </a:xfrm>
        </p:spPr>
        <p:txBody>
          <a:bodyPr>
            <a:normAutofit/>
          </a:bodyPr>
          <a:lstStyle>
            <a:lvl1pPr marL="0" indent="0" algn="l">
              <a:buNone/>
              <a:defRPr sz="2500" b="1" i="1">
                <a:solidFill>
                  <a:srgbClr val="01B4E3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Subhead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80EA1B85-ABCA-874B-8C49-1798C2FE1BE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470919"/>
            <a:ext cx="6898821" cy="297023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073AE"/>
                </a:solidFill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BA96F0-1B51-AE49-880A-23E3859FC50E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1880E1B-2009-A645-A39C-DFB42591620A}"/>
              </a:ext>
            </a:extLst>
          </p:cNvPr>
          <p:cNvSpPr txBox="1">
            <a:spLocks/>
          </p:cNvSpPr>
          <p:nvPr userDrawn="1"/>
        </p:nvSpPr>
        <p:spPr>
          <a:xfrm>
            <a:off x="8049987" y="4805875"/>
            <a:ext cx="1094014" cy="337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i="0" dirty="0" err="1">
                <a:solidFill>
                  <a:schemeClr val="bg1"/>
                </a:solidFill>
              </a:rPr>
              <a:t>www.ieee.org</a:t>
            </a:r>
            <a:endParaRPr lang="en-US" sz="900" i="0" dirty="0">
              <a:solidFill>
                <a:schemeClr val="bg1"/>
              </a:solidFill>
            </a:endParaRP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627063" y="627063"/>
            <a:ext cx="2203450" cy="901112"/>
          </a:xfrm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4E0EA5B4-2A13-5945-AE96-0E29FD3F5A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3023" t="22335" r="2942" b="24768"/>
          <a:stretch/>
        </p:blipFill>
        <p:spPr>
          <a:xfrm rot="10800000">
            <a:off x="-1" y="0"/>
            <a:ext cx="9143999" cy="5143500"/>
          </a:xfrm>
          <a:prstGeom prst="rect">
            <a:avLst/>
          </a:prstGeom>
        </p:spPr>
      </p:pic>
      <p:sp>
        <p:nvSpPr>
          <p:cNvPr id="17" name="Snip Single Corner Rectangle 16">
            <a:extLst>
              <a:ext uri="{FF2B5EF4-FFF2-40B4-BE49-F238E27FC236}">
                <a16:creationId xmlns:a16="http://schemas.microsoft.com/office/drawing/2014/main" id="{B7E9D976-E311-B641-978A-11C6FFF87F74}"/>
              </a:ext>
            </a:extLst>
          </p:cNvPr>
          <p:cNvSpPr/>
          <p:nvPr userDrawn="1"/>
        </p:nvSpPr>
        <p:spPr>
          <a:xfrm>
            <a:off x="-2255" y="0"/>
            <a:ext cx="8116389" cy="5143500"/>
          </a:xfrm>
          <a:prstGeom prst="snip1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7332" y="1796694"/>
            <a:ext cx="6862040" cy="522983"/>
          </a:xfrm>
        </p:spPr>
        <p:txBody>
          <a:bodyPr anchor="b">
            <a:normAutofit/>
          </a:bodyPr>
          <a:lstStyle>
            <a:lvl1pPr algn="l">
              <a:defRPr sz="3300" i="0">
                <a:solidFill>
                  <a:srgbClr val="0073AE"/>
                </a:solidFill>
              </a:defRPr>
            </a:lvl1pPr>
          </a:lstStyle>
          <a:p>
            <a:r>
              <a:rPr lang="en-US" dirty="0"/>
              <a:t>Divider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331" y="2388734"/>
            <a:ext cx="6862040" cy="956810"/>
          </a:xfrm>
        </p:spPr>
        <p:txBody>
          <a:bodyPr>
            <a:normAutofit/>
          </a:bodyPr>
          <a:lstStyle>
            <a:lvl1pPr marL="0" indent="0" algn="l">
              <a:buNone/>
              <a:defRPr sz="2100" b="1" i="1">
                <a:solidFill>
                  <a:srgbClr val="01B4E3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Subhead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A63398-9A0A-8E41-B673-3FA96B4B5B68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627331" y="197646"/>
            <a:ext cx="1760992" cy="74180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1" baseline="0"/>
            </a:lvl1pPr>
          </a:lstStyle>
          <a:p>
            <a:r>
              <a:rPr lang="en-US" dirty="0"/>
              <a:t>Sub-brand Logo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1015957-F898-F341-96AA-CD4C9DEE6915}"/>
              </a:ext>
            </a:extLst>
          </p:cNvPr>
          <p:cNvGrpSpPr/>
          <p:nvPr userDrawn="1"/>
        </p:nvGrpSpPr>
        <p:grpSpPr>
          <a:xfrm>
            <a:off x="7239485" y="0"/>
            <a:ext cx="1961158" cy="5143501"/>
            <a:chOff x="7239485" y="0"/>
            <a:chExt cx="1961158" cy="5143501"/>
          </a:xfrm>
        </p:grpSpPr>
        <p:sp>
          <p:nvSpPr>
            <p:cNvPr id="13" name="Snip Single Corner Rectangle 12">
              <a:extLst>
                <a:ext uri="{FF2B5EF4-FFF2-40B4-BE49-F238E27FC236}">
                  <a16:creationId xmlns:a16="http://schemas.microsoft.com/office/drawing/2014/main" id="{2A3DA995-B02E-9147-B547-CE3989931016}"/>
                </a:ext>
              </a:extLst>
            </p:cNvPr>
            <p:cNvSpPr/>
            <p:nvPr userDrawn="1"/>
          </p:nvSpPr>
          <p:spPr>
            <a:xfrm flipH="1">
              <a:off x="8037870" y="1"/>
              <a:ext cx="1162773" cy="5143500"/>
            </a:xfrm>
            <a:prstGeom prst="snip1Rect">
              <a:avLst>
                <a:gd name="adj" fmla="val 50000"/>
              </a:avLst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57E901BE-D0E6-A24E-8EBC-CF2F2253D331}"/>
                </a:ext>
              </a:extLst>
            </p:cNvPr>
            <p:cNvSpPr/>
            <p:nvPr userDrawn="1"/>
          </p:nvSpPr>
          <p:spPr>
            <a:xfrm rot="5400000" flipV="1">
              <a:off x="7239485" y="0"/>
              <a:ext cx="1958904" cy="1958904"/>
            </a:xfrm>
            <a:prstGeom prst="rtTriangle">
              <a:avLst/>
            </a:prstGeom>
            <a:solidFill>
              <a:srgbClr val="0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681D134-C851-054D-AE71-80FED5B08E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37140" y="200112"/>
            <a:ext cx="931635" cy="526201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F1880E1B-2009-A645-A39C-DFB42591620A}"/>
              </a:ext>
            </a:extLst>
          </p:cNvPr>
          <p:cNvSpPr txBox="1">
            <a:spLocks/>
          </p:cNvSpPr>
          <p:nvPr userDrawn="1"/>
        </p:nvSpPr>
        <p:spPr>
          <a:xfrm>
            <a:off x="8049987" y="4805875"/>
            <a:ext cx="1094014" cy="337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i="0" dirty="0" err="1">
                <a:solidFill>
                  <a:schemeClr val="bg1"/>
                </a:solidFill>
              </a:rPr>
              <a:t>www.ieee.org</a:t>
            </a:r>
            <a:endParaRPr lang="en-US" sz="900" i="0" dirty="0">
              <a:solidFill>
                <a:schemeClr val="bg1"/>
              </a:solidFill>
            </a:endParaRPr>
          </a:p>
        </p:txBody>
      </p:sp>
      <p:sp>
        <p:nvSpPr>
          <p:cNvPr id="22" name="Slide Number Placeholder 25"/>
          <p:cNvSpPr>
            <a:spLocks noGrp="1"/>
          </p:cNvSpPr>
          <p:nvPr>
            <p:ph type="sldNum" sz="quarter" idx="4"/>
          </p:nvPr>
        </p:nvSpPr>
        <p:spPr>
          <a:xfrm>
            <a:off x="222245" y="4782578"/>
            <a:ext cx="3135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66A1"/>
                </a:solidFill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0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7192736" cy="31324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7D3293-C8E3-8B4D-849D-84C3442398B6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08BC2F-A6A3-8A4F-9078-CD37F7CCE4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622" y="197647"/>
            <a:ext cx="957445" cy="534388"/>
          </a:xfrm>
          <a:prstGeom prst="rect">
            <a:avLst/>
          </a:prstGeom>
        </p:spPr>
      </p:pic>
      <p:sp>
        <p:nvSpPr>
          <p:cNvPr id="12" name="Slide Number Placeholder 25">
            <a:extLst>
              <a:ext uri="{FF2B5EF4-FFF2-40B4-BE49-F238E27FC236}">
                <a16:creationId xmlns:a16="http://schemas.microsoft.com/office/drawing/2014/main" id="{90367293-C8F2-4440-841B-88BAEA1AD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2245" y="4782578"/>
            <a:ext cx="3135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66A1"/>
                </a:solidFill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95C4EE3-8D25-6E4C-8D67-76BDD58F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079AED3-8035-244E-BACE-D9A32AFE555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D676D64-F0B0-FE4A-B268-AB527DCBD90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346020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8"/>
            <a:ext cx="3401699" cy="31465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093323" y="1369218"/>
            <a:ext cx="3792649" cy="314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28AD0A7-181F-A042-BA08-F9B0155F5B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510ABD9-D541-A546-BDA1-282FD17854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00ED9FB8-9485-2545-93CF-E6B47AEF1B8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73585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68050" y="1369219"/>
            <a:ext cx="3617922" cy="3188713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8"/>
            <a:ext cx="3518183" cy="31746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34FA29-FF78-4247-B422-9CB3C156C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21A0F07-0A01-604D-A10A-32D1FE0D12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2AECC975-C7CA-874B-876A-9AE7B23A075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40712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122444" y="3028586"/>
            <a:ext cx="3763528" cy="1496819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413347" cy="31183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122444" y="1369219"/>
            <a:ext cx="3763528" cy="1572004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9950B52-7DDE-B041-8DAF-12315E820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6D56426-0BE2-154F-BFC0-7B413620353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C4BDD425-4C83-F24D-8172-3994E15A7AB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35514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68049" y="2195725"/>
            <a:ext cx="3617923" cy="2362208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3582249" cy="3188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268049" y="1369219"/>
            <a:ext cx="3617923" cy="758882"/>
          </a:xfrm>
        </p:spPr>
        <p:txBody>
          <a:bodyPr>
            <a:noAutofit/>
          </a:bodyPr>
          <a:lstStyle>
            <a:lvl1pPr marL="0" indent="0">
              <a:buNone/>
              <a:defRPr sz="1200" b="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2163C31-F925-444C-8BE7-3A845791C0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B9B7C62-A98B-D64A-B870-B0BE17030CA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20E46EFD-CF71-BA46-ADD6-19823EAC8DA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59754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Text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650" y="1361923"/>
            <a:ext cx="3314336" cy="3181942"/>
          </a:xfrm>
        </p:spPr>
        <p:txBody>
          <a:bodyPr/>
          <a:lstStyle>
            <a:lvl1pPr marL="0" indent="0">
              <a:buNone/>
              <a:defRPr sz="900" i="1"/>
            </a:lvl1pPr>
          </a:lstStyle>
          <a:p>
            <a:pPr lvl="0"/>
            <a:r>
              <a:rPr lang="en-US" dirty="0"/>
              <a:t>Insert Object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3999772" y="2320132"/>
            <a:ext cx="3886200" cy="22518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999772" y="1369218"/>
            <a:ext cx="3886200" cy="86727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4E73C23-9D23-E345-84C3-69AEBC32BB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63241"/>
            <a:ext cx="6634132" cy="610390"/>
          </a:xfrm>
        </p:spPr>
        <p:txBody>
          <a:bodyPr/>
          <a:lstStyle/>
          <a:p>
            <a:r>
              <a:rPr lang="en-US" dirty="0"/>
              <a:t>Topic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67608F67-A8D0-9945-9B5D-2D542DDCEF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00" y="933062"/>
            <a:ext cx="7257372" cy="267632"/>
          </a:xfrm>
        </p:spPr>
        <p:txBody>
          <a:bodyPr>
            <a:normAutofit/>
          </a:bodyPr>
          <a:lstStyle>
            <a:lvl1pPr marL="0" indent="0">
              <a:buNone/>
              <a:defRPr sz="1800" b="1" i="1">
                <a:solidFill>
                  <a:srgbClr val="01B4E3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6B43012C-D118-D14F-AF93-458F0A86775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330" y="4557933"/>
            <a:ext cx="1665703" cy="5292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1" baseline="0"/>
            </a:lvl1pPr>
          </a:lstStyle>
          <a:p>
            <a:r>
              <a:rPr lang="en-US" dirty="0"/>
              <a:t>Sub-brand Logo </a:t>
            </a:r>
          </a:p>
        </p:txBody>
      </p:sp>
    </p:spTree>
    <p:extLst>
      <p:ext uri="{BB962C8B-B14F-4D97-AF65-F5344CB8AC3E}">
        <p14:creationId xmlns:p14="http://schemas.microsoft.com/office/powerpoint/2010/main" val="167751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Single Corner Rectangle 4">
            <a:extLst>
              <a:ext uri="{FF2B5EF4-FFF2-40B4-BE49-F238E27FC236}">
                <a16:creationId xmlns:a16="http://schemas.microsoft.com/office/drawing/2014/main" id="{DD368D2A-BF45-FB49-B010-489CE9FD5F20}"/>
              </a:ext>
            </a:extLst>
          </p:cNvPr>
          <p:cNvSpPr/>
          <p:nvPr userDrawn="1"/>
        </p:nvSpPr>
        <p:spPr>
          <a:xfrm>
            <a:off x="0" y="1"/>
            <a:ext cx="8049986" cy="5143500"/>
          </a:xfrm>
          <a:prstGeom prst="snip1Rect">
            <a:avLst/>
          </a:prstGeom>
          <a:gradFill>
            <a:gsLst>
              <a:gs pos="0">
                <a:srgbClr val="CBE0EB">
                  <a:alpha val="50000"/>
                </a:srgbClr>
              </a:gs>
              <a:gs pos="79000">
                <a:srgbClr val="D8F0FA">
                  <a:alpha val="3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E710F7-ADD9-5148-91F4-99563CAA19EB}"/>
              </a:ext>
            </a:extLst>
          </p:cNvPr>
          <p:cNvSpPr/>
          <p:nvPr userDrawn="1"/>
        </p:nvSpPr>
        <p:spPr>
          <a:xfrm>
            <a:off x="-1" y="0"/>
            <a:ext cx="129473" cy="5143500"/>
          </a:xfrm>
          <a:prstGeom prst="rect">
            <a:avLst/>
          </a:prstGeom>
          <a:solidFill>
            <a:srgbClr val="0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63241"/>
            <a:ext cx="6634132" cy="7326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Topic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71619"/>
            <a:ext cx="7024354" cy="3366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4"/>
          </p:nvPr>
        </p:nvSpPr>
        <p:spPr>
          <a:xfrm>
            <a:off x="222245" y="4782578"/>
            <a:ext cx="3135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66A1"/>
                </a:solidFill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E5D287C-11AD-1D4B-B4BF-273AF9AD7195}"/>
              </a:ext>
            </a:extLst>
          </p:cNvPr>
          <p:cNvSpPr txBox="1">
            <a:spLocks/>
          </p:cNvSpPr>
          <p:nvPr userDrawn="1"/>
        </p:nvSpPr>
        <p:spPr>
          <a:xfrm>
            <a:off x="8049987" y="4805875"/>
            <a:ext cx="1094014" cy="337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21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i="0" dirty="0" err="1">
                <a:solidFill>
                  <a:srgbClr val="0073AE"/>
                </a:solidFill>
              </a:rPr>
              <a:t>www.ieee.org</a:t>
            </a:r>
            <a:endParaRPr lang="en-US" sz="900" i="0" dirty="0">
              <a:solidFill>
                <a:srgbClr val="0073AE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047DF6-4048-284D-9B33-DF1CF4C3322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622" y="197647"/>
            <a:ext cx="957445" cy="53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6" r:id="rId2"/>
    <p:sldLayoutId id="2147483661" r:id="rId3"/>
    <p:sldLayoutId id="2147483687" r:id="rId4"/>
    <p:sldLayoutId id="2147483675" r:id="rId5"/>
    <p:sldLayoutId id="2147483664" r:id="rId6"/>
    <p:sldLayoutId id="2147483674" r:id="rId7"/>
    <p:sldLayoutId id="2147483665" r:id="rId8"/>
    <p:sldLayoutId id="2147483676" r:id="rId9"/>
    <p:sldLayoutId id="2147483677" r:id="rId10"/>
    <p:sldLayoutId id="2147483678" r:id="rId11"/>
    <p:sldLayoutId id="2147483679" r:id="rId12"/>
    <p:sldLayoutId id="2147483667" r:id="rId13"/>
    <p:sldLayoutId id="2147483680" r:id="rId14"/>
    <p:sldLayoutId id="2147483682" r:id="rId15"/>
    <p:sldLayoutId id="2147483681" r:id="rId16"/>
    <p:sldLayoutId id="2147483689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550" b="1" i="0" kern="1200">
          <a:solidFill>
            <a:srgbClr val="0066A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66A1"/>
        </a:buClr>
        <a:buFont typeface="LucidaGrande" charset="0"/>
        <a:buChar char="▸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LucidaGrande" charset="0"/>
        <a:buChar char="-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Wingdings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66A1"/>
        </a:buClr>
        <a:buFont typeface="Courier New" charset="0"/>
        <a:buChar char="o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5.ieee.org/ctx/about-us/section-officers-committee-chairs/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tm51@txstate.edu" TargetMode="External"/><Relationship Id="rId7" Type="http://schemas.openxmlformats.org/officeDocument/2006/relationships/hyperlink" Target="mailto:president@hkn.ece.utexas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president.ut.ieeepes@gmail.com" TargetMode="External"/><Relationship Id="rId5" Type="http://schemas.openxmlformats.org/officeDocument/2006/relationships/hyperlink" Target="mailto:ras_president@utlists.utexas.edu" TargetMode="External"/><Relationship Id="rId4" Type="http://schemas.openxmlformats.org/officeDocument/2006/relationships/hyperlink" Target="mailto:chair@ieeeu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91586E0-98E9-7947-A5C0-622A9B466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0647" y="1147157"/>
            <a:ext cx="4696691" cy="1537854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>
                <a:latin typeface="Verdana" charset="0"/>
              </a:rPr>
              <a:t>IEEE Central Texas Section</a:t>
            </a:r>
            <a:br>
              <a:rPr lang="en-US" sz="2800" dirty="0">
                <a:latin typeface="Verdana" charset="0"/>
              </a:rPr>
            </a:br>
            <a:r>
              <a:rPr lang="en-US" sz="2800" dirty="0">
                <a:latin typeface="Verdana" charset="0"/>
              </a:rPr>
              <a:t>2023 Summer/Fall Leadership Planning Meeting</a:t>
            </a:r>
            <a:br>
              <a:rPr lang="en-US" sz="2800" dirty="0">
                <a:latin typeface="Verdana" charset="0"/>
              </a:rPr>
            </a:br>
            <a:endParaRPr lang="en-US" sz="2800" dirty="0">
              <a:latin typeface="Verdana" charset="0"/>
            </a:endParaRPr>
          </a:p>
          <a:p>
            <a:r>
              <a:rPr lang="en-US" sz="2800" dirty="0">
                <a:latin typeface="Verdana" charset="0"/>
              </a:rPr>
              <a:t>August 26, 2023</a:t>
            </a:r>
            <a:br>
              <a:rPr lang="en-US" sz="2800" dirty="0">
                <a:latin typeface="Verdana" charset="0"/>
              </a:rPr>
            </a:br>
            <a:r>
              <a:rPr lang="en-US" sz="2800" dirty="0">
                <a:latin typeface="Verdana" charset="0"/>
              </a:rPr>
              <a:t>San Marcos, TX &amp; Virtual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A1586-FCD9-F04B-A5CA-1CC17C14AB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72342" y="3996343"/>
            <a:ext cx="5253643" cy="10083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[CTS Position or Group/Chapter name]</a:t>
            </a:r>
          </a:p>
          <a:p>
            <a:endParaRPr lang="en-US" dirty="0"/>
          </a:p>
          <a:p>
            <a:r>
              <a:rPr lang="en-US" dirty="0"/>
              <a:t>Presenter:</a:t>
            </a:r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A78F1E59-2B04-7975-3345-B8E93804B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76" y="0"/>
            <a:ext cx="210820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1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79036" y="267152"/>
            <a:ext cx="6862040" cy="52298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charset="0"/>
                <a:cs typeface="ＭＳ Ｐゴシック" charset="0"/>
              </a:rPr>
              <a:t>Vision, Leadership Team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79036" y="1039092"/>
            <a:ext cx="6862040" cy="3906982"/>
          </a:xfrm>
        </p:spPr>
        <p:txBody>
          <a:bodyPr>
            <a:normAutofit/>
          </a:bodyPr>
          <a:lstStyle/>
          <a:p>
            <a:endParaRPr lang="en-US" sz="2400" b="1" dirty="0"/>
          </a:p>
          <a:p>
            <a:endParaRPr lang="en-US" sz="2400" dirty="0"/>
          </a:p>
          <a:p>
            <a:r>
              <a:rPr lang="en-US" sz="2400" b="1" dirty="0"/>
              <a:t>Meetings (month, topic, </a:t>
            </a:r>
            <a:r>
              <a:rPr lang="en-US" sz="2400" b="1" dirty="0" err="1"/>
              <a:t>vTools</a:t>
            </a:r>
            <a:r>
              <a:rPr lang="en-US" sz="2400" b="1" dirty="0"/>
              <a:t> Meeting Reported):</a:t>
            </a:r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dirty="0"/>
          </a:p>
          <a:p>
            <a:r>
              <a:rPr lang="en-US" sz="2400" b="1" dirty="0"/>
              <a:t>Other Activities/Events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5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5827" y="629110"/>
            <a:ext cx="6862040" cy="52298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charset="0"/>
                <a:cs typeface="ＭＳ Ｐゴシック" charset="0"/>
              </a:rPr>
              <a:t>2022 Key Accomplishments to date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27331" y="1532120"/>
            <a:ext cx="6862040" cy="956810"/>
          </a:xfrm>
        </p:spPr>
        <p:txBody>
          <a:bodyPr/>
          <a:lstStyle/>
          <a:p>
            <a:r>
              <a:rPr lang="en-US" sz="2400" b="1" dirty="0"/>
              <a:t>Meetings (month, topic, “</a:t>
            </a:r>
            <a:r>
              <a:rPr lang="en-US" sz="2400" b="1" dirty="0" err="1"/>
              <a:t>vTools</a:t>
            </a:r>
            <a:r>
              <a:rPr lang="en-US" sz="2400" b="1" dirty="0"/>
              <a:t> Meeting Reported):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Subtitle 8">
            <a:extLst>
              <a:ext uri="{FF2B5EF4-FFF2-40B4-BE49-F238E27FC236}">
                <a16:creationId xmlns:a16="http://schemas.microsoft.com/office/drawing/2014/main" id="{DB200DD0-6F8D-181D-3D15-5797BEC29837}"/>
              </a:ext>
            </a:extLst>
          </p:cNvPr>
          <p:cNvSpPr txBox="1">
            <a:spLocks/>
          </p:cNvSpPr>
          <p:nvPr/>
        </p:nvSpPr>
        <p:spPr>
          <a:xfrm>
            <a:off x="627331" y="3557580"/>
            <a:ext cx="6862040" cy="956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2100" b="1" i="1" kern="1200">
                <a:solidFill>
                  <a:srgbClr val="01B4E3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Other Activities/Events:</a:t>
            </a:r>
          </a:p>
        </p:txBody>
      </p:sp>
    </p:spTree>
    <p:extLst>
      <p:ext uri="{BB962C8B-B14F-4D97-AF65-F5344CB8AC3E}">
        <p14:creationId xmlns:p14="http://schemas.microsoft.com/office/powerpoint/2010/main" val="24362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CCFCB2-3C7D-2F47-B231-5C5C3AFBF3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0" y="1369219"/>
            <a:ext cx="7192736" cy="825341"/>
          </a:xfrm>
        </p:spPr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B06411-EE63-D346-9F05-B1E2F7CB3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4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900F60-7C0D-8B48-910B-EB4B5D459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3241"/>
            <a:ext cx="6910994" cy="610390"/>
          </a:xfrm>
        </p:spPr>
        <p:txBody>
          <a:bodyPr/>
          <a:lstStyle/>
          <a:p>
            <a:r>
              <a:rPr lang="en-US" dirty="0">
                <a:latin typeface="Verdana" charset="0"/>
                <a:cs typeface="ＭＳ Ｐゴシック" charset="0"/>
              </a:rPr>
              <a:t>2023 Chapter Vitality &amp; Help Needed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7A539-4F20-7D43-80B8-894CF79A0A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8600" y="933061"/>
            <a:ext cx="7257372" cy="721171"/>
          </a:xfrm>
        </p:spPr>
        <p:txBody>
          <a:bodyPr>
            <a:normAutofit/>
          </a:bodyPr>
          <a:lstStyle/>
          <a:p>
            <a:r>
              <a:rPr lang="en-US" b="1" dirty="0"/>
              <a:t>Chapter Vitality Assessment  (Strong, Ok, Need Improvement) 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45B1CEC-2BA5-F9C4-5219-06795FE06885}"/>
              </a:ext>
            </a:extLst>
          </p:cNvPr>
          <p:cNvSpPr txBox="1">
            <a:spLocks/>
          </p:cNvSpPr>
          <p:nvPr/>
        </p:nvSpPr>
        <p:spPr>
          <a:xfrm>
            <a:off x="596332" y="2356760"/>
            <a:ext cx="7257372" cy="721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1800" b="1" i="1" kern="1200">
                <a:solidFill>
                  <a:srgbClr val="01B4E3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Char char="-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Char char="o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Top Help Needed/Issues</a:t>
            </a:r>
            <a:r>
              <a:rPr lang="en-US" sz="2000" b="1" dirty="0"/>
              <a:t> </a:t>
            </a: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B0E11B4D-489B-FFA3-C2E3-FA5027B12124}"/>
              </a:ext>
            </a:extLst>
          </p:cNvPr>
          <p:cNvSpPr txBox="1">
            <a:spLocks/>
          </p:cNvSpPr>
          <p:nvPr/>
        </p:nvSpPr>
        <p:spPr>
          <a:xfrm>
            <a:off x="535827" y="2717345"/>
            <a:ext cx="7192736" cy="82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Char char="▸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Char char="-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Char char="o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add 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35842ACA-461B-8DA7-6A53-E890DA54BEE5}"/>
              </a:ext>
            </a:extLst>
          </p:cNvPr>
          <p:cNvSpPr txBox="1">
            <a:spLocks/>
          </p:cNvSpPr>
          <p:nvPr/>
        </p:nvSpPr>
        <p:spPr>
          <a:xfrm>
            <a:off x="535827" y="3494475"/>
            <a:ext cx="7257372" cy="721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1800" b="1" i="1" kern="1200">
                <a:solidFill>
                  <a:srgbClr val="01B4E3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Char char="-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Char char="o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Plans for 2024?</a:t>
            </a:r>
            <a:r>
              <a:rPr lang="en-US" sz="2000" b="1" dirty="0"/>
              <a:t> </a:t>
            </a:r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02BE4764-0A37-B340-4A9B-E3D452E9E82A}"/>
              </a:ext>
            </a:extLst>
          </p:cNvPr>
          <p:cNvSpPr txBox="1">
            <a:spLocks/>
          </p:cNvSpPr>
          <p:nvPr/>
        </p:nvSpPr>
        <p:spPr>
          <a:xfrm>
            <a:off x="487779" y="3819977"/>
            <a:ext cx="7192736" cy="82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Char char="▸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Char char="-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Char char="o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1991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948885-50C6-5145-B0B1-E5D56B9AA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AB815-77F2-CD83-EED5-34C0B9A5FDC9}"/>
              </a:ext>
            </a:extLst>
          </p:cNvPr>
          <p:cNvSpPr txBox="1"/>
          <p:nvPr/>
        </p:nvSpPr>
        <p:spPr>
          <a:xfrm>
            <a:off x="1604356" y="242234"/>
            <a:ext cx="5769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Verdana" charset="0"/>
                <a:cs typeface="ＭＳ Ｐゴシック" charset="0"/>
              </a:rPr>
              <a:t>CTS Leadership – Section Committee</a:t>
            </a:r>
            <a:endParaRPr lang="en-US" b="1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0A4F066-EF2B-A7BC-EB8E-9E44E40F4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743869"/>
              </p:ext>
            </p:extLst>
          </p:nvPr>
        </p:nvGraphicFramePr>
        <p:xfrm>
          <a:off x="864966" y="611566"/>
          <a:ext cx="6674678" cy="4030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8546">
                  <a:extLst>
                    <a:ext uri="{9D8B030D-6E8A-4147-A177-3AD203B41FA5}">
                      <a16:colId xmlns:a16="http://schemas.microsoft.com/office/drawing/2014/main" val="2621044667"/>
                    </a:ext>
                  </a:extLst>
                </a:gridCol>
                <a:gridCol w="3036132">
                  <a:extLst>
                    <a:ext uri="{9D8B030D-6E8A-4147-A177-3AD203B41FA5}">
                      <a16:colId xmlns:a16="http://schemas.microsoft.com/office/drawing/2014/main" val="3270644498"/>
                    </a:ext>
                  </a:extLst>
                </a:gridCol>
              </a:tblGrid>
              <a:tr h="2288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Officers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3428120779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Section Chair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Larry Larson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3735975965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Vice Chair 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Andrew Bluiett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3837470483"/>
                  </a:ext>
                </a:extLst>
              </a:tr>
              <a:tr h="2668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Mgr./Electronic Communications 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Dennis Ferguson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24138486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Secretary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Martha Dodge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2627176291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Treasurer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James Mercier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3648316272"/>
                  </a:ext>
                </a:extLst>
              </a:tr>
              <a:tr h="450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Immediate two Past Section Chairs  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Fawzi </a:t>
                      </a:r>
                      <a:r>
                        <a:rPr lang="en-US" sz="1600" kern="100" dirty="0" err="1">
                          <a:effectLst/>
                        </a:rPr>
                        <a:t>Behmann</a:t>
                      </a:r>
                      <a:endParaRPr lang="en-US" sz="1600" kern="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Leslie </a:t>
                      </a:r>
                      <a:r>
                        <a:rPr lang="en-US" sz="1600" kern="100" dirty="0" err="1">
                          <a:effectLst/>
                        </a:rPr>
                        <a:t>Martinich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773175997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Standing Committee Chairs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347674090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Awards and Recognition 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Leslie </a:t>
                      </a:r>
                      <a:r>
                        <a:rPr lang="en-US" sz="1600" kern="100" dirty="0" err="1">
                          <a:effectLst/>
                        </a:rPr>
                        <a:t>Martinich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1199319673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Electronics Communications 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Dennis Ferguson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1294378900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K-12 Educational Activities 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John Purvis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2709437465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Membership Development 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James Mercier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2572035559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Policies and Procedures 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Tom Grim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2993754780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Professional Activities 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Fawzi </a:t>
                      </a:r>
                      <a:r>
                        <a:rPr lang="en-US" sz="1600" kern="100" dirty="0" err="1">
                          <a:effectLst/>
                        </a:rPr>
                        <a:t>Behmann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36280818"/>
                  </a:ext>
                </a:extLst>
              </a:tr>
              <a:tr h="228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University Student Liaison 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Larry Larson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93" marR="54593" marT="7582" marB="0"/>
                </a:tc>
                <a:extLst>
                  <a:ext uri="{0D108BD9-81ED-4DB2-BD59-A6C34878D82A}">
                    <a16:rowId xmlns:a16="http://schemas.microsoft.com/office/drawing/2014/main" val="12922543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535909E-6B08-5953-0180-AD8A8C4564CD}"/>
              </a:ext>
            </a:extLst>
          </p:cNvPr>
          <p:cNvSpPr txBox="1"/>
          <p:nvPr/>
        </p:nvSpPr>
        <p:spPr>
          <a:xfrm>
            <a:off x="784927" y="4608878"/>
            <a:ext cx="7040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sz="1400" dirty="0"/>
              <a:t>everal Other chairs and Leads are included in the monthly conference calls. For a complete volunteer list go to: </a:t>
            </a:r>
            <a:r>
              <a:rPr lang="en-US" sz="1400" dirty="0">
                <a:hlinkClick r:id="rId2"/>
              </a:rPr>
              <a:t>https://r5.ieee.org/ctx/about-us/section-officers-committee-chairs/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19110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30CEAF-541C-C5A2-B7D6-DE0C7712BB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994C67-46B9-7091-3FB0-D908EDCD66D5}"/>
              </a:ext>
            </a:extLst>
          </p:cNvPr>
          <p:cNvSpPr txBox="1"/>
          <p:nvPr/>
        </p:nvSpPr>
        <p:spPr>
          <a:xfrm>
            <a:off x="606751" y="0"/>
            <a:ext cx="7127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67FF287-64AE-9ECE-64B5-D366B5C56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71226"/>
              </p:ext>
            </p:extLst>
          </p:nvPr>
        </p:nvGraphicFramePr>
        <p:xfrm>
          <a:off x="145279" y="87078"/>
          <a:ext cx="5932198" cy="4811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9602">
                  <a:extLst>
                    <a:ext uri="{9D8B030D-6E8A-4147-A177-3AD203B41FA5}">
                      <a16:colId xmlns:a16="http://schemas.microsoft.com/office/drawing/2014/main" val="1220885946"/>
                    </a:ext>
                  </a:extLst>
                </a:gridCol>
                <a:gridCol w="1432596">
                  <a:extLst>
                    <a:ext uri="{9D8B030D-6E8A-4147-A177-3AD203B41FA5}">
                      <a16:colId xmlns:a16="http://schemas.microsoft.com/office/drawing/2014/main" val="2742728300"/>
                    </a:ext>
                  </a:extLst>
                </a:gridCol>
              </a:tblGrid>
              <a:tr h="2291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EXECUTIVE COMMITTEE 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Total 29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1597154790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Six Central Texas Officers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</a:rPr>
                        <a:t>Quorum 15</a:t>
                      </a:r>
                      <a:endParaRPr lang="en-US" sz="14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3039983206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Manager of Electronic Communication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Dennis Ferguson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3768128079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CH05005 Comm19/SP01CT </a:t>
                      </a:r>
                      <a:r>
                        <a:rPr lang="en-US" sz="1400" kern="100" dirty="0" err="1">
                          <a:effectLst/>
                        </a:rPr>
                        <a:t>Jt</a:t>
                      </a:r>
                      <a:r>
                        <a:rPr lang="en-US" sz="1400" kern="100" dirty="0">
                          <a:effectLst/>
                        </a:rPr>
                        <a:t> Chap 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Fawzi Behmann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396059894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CH05006 C16/EMB18 Society Jt Chap 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Fawzi Behmann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1479286619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CH05008 Electromag Compatibility EMC27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Jack McFadden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305172175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CH05009 Austin (PI)</a:t>
                      </a:r>
                      <a:r>
                        <a:rPr lang="en-US" sz="1400" kern="100" baseline="30000">
                          <a:effectLst/>
                        </a:rPr>
                        <a:t>2 </a:t>
                      </a:r>
                      <a:r>
                        <a:rPr lang="en-US" sz="1400" kern="100">
                          <a:effectLst/>
                        </a:rPr>
                        <a:t>Jt Chapt PE31/PEL35/ iE13IA35/PSE43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Eric Meier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4188392588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CH05069 Photonics PHO36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Daniel Wasserman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3450957242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CH05174 TEMS Austin TM14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Leslie Martinech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2368604377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CH05188 Circuits&amp;Systems/Solid-State Circuits Jt Chap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Stefano Pietri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2295162283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CH05202 Education E25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Leslie </a:t>
                      </a:r>
                      <a:r>
                        <a:rPr lang="en-US" sz="1400" kern="100" dirty="0" err="1">
                          <a:effectLst/>
                        </a:rPr>
                        <a:t>Martinich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2211390434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CH05235 Technology &amp; Engr Mgmt (TEM14)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Leslie Martinich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690323631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CH05240 SEN39 Sensors Council (SEN39)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Brent Lunceford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2993089916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CH05250 Technology &amp; Engr Mgmt (TEM14) (UT- Grad)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Suyogya Karki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2021844963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CH05260 Nanotech Council Chapt.  NANO42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Suyogya Karki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2400716951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CH10136 Electron Devices Society ED15 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Larry Larson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1839640447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CN50005 Consultants Network Affinity Group CN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Luis Basto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3653616083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LM500051 Life Members Affinity Group LM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Bill Martino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2344528235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YP50005 IEEE Young Professionals Affinity Group YP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Haley Hirschfield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4196876005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WE50005 Women in Engineering Affinity Group WIE</a:t>
                      </a:r>
                      <a:endParaRPr lang="en-US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Leslie </a:t>
                      </a:r>
                      <a:r>
                        <a:rPr lang="en-US" sz="1400" kern="100" dirty="0" err="1">
                          <a:effectLst/>
                        </a:rPr>
                        <a:t>Martinich</a:t>
                      </a:r>
                      <a:endParaRPr lang="en-US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3305473821"/>
                  </a:ext>
                </a:extLst>
              </a:tr>
              <a:tr h="229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Section Student Representative (SSR)</a:t>
                      </a:r>
                    </a:p>
                  </a:txBody>
                  <a:tcPr marL="40084" marR="4008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Deslynn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Vasquez</a:t>
                      </a:r>
                    </a:p>
                  </a:txBody>
                  <a:tcPr marL="40084" marR="40084" marT="0" marB="0" anchor="ctr"/>
                </a:tc>
                <a:extLst>
                  <a:ext uri="{0D108BD9-81ED-4DB2-BD59-A6C34878D82A}">
                    <a16:rowId xmlns:a16="http://schemas.microsoft.com/office/drawing/2014/main" val="201824886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65D6DF66-198E-C95D-46DC-A42EDE539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673997"/>
              </p:ext>
            </p:extLst>
          </p:nvPr>
        </p:nvGraphicFramePr>
        <p:xfrm>
          <a:off x="6289706" y="2726109"/>
          <a:ext cx="2709016" cy="1763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3898">
                  <a:extLst>
                    <a:ext uri="{9D8B030D-6E8A-4147-A177-3AD203B41FA5}">
                      <a16:colId xmlns:a16="http://schemas.microsoft.com/office/drawing/2014/main" val="3870891342"/>
                    </a:ext>
                  </a:extLst>
                </a:gridCol>
                <a:gridCol w="675118">
                  <a:extLst>
                    <a:ext uri="{9D8B030D-6E8A-4147-A177-3AD203B41FA5}">
                      <a16:colId xmlns:a16="http://schemas.microsoft.com/office/drawing/2014/main" val="3337315812"/>
                    </a:ext>
                  </a:extLst>
                </a:gridCol>
              </a:tblGrid>
              <a:tr h="3495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Inactive But Counted for Quorum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6414370"/>
                  </a:ext>
                </a:extLst>
              </a:tr>
              <a:tr h="4660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CH05220 AP03/ MTT17 Joint Chapter 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Inactive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630874"/>
                  </a:ext>
                </a:extLst>
              </a:tr>
              <a:tr h="4660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CH05225 Instrument &amp; Measurement (IM09)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Inactive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5969423"/>
                  </a:ext>
                </a:extLst>
              </a:tr>
              <a:tr h="4660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CH05230 IEEE Council Elect Design &amp; Autom CEDA 44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Inactive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9415379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F59B238C-4638-334D-1349-8AFFFBC910AF}"/>
              </a:ext>
            </a:extLst>
          </p:cNvPr>
          <p:cNvSpPr txBox="1"/>
          <p:nvPr/>
        </p:nvSpPr>
        <p:spPr>
          <a:xfrm>
            <a:off x="6634723" y="1032397"/>
            <a:ext cx="19110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Each person can only vote once for one position, but may authorize other officer(s) to vote for other positions</a:t>
            </a:r>
          </a:p>
        </p:txBody>
      </p:sp>
    </p:spTree>
    <p:extLst>
      <p:ext uri="{BB962C8B-B14F-4D97-AF65-F5344CB8AC3E}">
        <p14:creationId xmlns:p14="http://schemas.microsoft.com/office/powerpoint/2010/main" val="214963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1450F2-869D-0AB3-D9B8-126136AEA5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9AE799-541F-70A8-C352-A16371ABB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246558"/>
              </p:ext>
            </p:extLst>
          </p:nvPr>
        </p:nvGraphicFramePr>
        <p:xfrm>
          <a:off x="535829" y="623843"/>
          <a:ext cx="8291977" cy="3568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2055">
                  <a:extLst>
                    <a:ext uri="{9D8B030D-6E8A-4147-A177-3AD203B41FA5}">
                      <a16:colId xmlns:a16="http://schemas.microsoft.com/office/drawing/2014/main" val="4215000160"/>
                    </a:ext>
                  </a:extLst>
                </a:gridCol>
                <a:gridCol w="3280935">
                  <a:extLst>
                    <a:ext uri="{9D8B030D-6E8A-4147-A177-3AD203B41FA5}">
                      <a16:colId xmlns:a16="http://schemas.microsoft.com/office/drawing/2014/main" val="3778354883"/>
                    </a:ext>
                  </a:extLst>
                </a:gridCol>
                <a:gridCol w="1258141">
                  <a:extLst>
                    <a:ext uri="{9D8B030D-6E8A-4147-A177-3AD203B41FA5}">
                      <a16:colId xmlns:a16="http://schemas.microsoft.com/office/drawing/2014/main" val="2270772595"/>
                    </a:ext>
                  </a:extLst>
                </a:gridCol>
                <a:gridCol w="2630846">
                  <a:extLst>
                    <a:ext uri="{9D8B030D-6E8A-4147-A177-3AD203B41FA5}">
                      <a16:colId xmlns:a16="http://schemas.microsoft.com/office/drawing/2014/main" val="1932302772"/>
                    </a:ext>
                  </a:extLst>
                </a:gridCol>
              </a:tblGrid>
              <a:tr h="4026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 Organizations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5004633"/>
                  </a:ext>
                </a:extLst>
              </a:tr>
              <a:tr h="449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STB04141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Texas State Branch Chair/President</a:t>
                      </a: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 Maraj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Tim Maraj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7620125"/>
                  </a:ext>
                </a:extLst>
              </a:tr>
              <a:tr h="449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STB04141A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Texas State Computer Engr Branch Chapter Chair/President</a:t>
                      </a: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 Maraj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Tim Maraj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43371"/>
                  </a:ext>
                </a:extLst>
              </a:tr>
              <a:tr h="449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STB01971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UT Austin Branch Chair/President</a:t>
                      </a: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Andrew Cheng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  <a:hlinkClick r:id="rId4"/>
                        </a:rPr>
                        <a:t>chair@ieeeut.org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3941388"/>
                  </a:ext>
                </a:extLst>
              </a:tr>
              <a:tr h="473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SBC01971B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UT Austin Branch RAS Chapter Chair/President 2021-22</a:t>
                      </a: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Wendy Rodriguez Ovalle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  <a:hlinkClick r:id="rId5"/>
                        </a:rPr>
                        <a:t>ras_president@utlists.utexas.edu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6317878"/>
                  </a:ext>
                </a:extLst>
              </a:tr>
              <a:tr h="473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SBC01971C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UT-Austin (PE31) Power &amp; Energy </a:t>
                      </a: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Prarthana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Dias</a:t>
                      </a: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  <a:hlinkClick r:id="rId6"/>
                        </a:rPr>
                        <a:t>president.ut.ieeepes@gmail.com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1636128"/>
                  </a:ext>
                </a:extLst>
              </a:tr>
              <a:tr h="5115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HKN023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Eta Kappa Nu, Psi Chapter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Texas, Austin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hlinkClick r:id="rId7"/>
                        </a:rPr>
                        <a:t>president@hkn.ece.utexas.edu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5411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40308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DCI-113_Branded_PPT_Template_B_Final_FullScreen" id="{42F2A728-38A7-F741-8697-F23A46403293}" vid="{291ADA43-C1E7-0449-827C-A2959B3E2C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16-DCI-113_Branded_PPT_Template_B_Final_FullScreen</Template>
  <TotalTime>17825</TotalTime>
  <Words>560</Words>
  <Application>Microsoft Macintosh PowerPoint</Application>
  <PresentationFormat>On-screen Show (16:9)</PresentationFormat>
  <Paragraphs>146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LucidaGrande</vt:lpstr>
      <vt:lpstr>Verdana</vt:lpstr>
      <vt:lpstr>Wingdings</vt:lpstr>
      <vt:lpstr>Theme 1</vt:lpstr>
      <vt:lpstr>PowerPoint Presentation</vt:lpstr>
      <vt:lpstr>Vision, Leadership Team</vt:lpstr>
      <vt:lpstr>2022 Key Accomplishments to date</vt:lpstr>
      <vt:lpstr>2023 Chapter Vitality &amp; Help Needed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Martha Dodge</cp:lastModifiedBy>
  <cp:revision>69</cp:revision>
  <dcterms:created xsi:type="dcterms:W3CDTF">2016-10-24T19:40:55Z</dcterms:created>
  <dcterms:modified xsi:type="dcterms:W3CDTF">2023-07-26T18:54:43Z</dcterms:modified>
</cp:coreProperties>
</file>