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62" r:id="rId2"/>
    <p:sldId id="263" r:id="rId3"/>
    <p:sldId id="264" r:id="rId4"/>
    <p:sldId id="270" r:id="rId5"/>
    <p:sldId id="284" r:id="rId6"/>
    <p:sldId id="271" r:id="rId7"/>
    <p:sldId id="285" r:id="rId8"/>
    <p:sldId id="286" r:id="rId9"/>
    <p:sldId id="277" r:id="rId10"/>
    <p:sldId id="276" r:id="rId11"/>
    <p:sldId id="289" r:id="rId12"/>
    <p:sldId id="299" r:id="rId13"/>
    <p:sldId id="297" r:id="rId14"/>
    <p:sldId id="298" r:id="rId15"/>
    <p:sldId id="294" r:id="rId16"/>
    <p:sldId id="278" r:id="rId17"/>
    <p:sldId id="283" r:id="rId18"/>
    <p:sldId id="281" r:id="rId19"/>
    <p:sldId id="292" r:id="rId20"/>
    <p:sldId id="295" r:id="rId21"/>
    <p:sldId id="296" r:id="rId22"/>
    <p:sldId id="290" r:id="rId23"/>
    <p:sldId id="287" r:id="rId24"/>
    <p:sldId id="274" r:id="rId25"/>
    <p:sldId id="273" r:id="rId26"/>
    <p:sldId id="288" r:id="rId27"/>
    <p:sldId id="282" r:id="rId28"/>
    <p:sldId id="272" r:id="rId29"/>
    <p:sldId id="279" r:id="rId30"/>
    <p:sldId id="280" r:id="rId31"/>
    <p:sldId id="29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77"/>
      </p:cViewPr>
      <p:guideLst/>
    </p:cSldViewPr>
  </p:slideViewPr>
  <p:notesTextViewPr>
    <p:cViewPr>
      <p:scale>
        <a:sx n="3" d="2"/>
        <a:sy n="3" d="2"/>
      </p:scale>
      <p:origin x="0" y="0"/>
    </p:cViewPr>
  </p:notesTextViewPr>
  <p:sorterViewPr>
    <p:cViewPr>
      <p:scale>
        <a:sx n="100" d="100"/>
        <a:sy n="100" d="100"/>
      </p:scale>
      <p:origin x="0" y="-4752"/>
    </p:cViewPr>
  </p:sorterViewPr>
  <p:notesViewPr>
    <p:cSldViewPr snapToGrid="0">
      <p:cViewPr varScale="1">
        <p:scale>
          <a:sx n="55" d="100"/>
          <a:sy n="55"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D61C51-241E-463F-A237-94A4822C40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488D792-85B4-4A0B-891D-C5D835CE72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1ADAED-7D1D-4FAE-A775-EF2BC973F95A}" type="datetimeFigureOut">
              <a:rPr lang="en-US" smtClean="0"/>
              <a:t>9/19/2023</a:t>
            </a:fld>
            <a:endParaRPr lang="en-US"/>
          </a:p>
        </p:txBody>
      </p:sp>
      <p:sp>
        <p:nvSpPr>
          <p:cNvPr id="4" name="Footer Placeholder 3">
            <a:extLst>
              <a:ext uri="{FF2B5EF4-FFF2-40B4-BE49-F238E27FC236}">
                <a16:creationId xmlns:a16="http://schemas.microsoft.com/office/drawing/2014/main" id="{62B01826-3324-468A-A72B-B3510F904C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377814-AED2-4A19-B4CC-7F9EFA9A55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B08C1-ADE6-464A-A23C-D807449BFCE6}" type="slidenum">
              <a:rPr lang="en-US" smtClean="0"/>
              <a:t>‹#›</a:t>
            </a:fld>
            <a:endParaRPr lang="en-US"/>
          </a:p>
        </p:txBody>
      </p:sp>
    </p:spTree>
    <p:extLst>
      <p:ext uri="{BB962C8B-B14F-4D97-AF65-F5344CB8AC3E}">
        <p14:creationId xmlns:p14="http://schemas.microsoft.com/office/powerpoint/2010/main" val="3795752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97F8A-6684-46EB-BC4A-F73AC3A034E1}" type="datetimeFigureOut">
              <a:rPr lang="en-US" smtClean="0"/>
              <a:t>9/19/2023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DB949-B6E4-4B6D-8DF5-95BEAC14AB6D}" type="slidenum">
              <a:rPr lang="en-US" smtClean="0"/>
              <a:t>‹#›</a:t>
            </a:fld>
            <a:endParaRPr lang="en-US"/>
          </a:p>
        </p:txBody>
      </p:sp>
    </p:spTree>
    <p:extLst>
      <p:ext uri="{BB962C8B-B14F-4D97-AF65-F5344CB8AC3E}">
        <p14:creationId xmlns:p14="http://schemas.microsoft.com/office/powerpoint/2010/main" val="3755605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5F3A-EF67-485E-BF61-3DFD611FEDCD}"/>
              </a:ext>
            </a:extLst>
          </p:cNvPr>
          <p:cNvSpPr>
            <a:spLocks noGrp="1"/>
          </p:cNvSpPr>
          <p:nvPr>
            <p:ph type="ctrTitle" hasCustomPrompt="1"/>
          </p:nvPr>
        </p:nvSpPr>
        <p:spPr>
          <a:xfrm>
            <a:off x="1524000" y="1122363"/>
            <a:ext cx="9144000" cy="2371335"/>
          </a:xfrm>
          <a:prstGeom prst="rect">
            <a:avLst/>
          </a:prstGeom>
        </p:spPr>
        <p:txBody>
          <a:bodyPr anchor="b">
            <a:normAutofit/>
          </a:bodyPr>
          <a:lstStyle>
            <a:lvl1pPr algn="ctr">
              <a:lnSpc>
                <a:spcPct val="100000"/>
              </a:lnSpc>
              <a:defRPr sz="5400">
                <a:latin typeface="Times New Roman" panose="02020603050405020304" pitchFamily="18" charset="0"/>
                <a:cs typeface="Times New Roman" panose="02020603050405020304" pitchFamily="18" charset="0"/>
              </a:defRPr>
            </a:lvl1pPr>
          </a:lstStyle>
          <a:p>
            <a:r>
              <a:rPr lang="en-US" dirty="0"/>
              <a:t>CLICK TO EDIT MASTER TITLE</a:t>
            </a:r>
          </a:p>
        </p:txBody>
      </p:sp>
      <p:sp>
        <p:nvSpPr>
          <p:cNvPr id="3" name="Subtitle 2">
            <a:extLst>
              <a:ext uri="{FF2B5EF4-FFF2-40B4-BE49-F238E27FC236}">
                <a16:creationId xmlns:a16="http://schemas.microsoft.com/office/drawing/2014/main" id="{82758E40-7775-4CC0-9D8A-29793059160A}"/>
              </a:ext>
            </a:extLst>
          </p:cNvPr>
          <p:cNvSpPr>
            <a:spLocks noGrp="1"/>
          </p:cNvSpPr>
          <p:nvPr>
            <p:ph type="subTitle" idx="1"/>
          </p:nvPr>
        </p:nvSpPr>
        <p:spPr>
          <a:xfrm>
            <a:off x="1524000" y="3602038"/>
            <a:ext cx="9144000" cy="495177"/>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D752BF1-ADEA-435C-919F-BA3D31CD28AC}"/>
              </a:ext>
            </a:extLst>
          </p:cNvPr>
          <p:cNvSpPr>
            <a:spLocks noGrp="1"/>
          </p:cNvSpPr>
          <p:nvPr>
            <p:ph type="dt" sz="half" idx="10"/>
          </p:nvPr>
        </p:nvSpPr>
        <p:spPr/>
        <p:txBody>
          <a:bodyPr/>
          <a:lstStyle>
            <a:lvl1pPr>
              <a:defRPr sz="1100">
                <a:latin typeface="Times New Roman" panose="02020603050405020304" pitchFamily="18" charset="0"/>
                <a:cs typeface="Times New Roman" panose="02020603050405020304" pitchFamily="18" charset="0"/>
              </a:defRPr>
            </a:lvl1pPr>
          </a:lstStyle>
          <a:p>
            <a:fld id="{F8EDE729-BD40-4569-A713-677C0C03296A}" type="datetime1">
              <a:rPr lang="en-US" smtClean="0"/>
              <a:t>9/19/2023</a:t>
            </a:fld>
            <a:endParaRPr lang="en-US" dirty="0"/>
          </a:p>
        </p:txBody>
      </p:sp>
      <p:sp>
        <p:nvSpPr>
          <p:cNvPr id="5" name="Footer Placeholder 4">
            <a:extLst>
              <a:ext uri="{FF2B5EF4-FFF2-40B4-BE49-F238E27FC236}">
                <a16:creationId xmlns:a16="http://schemas.microsoft.com/office/drawing/2014/main" id="{8AD3772E-1D4A-46F4-A43A-1F4B57238CE5}"/>
              </a:ext>
            </a:extLst>
          </p:cNvPr>
          <p:cNvSpPr>
            <a:spLocks noGrp="1"/>
          </p:cNvSpPr>
          <p:nvPr>
            <p:ph type="ftr" sz="quarter" idx="11"/>
          </p:nvPr>
        </p:nvSpPr>
        <p:spPr/>
        <p:txBody>
          <a:bodyPr/>
          <a:lstStyle>
            <a:lvl1pPr>
              <a:defRPr sz="1000">
                <a:latin typeface="Times New Roman" panose="02020603050405020304" pitchFamily="18" charset="0"/>
                <a:cs typeface="Times New Roman" panose="02020603050405020304" pitchFamily="18" charset="0"/>
              </a:defRPr>
            </a:lvl1pPr>
          </a:lstStyle>
          <a:p>
            <a:r>
              <a:rPr lang="en-US" dirty="0"/>
              <a:t>© 2020 TRUSTED STRATEGIC SOLUTIONS,</a:t>
            </a:r>
          </a:p>
          <a:p>
            <a:r>
              <a:rPr lang="en-US" dirty="0"/>
              <a:t>Confidential and Proprietary</a:t>
            </a:r>
          </a:p>
        </p:txBody>
      </p:sp>
      <p:sp>
        <p:nvSpPr>
          <p:cNvPr id="6" name="Slide Number Placeholder 5">
            <a:extLst>
              <a:ext uri="{FF2B5EF4-FFF2-40B4-BE49-F238E27FC236}">
                <a16:creationId xmlns:a16="http://schemas.microsoft.com/office/drawing/2014/main" id="{DFF7E9A0-6E54-4882-BFCB-3166DD30DB42}"/>
              </a:ext>
            </a:extLst>
          </p:cNvPr>
          <p:cNvSpPr>
            <a:spLocks noGrp="1"/>
          </p:cNvSpPr>
          <p:nvPr>
            <p:ph type="sldNum" sz="quarter" idx="12"/>
          </p:nvPr>
        </p:nvSpPr>
        <p:spPr/>
        <p:txBody>
          <a:bodyPr/>
          <a:lstStyle>
            <a:lvl1pPr>
              <a:defRPr sz="1100">
                <a:latin typeface="Times New Roman" panose="02020603050405020304" pitchFamily="18" charset="0"/>
                <a:cs typeface="Times New Roman" panose="02020603050405020304" pitchFamily="18" charset="0"/>
              </a:defRPr>
            </a:lvl1pPr>
          </a:lstStyle>
          <a:p>
            <a:fld id="{6F64EEC4-F483-45C3-AF25-AB1A3E5BD63C}"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DEABFB78-C853-45C7-B7DB-70DBEC1CEB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95"/>
          <a:stretch/>
        </p:blipFill>
        <p:spPr>
          <a:xfrm>
            <a:off x="-17584" y="4025632"/>
            <a:ext cx="10506808" cy="2050512"/>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04707496-626C-4DC7-B70C-7A42771D72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7" r="17758"/>
          <a:stretch/>
        </p:blipFill>
        <p:spPr>
          <a:xfrm>
            <a:off x="9158875" y="-1"/>
            <a:ext cx="3033126" cy="2759087"/>
          </a:xfrm>
          <a:prstGeom prst="rect">
            <a:avLst/>
          </a:prstGeom>
        </p:spPr>
      </p:pic>
      <p:pic>
        <p:nvPicPr>
          <p:cNvPr id="12" name="Picture 11">
            <a:extLst>
              <a:ext uri="{FF2B5EF4-FFF2-40B4-BE49-F238E27FC236}">
                <a16:creationId xmlns:a16="http://schemas.microsoft.com/office/drawing/2014/main" id="{5F1121FA-D034-4EF5-93C6-5F59584467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2601" y="292731"/>
            <a:ext cx="2128935" cy="1136848"/>
          </a:xfrm>
          <a:prstGeom prst="rect">
            <a:avLst/>
          </a:prstGeom>
        </p:spPr>
      </p:pic>
    </p:spTree>
    <p:extLst>
      <p:ext uri="{BB962C8B-B14F-4D97-AF65-F5344CB8AC3E}">
        <p14:creationId xmlns:p14="http://schemas.microsoft.com/office/powerpoint/2010/main" val="312371394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8F482F9-BA17-4EC6-8533-CBFD1B80BB0A}"/>
              </a:ext>
            </a:extLst>
          </p:cNvPr>
          <p:cNvSpPr>
            <a:spLocks noGrp="1"/>
          </p:cNvSpPr>
          <p:nvPr>
            <p:ph type="pic" idx="1"/>
          </p:nvPr>
        </p:nvSpPr>
        <p:spPr>
          <a:xfrm>
            <a:off x="5183188" y="1365778"/>
            <a:ext cx="6172200" cy="44952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3A8D226F-03D1-4D22-9707-A07FDEF4EFC1}"/>
              </a:ext>
            </a:extLst>
          </p:cNvPr>
          <p:cNvSpPr>
            <a:spLocks noGrp="1"/>
          </p:cNvSpPr>
          <p:nvPr>
            <p:ph type="dt" sz="half" idx="10"/>
          </p:nvPr>
        </p:nvSpPr>
        <p:spPr/>
        <p:txBody>
          <a:bodyPr/>
          <a:lstStyle/>
          <a:p>
            <a:fld id="{628EBC85-8773-4EC4-9294-35B3CA05D03E}" type="datetime1">
              <a:rPr lang="en-US" smtClean="0"/>
              <a:t>9/19/2023</a:t>
            </a:fld>
            <a:endParaRPr lang="en-US"/>
          </a:p>
        </p:txBody>
      </p:sp>
      <p:sp>
        <p:nvSpPr>
          <p:cNvPr id="6" name="Footer Placeholder 5">
            <a:extLst>
              <a:ext uri="{FF2B5EF4-FFF2-40B4-BE49-F238E27FC236}">
                <a16:creationId xmlns:a16="http://schemas.microsoft.com/office/drawing/2014/main" id="{57E4BCCD-93CC-41C6-86CA-F62C40658A6C}"/>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7" name="Slide Number Placeholder 6">
            <a:extLst>
              <a:ext uri="{FF2B5EF4-FFF2-40B4-BE49-F238E27FC236}">
                <a16:creationId xmlns:a16="http://schemas.microsoft.com/office/drawing/2014/main" id="{712B59A4-BE5D-4424-99EF-5244452A795B}"/>
              </a:ext>
            </a:extLst>
          </p:cNvPr>
          <p:cNvSpPr>
            <a:spLocks noGrp="1"/>
          </p:cNvSpPr>
          <p:nvPr>
            <p:ph type="sldNum" sz="quarter" idx="12"/>
          </p:nvPr>
        </p:nvSpPr>
        <p:spPr/>
        <p:txBody>
          <a:bodyPr/>
          <a:lstStyle/>
          <a:p>
            <a:fld id="{6F64EEC4-F483-45C3-AF25-AB1A3E5BD63C}" type="slidenum">
              <a:rPr lang="en-US" smtClean="0"/>
              <a:t>‹#›</a:t>
            </a:fld>
            <a:endParaRPr lang="en-US"/>
          </a:p>
        </p:txBody>
      </p:sp>
      <p:sp>
        <p:nvSpPr>
          <p:cNvPr id="9" name="Title 1">
            <a:extLst>
              <a:ext uri="{FF2B5EF4-FFF2-40B4-BE49-F238E27FC236}">
                <a16:creationId xmlns:a16="http://schemas.microsoft.com/office/drawing/2014/main" id="{B775DF6E-8187-40ED-AF7A-6E8235E0658F}"/>
              </a:ext>
            </a:extLst>
          </p:cNvPr>
          <p:cNvSpPr>
            <a:spLocks noGrp="1"/>
          </p:cNvSpPr>
          <p:nvPr>
            <p:ph type="title"/>
          </p:nvPr>
        </p:nvSpPr>
        <p:spPr>
          <a:xfrm>
            <a:off x="836612" y="1365778"/>
            <a:ext cx="3935413" cy="970886"/>
          </a:xfrm>
          <a:prstGeom prst="rect">
            <a:avLst/>
          </a:prstGeom>
        </p:spPr>
        <p:txBody>
          <a:bodyPr anchor="b"/>
          <a:lstStyle>
            <a:lvl1pPr>
              <a:defRPr sz="3200"/>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960D78EA-CA5C-4F5B-BE8C-354D26AFF485}"/>
              </a:ext>
            </a:extLst>
          </p:cNvPr>
          <p:cNvSpPr>
            <a:spLocks noGrp="1"/>
          </p:cNvSpPr>
          <p:nvPr>
            <p:ph type="body" sz="half" idx="2"/>
          </p:nvPr>
        </p:nvSpPr>
        <p:spPr>
          <a:xfrm>
            <a:off x="839788" y="2336664"/>
            <a:ext cx="3932237" cy="3532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E567F712-96F3-4105-84C9-A9CF98C338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75078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BF28-FFA6-4CA3-A9E6-795CB61071C2}"/>
              </a:ext>
            </a:extLst>
          </p:cNvPr>
          <p:cNvSpPr>
            <a:spLocks noGrp="1"/>
          </p:cNvSpPr>
          <p:nvPr>
            <p:ph type="title"/>
          </p:nvPr>
        </p:nvSpPr>
        <p:spPr>
          <a:xfrm>
            <a:off x="2442754" y="365125"/>
            <a:ext cx="8911046" cy="13255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C1A5C80-B2B2-456D-9902-517A33FB8F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E3F00-C4CA-4773-83FB-4F55E32FB779}"/>
              </a:ext>
            </a:extLst>
          </p:cNvPr>
          <p:cNvSpPr>
            <a:spLocks noGrp="1"/>
          </p:cNvSpPr>
          <p:nvPr>
            <p:ph type="dt" sz="half" idx="10"/>
          </p:nvPr>
        </p:nvSpPr>
        <p:spPr/>
        <p:txBody>
          <a:bodyPr/>
          <a:lstStyle/>
          <a:p>
            <a:fld id="{A09CF409-217B-45C7-A7EA-55A392514545}" type="datetime1">
              <a:rPr lang="en-US" smtClean="0"/>
              <a:t>9/19/2023</a:t>
            </a:fld>
            <a:endParaRPr lang="en-US"/>
          </a:p>
        </p:txBody>
      </p:sp>
      <p:sp>
        <p:nvSpPr>
          <p:cNvPr id="5" name="Footer Placeholder 4">
            <a:extLst>
              <a:ext uri="{FF2B5EF4-FFF2-40B4-BE49-F238E27FC236}">
                <a16:creationId xmlns:a16="http://schemas.microsoft.com/office/drawing/2014/main" id="{DE8FCEA7-6596-4FB0-8F57-E7DFE07BE12A}"/>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6" name="Slide Number Placeholder 5">
            <a:extLst>
              <a:ext uri="{FF2B5EF4-FFF2-40B4-BE49-F238E27FC236}">
                <a16:creationId xmlns:a16="http://schemas.microsoft.com/office/drawing/2014/main" id="{F39A6F9F-88FE-4768-BDA8-097E2E91EF17}"/>
              </a:ext>
            </a:extLst>
          </p:cNvPr>
          <p:cNvSpPr>
            <a:spLocks noGrp="1"/>
          </p:cNvSpPr>
          <p:nvPr>
            <p:ph type="sldNum" sz="quarter" idx="12"/>
          </p:nvPr>
        </p:nvSpPr>
        <p:spPr/>
        <p:txBody>
          <a:bodyPr/>
          <a:lstStyle/>
          <a:p>
            <a:fld id="{6F64EEC4-F483-45C3-AF25-AB1A3E5BD63C}" type="slidenum">
              <a:rPr lang="en-US" smtClean="0"/>
              <a:t>‹#›</a:t>
            </a:fld>
            <a:endParaRPr lang="en-US"/>
          </a:p>
        </p:txBody>
      </p:sp>
      <p:pic>
        <p:nvPicPr>
          <p:cNvPr id="10" name="Picture 9">
            <a:extLst>
              <a:ext uri="{FF2B5EF4-FFF2-40B4-BE49-F238E27FC236}">
                <a16:creationId xmlns:a16="http://schemas.microsoft.com/office/drawing/2014/main" id="{45DB323A-0F60-407E-BC7E-FC7FD43BA3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1589654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DDFD3-9523-4C47-B2EE-8D12EAD32118}"/>
              </a:ext>
            </a:extLst>
          </p:cNvPr>
          <p:cNvSpPr>
            <a:spLocks noGrp="1"/>
          </p:cNvSpPr>
          <p:nvPr>
            <p:ph type="title" orient="vert"/>
          </p:nvPr>
        </p:nvSpPr>
        <p:spPr>
          <a:xfrm>
            <a:off x="8724900" y="1358537"/>
            <a:ext cx="2628900" cy="4818426"/>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18751D-FF94-4607-9F11-BDAEEA754733}"/>
              </a:ext>
            </a:extLst>
          </p:cNvPr>
          <p:cNvSpPr>
            <a:spLocks noGrp="1"/>
          </p:cNvSpPr>
          <p:nvPr>
            <p:ph type="body" orient="vert" idx="1"/>
          </p:nvPr>
        </p:nvSpPr>
        <p:spPr>
          <a:xfrm>
            <a:off x="838200" y="1358537"/>
            <a:ext cx="7734300" cy="4818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8D312-D371-49C8-961E-30B1E9D8F7AC}"/>
              </a:ext>
            </a:extLst>
          </p:cNvPr>
          <p:cNvSpPr>
            <a:spLocks noGrp="1"/>
          </p:cNvSpPr>
          <p:nvPr>
            <p:ph type="dt" sz="half" idx="10"/>
          </p:nvPr>
        </p:nvSpPr>
        <p:spPr/>
        <p:txBody>
          <a:bodyPr/>
          <a:lstStyle/>
          <a:p>
            <a:fld id="{B80CDB2F-36FD-4A23-B86E-C8D331A76094}" type="datetime1">
              <a:rPr lang="en-US" smtClean="0"/>
              <a:t>9/19/2023</a:t>
            </a:fld>
            <a:endParaRPr lang="en-US"/>
          </a:p>
        </p:txBody>
      </p:sp>
      <p:sp>
        <p:nvSpPr>
          <p:cNvPr id="5" name="Footer Placeholder 4">
            <a:extLst>
              <a:ext uri="{FF2B5EF4-FFF2-40B4-BE49-F238E27FC236}">
                <a16:creationId xmlns:a16="http://schemas.microsoft.com/office/drawing/2014/main" id="{E39D444A-4085-4BA4-9555-C5A47DE9CD50}"/>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6" name="Slide Number Placeholder 5">
            <a:extLst>
              <a:ext uri="{FF2B5EF4-FFF2-40B4-BE49-F238E27FC236}">
                <a16:creationId xmlns:a16="http://schemas.microsoft.com/office/drawing/2014/main" id="{9AB8132E-AA74-42AC-BCD0-4553148D088D}"/>
              </a:ext>
            </a:extLst>
          </p:cNvPr>
          <p:cNvSpPr>
            <a:spLocks noGrp="1"/>
          </p:cNvSpPr>
          <p:nvPr>
            <p:ph type="sldNum" sz="quarter" idx="12"/>
          </p:nvPr>
        </p:nvSpPr>
        <p:spPr/>
        <p:txBody>
          <a:bodyPr/>
          <a:lstStyle/>
          <a:p>
            <a:fld id="{6F64EEC4-F483-45C3-AF25-AB1A3E5BD63C}" type="slidenum">
              <a:rPr lang="en-US" smtClean="0"/>
              <a:t>‹#›</a:t>
            </a:fld>
            <a:endParaRPr lang="en-US"/>
          </a:p>
        </p:txBody>
      </p:sp>
      <p:pic>
        <p:nvPicPr>
          <p:cNvPr id="7" name="Picture 6">
            <a:extLst>
              <a:ext uri="{FF2B5EF4-FFF2-40B4-BE49-F238E27FC236}">
                <a16:creationId xmlns:a16="http://schemas.microsoft.com/office/drawing/2014/main" id="{EE3EFC1C-53F8-4EC2-8718-C8B2AA9777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29680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5F3A-EF67-485E-BF61-3DFD611FEDCD}"/>
              </a:ext>
            </a:extLst>
          </p:cNvPr>
          <p:cNvSpPr>
            <a:spLocks noGrp="1"/>
          </p:cNvSpPr>
          <p:nvPr>
            <p:ph type="ctrTitle" hasCustomPrompt="1"/>
          </p:nvPr>
        </p:nvSpPr>
        <p:spPr>
          <a:xfrm>
            <a:off x="1524000" y="1122363"/>
            <a:ext cx="9144000" cy="2371335"/>
          </a:xfrm>
          <a:prstGeom prst="rect">
            <a:avLst/>
          </a:prstGeom>
        </p:spPr>
        <p:txBody>
          <a:bodyPr anchor="b">
            <a:normAutofit/>
          </a:bodyPr>
          <a:lstStyle>
            <a:lvl1pPr algn="ctr">
              <a:lnSpc>
                <a:spcPct val="100000"/>
              </a:lnSpc>
              <a:defRPr sz="5000">
                <a:latin typeface="Times New Roman" panose="02020603050405020304" pitchFamily="18" charset="0"/>
                <a:cs typeface="Times New Roman" panose="02020603050405020304" pitchFamily="18" charset="0"/>
              </a:defRPr>
            </a:lvl1pPr>
          </a:lstStyle>
          <a:p>
            <a:r>
              <a:rPr lang="en-US" dirty="0"/>
              <a:t>CLICK TO EDIT MASTER TITLE</a:t>
            </a:r>
          </a:p>
        </p:txBody>
      </p:sp>
      <p:sp>
        <p:nvSpPr>
          <p:cNvPr id="3" name="Subtitle 2">
            <a:extLst>
              <a:ext uri="{FF2B5EF4-FFF2-40B4-BE49-F238E27FC236}">
                <a16:creationId xmlns:a16="http://schemas.microsoft.com/office/drawing/2014/main" id="{82758E40-7775-4CC0-9D8A-29793059160A}"/>
              </a:ext>
            </a:extLst>
          </p:cNvPr>
          <p:cNvSpPr>
            <a:spLocks noGrp="1"/>
          </p:cNvSpPr>
          <p:nvPr>
            <p:ph type="subTitle" idx="1"/>
          </p:nvPr>
        </p:nvSpPr>
        <p:spPr>
          <a:xfrm>
            <a:off x="1524000" y="3602038"/>
            <a:ext cx="9144000" cy="495177"/>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D752BF1-ADEA-435C-919F-BA3D31CD28AC}"/>
              </a:ext>
            </a:extLst>
          </p:cNvPr>
          <p:cNvSpPr>
            <a:spLocks noGrp="1"/>
          </p:cNvSpPr>
          <p:nvPr>
            <p:ph type="dt" sz="half" idx="10"/>
          </p:nvPr>
        </p:nvSpPr>
        <p:spPr/>
        <p:txBody>
          <a:bodyPr/>
          <a:lstStyle>
            <a:lvl1pPr>
              <a:defRPr sz="1100">
                <a:latin typeface="Times New Roman" panose="02020603050405020304" pitchFamily="18" charset="0"/>
                <a:cs typeface="Times New Roman" panose="02020603050405020304" pitchFamily="18" charset="0"/>
              </a:defRPr>
            </a:lvl1pPr>
          </a:lstStyle>
          <a:p>
            <a:fld id="{F8EDE729-BD40-4569-A713-677C0C03296A}" type="datetime1">
              <a:rPr lang="en-US" smtClean="0"/>
              <a:t>9/19/2023</a:t>
            </a:fld>
            <a:endParaRPr lang="en-US" dirty="0"/>
          </a:p>
        </p:txBody>
      </p:sp>
      <p:sp>
        <p:nvSpPr>
          <p:cNvPr id="5" name="Footer Placeholder 4">
            <a:extLst>
              <a:ext uri="{FF2B5EF4-FFF2-40B4-BE49-F238E27FC236}">
                <a16:creationId xmlns:a16="http://schemas.microsoft.com/office/drawing/2014/main" id="{8AD3772E-1D4A-46F4-A43A-1F4B57238CE5}"/>
              </a:ext>
            </a:extLst>
          </p:cNvPr>
          <p:cNvSpPr>
            <a:spLocks noGrp="1"/>
          </p:cNvSpPr>
          <p:nvPr>
            <p:ph type="ftr" sz="quarter" idx="11"/>
          </p:nvPr>
        </p:nvSpPr>
        <p:spPr/>
        <p:txBody>
          <a:bodyPr/>
          <a:lstStyle>
            <a:lvl1pPr>
              <a:defRPr sz="1000">
                <a:latin typeface="Times New Roman" panose="02020603050405020304" pitchFamily="18" charset="0"/>
                <a:cs typeface="Times New Roman" panose="02020603050405020304" pitchFamily="18" charset="0"/>
              </a:defRPr>
            </a:lvl1pPr>
          </a:lstStyle>
          <a:p>
            <a:r>
              <a:rPr lang="en-US" dirty="0"/>
              <a:t>© 2020 TRUSTED STRATEGIC SOLUTIONS,</a:t>
            </a:r>
          </a:p>
          <a:p>
            <a:r>
              <a:rPr lang="en-US" dirty="0"/>
              <a:t>Confidential and Proprietary</a:t>
            </a:r>
          </a:p>
        </p:txBody>
      </p:sp>
      <p:sp>
        <p:nvSpPr>
          <p:cNvPr id="6" name="Slide Number Placeholder 5">
            <a:extLst>
              <a:ext uri="{FF2B5EF4-FFF2-40B4-BE49-F238E27FC236}">
                <a16:creationId xmlns:a16="http://schemas.microsoft.com/office/drawing/2014/main" id="{DFF7E9A0-6E54-4882-BFCB-3166DD30DB42}"/>
              </a:ext>
            </a:extLst>
          </p:cNvPr>
          <p:cNvSpPr>
            <a:spLocks noGrp="1"/>
          </p:cNvSpPr>
          <p:nvPr>
            <p:ph type="sldNum" sz="quarter" idx="12"/>
          </p:nvPr>
        </p:nvSpPr>
        <p:spPr/>
        <p:txBody>
          <a:bodyPr/>
          <a:lstStyle>
            <a:lvl1pPr>
              <a:defRPr sz="1100">
                <a:latin typeface="Times New Roman" panose="02020603050405020304" pitchFamily="18" charset="0"/>
                <a:cs typeface="Times New Roman" panose="02020603050405020304" pitchFamily="18" charset="0"/>
              </a:defRPr>
            </a:lvl1pPr>
          </a:lstStyle>
          <a:p>
            <a:fld id="{6F64EEC4-F483-45C3-AF25-AB1A3E5BD63C}" type="slidenum">
              <a:rPr lang="en-US" smtClean="0"/>
              <a:pPr/>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DEABFB78-C853-45C7-B7DB-70DBEC1CEB8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495"/>
          <a:stretch/>
        </p:blipFill>
        <p:spPr>
          <a:xfrm>
            <a:off x="-17584" y="4025632"/>
            <a:ext cx="10506808" cy="2050512"/>
          </a:xfrm>
          <a:prstGeom prst="rect">
            <a:avLst/>
          </a:prstGeom>
        </p:spPr>
      </p:pic>
      <p:pic>
        <p:nvPicPr>
          <p:cNvPr id="10" name="Picture 9" descr="A picture containing object, clock&#10;&#10;Description automatically generated">
            <a:extLst>
              <a:ext uri="{FF2B5EF4-FFF2-40B4-BE49-F238E27FC236}">
                <a16:creationId xmlns:a16="http://schemas.microsoft.com/office/drawing/2014/main" id="{04707496-626C-4DC7-B70C-7A42771D72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587" r="17758"/>
          <a:stretch/>
        </p:blipFill>
        <p:spPr>
          <a:xfrm>
            <a:off x="9158875" y="-1"/>
            <a:ext cx="3033126" cy="2759087"/>
          </a:xfrm>
          <a:prstGeom prst="rect">
            <a:avLst/>
          </a:prstGeom>
        </p:spPr>
      </p:pic>
      <p:pic>
        <p:nvPicPr>
          <p:cNvPr id="12" name="Picture 11">
            <a:extLst>
              <a:ext uri="{FF2B5EF4-FFF2-40B4-BE49-F238E27FC236}">
                <a16:creationId xmlns:a16="http://schemas.microsoft.com/office/drawing/2014/main" id="{5F1121FA-D034-4EF5-93C6-5F59584467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02601" y="292731"/>
            <a:ext cx="2128935" cy="1136848"/>
          </a:xfrm>
          <a:prstGeom prst="rect">
            <a:avLst/>
          </a:prstGeom>
        </p:spPr>
      </p:pic>
    </p:spTree>
    <p:extLst>
      <p:ext uri="{BB962C8B-B14F-4D97-AF65-F5344CB8AC3E}">
        <p14:creationId xmlns:p14="http://schemas.microsoft.com/office/powerpoint/2010/main" val="1288539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1E7F04-AD34-4962-9F4A-FCAA6F93998B}"/>
              </a:ext>
            </a:extLst>
          </p:cNvPr>
          <p:cNvSpPr/>
          <p:nvPr userDrawn="1"/>
        </p:nvSpPr>
        <p:spPr>
          <a:xfrm>
            <a:off x="0" y="295184"/>
            <a:ext cx="12191999" cy="139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77527A-D1C3-47EE-ACA0-B7776336CA52}"/>
              </a:ext>
            </a:extLst>
          </p:cNvPr>
          <p:cNvSpPr>
            <a:spLocks noGrp="1"/>
          </p:cNvSpPr>
          <p:nvPr>
            <p:ph type="title" hasCustomPrompt="1"/>
          </p:nvPr>
        </p:nvSpPr>
        <p:spPr>
          <a:xfrm>
            <a:off x="2325189" y="295184"/>
            <a:ext cx="9866810" cy="1395505"/>
          </a:xfrm>
          <a:prstGeom prst="rect">
            <a:avLst/>
          </a:prstGeom>
          <a:solidFill>
            <a:schemeClr val="tx1"/>
          </a:solidFill>
        </p:spPr>
        <p:txBody>
          <a:bodyPr anchor="ctr"/>
          <a:lstStyle>
            <a:lvl1pPr marL="339725" indent="0">
              <a:defRPr sz="4000">
                <a:solidFill>
                  <a:schemeClr val="accent3"/>
                </a:solidFill>
              </a:defRPr>
            </a:lvl1pPr>
          </a:lstStyle>
          <a:p>
            <a:br>
              <a:rPr lang="en-US" dirty="0"/>
            </a:br>
            <a:r>
              <a:rPr lang="en-US" dirty="0"/>
              <a:t>Click to edit Master title style</a:t>
            </a:r>
            <a:br>
              <a:rPr lang="en-US" dirty="0"/>
            </a:br>
            <a:endParaRPr lang="en-US" dirty="0"/>
          </a:p>
        </p:txBody>
      </p:sp>
      <p:sp>
        <p:nvSpPr>
          <p:cNvPr id="3" name="Content Placeholder 2">
            <a:extLst>
              <a:ext uri="{FF2B5EF4-FFF2-40B4-BE49-F238E27FC236}">
                <a16:creationId xmlns:a16="http://schemas.microsoft.com/office/drawing/2014/main" id="{A088FD5D-5FF0-4BA1-B3CC-B2FDEBCD6CF0}"/>
              </a:ext>
            </a:extLst>
          </p:cNvPr>
          <p:cNvSpPr>
            <a:spLocks noGrp="1"/>
          </p:cNvSpPr>
          <p:nvPr>
            <p:ph idx="1"/>
          </p:nvPr>
        </p:nvSpPr>
        <p:spPr>
          <a:xfrm>
            <a:off x="838200" y="1914525"/>
            <a:ext cx="10515600" cy="4262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FD4A1-AF64-4163-BD9D-735113074419}"/>
              </a:ext>
            </a:extLst>
          </p:cNvPr>
          <p:cNvSpPr>
            <a:spLocks noGrp="1"/>
          </p:cNvSpPr>
          <p:nvPr>
            <p:ph type="dt" sz="half" idx="10"/>
          </p:nvPr>
        </p:nvSpPr>
        <p:spPr/>
        <p:txBody>
          <a:bodyPr/>
          <a:lstStyle/>
          <a:p>
            <a:fld id="{16283FBC-B5C1-49E2-85B3-12A0BAC10FA0}" type="datetime1">
              <a:rPr lang="en-US" smtClean="0"/>
              <a:t>9/19/2023</a:t>
            </a:fld>
            <a:endParaRPr lang="en-US"/>
          </a:p>
        </p:txBody>
      </p:sp>
      <p:sp>
        <p:nvSpPr>
          <p:cNvPr id="5" name="Footer Placeholder 4">
            <a:extLst>
              <a:ext uri="{FF2B5EF4-FFF2-40B4-BE49-F238E27FC236}">
                <a16:creationId xmlns:a16="http://schemas.microsoft.com/office/drawing/2014/main" id="{FFB57864-2CEA-4A24-ACF7-FD3FA031C037}"/>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6" name="Slide Number Placeholder 5">
            <a:extLst>
              <a:ext uri="{FF2B5EF4-FFF2-40B4-BE49-F238E27FC236}">
                <a16:creationId xmlns:a16="http://schemas.microsoft.com/office/drawing/2014/main" id="{60739DB7-747B-4D9E-9FF3-C8338E3EEEAE}"/>
              </a:ext>
            </a:extLst>
          </p:cNvPr>
          <p:cNvSpPr>
            <a:spLocks noGrp="1"/>
          </p:cNvSpPr>
          <p:nvPr>
            <p:ph type="sldNum" sz="quarter" idx="12"/>
          </p:nvPr>
        </p:nvSpPr>
        <p:spPr/>
        <p:txBody>
          <a:bodyPr/>
          <a:lstStyle/>
          <a:p>
            <a:fld id="{6F64EEC4-F483-45C3-AF25-AB1A3E5BD63C}" type="slidenum">
              <a:rPr lang="en-US" smtClean="0"/>
              <a:t>‹#›</a:t>
            </a:fld>
            <a:endParaRPr lang="en-US"/>
          </a:p>
        </p:txBody>
      </p:sp>
      <p:pic>
        <p:nvPicPr>
          <p:cNvPr id="8" name="Picture 7" descr="A picture containing object, clock, drawing&#10;&#10;Description automatically generated">
            <a:extLst>
              <a:ext uri="{FF2B5EF4-FFF2-40B4-BE49-F238E27FC236}">
                <a16:creationId xmlns:a16="http://schemas.microsoft.com/office/drawing/2014/main" id="{6ACAB7E5-D7D3-4118-A3CD-16EABED008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135" b="3043"/>
          <a:stretch/>
        </p:blipFill>
        <p:spPr>
          <a:xfrm>
            <a:off x="7618562" y="4112574"/>
            <a:ext cx="4573437" cy="2745426"/>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CDC35095-D8B4-4E8A-A47F-22F1255B5B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376"/>
          <a:stretch/>
        </p:blipFill>
        <p:spPr>
          <a:xfrm>
            <a:off x="0" y="1174776"/>
            <a:ext cx="1914525" cy="471462"/>
          </a:xfrm>
          <a:prstGeom prst="rect">
            <a:avLst/>
          </a:prstGeom>
          <a:effectLst/>
        </p:spPr>
      </p:pic>
      <p:pic>
        <p:nvPicPr>
          <p:cNvPr id="12" name="Picture 11">
            <a:extLst>
              <a:ext uri="{FF2B5EF4-FFF2-40B4-BE49-F238E27FC236}">
                <a16:creationId xmlns:a16="http://schemas.microsoft.com/office/drawing/2014/main" id="{17C196E7-5114-4EA9-87A2-FB912EA58C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162542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FDBA-CEC2-413E-81A5-2BBFFF1B0BA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1305198-23D1-4BEB-91E2-16F91A8956FD}"/>
              </a:ext>
            </a:extLst>
          </p:cNvPr>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B667B-1233-4932-853B-5B6C269CB5A5}"/>
              </a:ext>
            </a:extLst>
          </p:cNvPr>
          <p:cNvSpPr>
            <a:spLocks noGrp="1"/>
          </p:cNvSpPr>
          <p:nvPr>
            <p:ph type="dt" sz="half" idx="10"/>
          </p:nvPr>
        </p:nvSpPr>
        <p:spPr/>
        <p:txBody>
          <a:bodyPr/>
          <a:lstStyle/>
          <a:p>
            <a:fld id="{B218D15C-A3AC-4598-9FE4-1C11BFD96F36}" type="datetime1">
              <a:rPr lang="en-US" smtClean="0"/>
              <a:t>9/19/2023</a:t>
            </a:fld>
            <a:endParaRPr lang="en-US"/>
          </a:p>
        </p:txBody>
      </p:sp>
      <p:sp>
        <p:nvSpPr>
          <p:cNvPr id="5" name="Footer Placeholder 4">
            <a:extLst>
              <a:ext uri="{FF2B5EF4-FFF2-40B4-BE49-F238E27FC236}">
                <a16:creationId xmlns:a16="http://schemas.microsoft.com/office/drawing/2014/main" id="{4725F234-0FB6-49C5-92C3-2827080FE722}"/>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6" name="Slide Number Placeholder 5">
            <a:extLst>
              <a:ext uri="{FF2B5EF4-FFF2-40B4-BE49-F238E27FC236}">
                <a16:creationId xmlns:a16="http://schemas.microsoft.com/office/drawing/2014/main" id="{63E6938D-F250-42C9-9B1C-1F85823950A3}"/>
              </a:ext>
            </a:extLst>
          </p:cNvPr>
          <p:cNvSpPr>
            <a:spLocks noGrp="1"/>
          </p:cNvSpPr>
          <p:nvPr>
            <p:ph type="sldNum" sz="quarter" idx="12"/>
          </p:nvPr>
        </p:nvSpPr>
        <p:spPr/>
        <p:txBody>
          <a:bodyPr/>
          <a:lstStyle/>
          <a:p>
            <a:fld id="{6F64EEC4-F483-45C3-AF25-AB1A3E5BD63C}" type="slidenum">
              <a:rPr lang="en-US" smtClean="0"/>
              <a:t>‹#›</a:t>
            </a:fld>
            <a:endParaRPr lang="en-US"/>
          </a:p>
        </p:txBody>
      </p:sp>
      <p:pic>
        <p:nvPicPr>
          <p:cNvPr id="8" name="Picture 7" descr="A picture containing object, clock&#10;&#10;Description automatically generated">
            <a:extLst>
              <a:ext uri="{FF2B5EF4-FFF2-40B4-BE49-F238E27FC236}">
                <a16:creationId xmlns:a16="http://schemas.microsoft.com/office/drawing/2014/main" id="{11AEB43A-02F9-49D0-84FA-6532CCFAD5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355"/>
          <a:stretch/>
        </p:blipFill>
        <p:spPr>
          <a:xfrm>
            <a:off x="8909752" y="104776"/>
            <a:ext cx="3282248" cy="2943225"/>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DF8492A9-8485-4924-B1F8-1DA45E2399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163"/>
          <a:stretch/>
        </p:blipFill>
        <p:spPr>
          <a:xfrm>
            <a:off x="-12700" y="1996724"/>
            <a:ext cx="6181725" cy="1270352"/>
          </a:xfrm>
          <a:prstGeom prst="rect">
            <a:avLst/>
          </a:prstGeom>
        </p:spPr>
      </p:pic>
    </p:spTree>
    <p:extLst>
      <p:ext uri="{BB962C8B-B14F-4D97-AF65-F5344CB8AC3E}">
        <p14:creationId xmlns:p14="http://schemas.microsoft.com/office/powerpoint/2010/main" val="274689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F33EC-046F-4DF0-A3A5-134092B3A9CF}"/>
              </a:ext>
            </a:extLst>
          </p:cNvPr>
          <p:cNvSpPr>
            <a:spLocks noGrp="1"/>
          </p:cNvSpPr>
          <p:nvPr>
            <p:ph sz="half" idx="1"/>
          </p:nvPr>
        </p:nvSpPr>
        <p:spPr>
          <a:xfrm>
            <a:off x="838200" y="1924049"/>
            <a:ext cx="5181600" cy="4252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628446-BE9D-4588-A782-CC6012957BA6}"/>
              </a:ext>
            </a:extLst>
          </p:cNvPr>
          <p:cNvSpPr>
            <a:spLocks noGrp="1"/>
          </p:cNvSpPr>
          <p:nvPr>
            <p:ph sz="half" idx="2"/>
          </p:nvPr>
        </p:nvSpPr>
        <p:spPr>
          <a:xfrm>
            <a:off x="6172200" y="1924049"/>
            <a:ext cx="5181600" cy="4252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FCA76A-0FFD-4FA5-BE62-D9D00116B710}"/>
              </a:ext>
            </a:extLst>
          </p:cNvPr>
          <p:cNvSpPr>
            <a:spLocks noGrp="1"/>
          </p:cNvSpPr>
          <p:nvPr>
            <p:ph type="dt" sz="half" idx="10"/>
          </p:nvPr>
        </p:nvSpPr>
        <p:spPr/>
        <p:txBody>
          <a:bodyPr/>
          <a:lstStyle/>
          <a:p>
            <a:fld id="{6AA46DDD-31F3-435F-A510-87F6519DECC8}" type="datetime1">
              <a:rPr lang="en-US" smtClean="0"/>
              <a:t>9/19/2023</a:t>
            </a:fld>
            <a:endParaRPr lang="en-US"/>
          </a:p>
        </p:txBody>
      </p:sp>
      <p:sp>
        <p:nvSpPr>
          <p:cNvPr id="6" name="Footer Placeholder 5">
            <a:extLst>
              <a:ext uri="{FF2B5EF4-FFF2-40B4-BE49-F238E27FC236}">
                <a16:creationId xmlns:a16="http://schemas.microsoft.com/office/drawing/2014/main" id="{4C149E10-B808-4982-B69F-2F13B047ACDD}"/>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7" name="Slide Number Placeholder 6">
            <a:extLst>
              <a:ext uri="{FF2B5EF4-FFF2-40B4-BE49-F238E27FC236}">
                <a16:creationId xmlns:a16="http://schemas.microsoft.com/office/drawing/2014/main" id="{19C7E399-0D38-497C-BF25-6CA0F185B0F0}"/>
              </a:ext>
            </a:extLst>
          </p:cNvPr>
          <p:cNvSpPr>
            <a:spLocks noGrp="1"/>
          </p:cNvSpPr>
          <p:nvPr>
            <p:ph type="sldNum" sz="quarter" idx="12"/>
          </p:nvPr>
        </p:nvSpPr>
        <p:spPr/>
        <p:txBody>
          <a:bodyPr/>
          <a:lstStyle/>
          <a:p>
            <a:fld id="{6F64EEC4-F483-45C3-AF25-AB1A3E5BD63C}" type="slidenum">
              <a:rPr lang="en-US" smtClean="0"/>
              <a:t>‹#›</a:t>
            </a:fld>
            <a:endParaRPr lang="en-US"/>
          </a:p>
        </p:txBody>
      </p:sp>
      <p:sp>
        <p:nvSpPr>
          <p:cNvPr id="14" name="Rectangle 13">
            <a:extLst>
              <a:ext uri="{FF2B5EF4-FFF2-40B4-BE49-F238E27FC236}">
                <a16:creationId xmlns:a16="http://schemas.microsoft.com/office/drawing/2014/main" id="{7C6375D8-6E75-4052-9A7E-E2B3C5FE9DCA}"/>
              </a:ext>
            </a:extLst>
          </p:cNvPr>
          <p:cNvSpPr/>
          <p:nvPr userDrawn="1"/>
        </p:nvSpPr>
        <p:spPr>
          <a:xfrm>
            <a:off x="0" y="295184"/>
            <a:ext cx="12191999" cy="139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CC51012D-96C9-451C-88CC-E2BCA80DEFF1}"/>
              </a:ext>
            </a:extLst>
          </p:cNvPr>
          <p:cNvSpPr>
            <a:spLocks noGrp="1"/>
          </p:cNvSpPr>
          <p:nvPr>
            <p:ph type="title" hasCustomPrompt="1"/>
          </p:nvPr>
        </p:nvSpPr>
        <p:spPr>
          <a:xfrm>
            <a:off x="2325189" y="295184"/>
            <a:ext cx="9866810" cy="1395505"/>
          </a:xfrm>
          <a:prstGeom prst="rect">
            <a:avLst/>
          </a:prstGeom>
          <a:solidFill>
            <a:schemeClr val="tx1"/>
          </a:solidFill>
        </p:spPr>
        <p:txBody>
          <a:bodyPr anchor="ctr"/>
          <a:lstStyle>
            <a:lvl1pPr marL="339725" indent="0">
              <a:defRPr sz="4000">
                <a:solidFill>
                  <a:schemeClr val="accent3"/>
                </a:solidFill>
              </a:defRPr>
            </a:lvl1pPr>
          </a:lstStyle>
          <a:p>
            <a:br>
              <a:rPr lang="en-US" dirty="0"/>
            </a:br>
            <a:r>
              <a:rPr lang="en-US" dirty="0"/>
              <a:t>Click to edit Master title style</a:t>
            </a:r>
            <a:br>
              <a:rPr lang="en-US" dirty="0"/>
            </a:br>
            <a:endParaRPr lang="en-US" dirty="0"/>
          </a:p>
        </p:txBody>
      </p:sp>
      <p:pic>
        <p:nvPicPr>
          <p:cNvPr id="17" name="Picture 16" descr="A picture containing drawing&#10;&#10;Description automatically generated">
            <a:extLst>
              <a:ext uri="{FF2B5EF4-FFF2-40B4-BE49-F238E27FC236}">
                <a16:creationId xmlns:a16="http://schemas.microsoft.com/office/drawing/2014/main" id="{98509A96-5237-4B23-9A61-05CC2954E7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76"/>
          <a:stretch/>
        </p:blipFill>
        <p:spPr>
          <a:xfrm>
            <a:off x="0" y="1174776"/>
            <a:ext cx="1914525" cy="471462"/>
          </a:xfrm>
          <a:prstGeom prst="rect">
            <a:avLst/>
          </a:prstGeom>
          <a:effectLst/>
        </p:spPr>
      </p:pic>
      <p:pic>
        <p:nvPicPr>
          <p:cNvPr id="18" name="Picture 17">
            <a:extLst>
              <a:ext uri="{FF2B5EF4-FFF2-40B4-BE49-F238E27FC236}">
                <a16:creationId xmlns:a16="http://schemas.microsoft.com/office/drawing/2014/main" id="{861DC928-AD71-4D72-AEAF-4B89264838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268399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D3500C-2477-4A10-AB51-AAFE7B0BA481}"/>
              </a:ext>
            </a:extLst>
          </p:cNvPr>
          <p:cNvSpPr>
            <a:spLocks noGrp="1"/>
          </p:cNvSpPr>
          <p:nvPr>
            <p:ph type="body" idx="1"/>
          </p:nvPr>
        </p:nvSpPr>
        <p:spPr>
          <a:xfrm>
            <a:off x="839788" y="1781175"/>
            <a:ext cx="5157787" cy="723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14B72-52F8-4665-A32B-F5113DF475FB}"/>
              </a:ext>
            </a:extLst>
          </p:cNvPr>
          <p:cNvSpPr>
            <a:spLocks noGrp="1"/>
          </p:cNvSpPr>
          <p:nvPr>
            <p:ph sz="half" idx="2"/>
          </p:nvPr>
        </p:nvSpPr>
        <p:spPr>
          <a:xfrm>
            <a:off x="839788" y="2595561"/>
            <a:ext cx="5157787" cy="3594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DFED6F-5E8C-4AAB-97E6-96F393D58017}"/>
              </a:ext>
            </a:extLst>
          </p:cNvPr>
          <p:cNvSpPr>
            <a:spLocks noGrp="1"/>
          </p:cNvSpPr>
          <p:nvPr>
            <p:ph type="body" sz="quarter" idx="3"/>
          </p:nvPr>
        </p:nvSpPr>
        <p:spPr>
          <a:xfrm>
            <a:off x="6172200" y="1781175"/>
            <a:ext cx="5183188" cy="7239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A89FD4-8C80-41DD-9BA1-88B1269E6082}"/>
              </a:ext>
            </a:extLst>
          </p:cNvPr>
          <p:cNvSpPr>
            <a:spLocks noGrp="1"/>
          </p:cNvSpPr>
          <p:nvPr>
            <p:ph sz="quarter" idx="4"/>
          </p:nvPr>
        </p:nvSpPr>
        <p:spPr>
          <a:xfrm>
            <a:off x="6172200" y="2595561"/>
            <a:ext cx="5183188" cy="35941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06EE2E7-AE33-43F0-8319-A74DDE69DFEE}"/>
              </a:ext>
            </a:extLst>
          </p:cNvPr>
          <p:cNvSpPr>
            <a:spLocks noGrp="1"/>
          </p:cNvSpPr>
          <p:nvPr>
            <p:ph type="dt" sz="half" idx="10"/>
          </p:nvPr>
        </p:nvSpPr>
        <p:spPr/>
        <p:txBody>
          <a:bodyPr/>
          <a:lstStyle/>
          <a:p>
            <a:fld id="{D47F1730-61F0-4584-83FA-D731E3D2A1C3}" type="datetime1">
              <a:rPr lang="en-US" smtClean="0"/>
              <a:t>9/19/2023</a:t>
            </a:fld>
            <a:endParaRPr lang="en-US"/>
          </a:p>
        </p:txBody>
      </p:sp>
      <p:sp>
        <p:nvSpPr>
          <p:cNvPr id="8" name="Footer Placeholder 7">
            <a:extLst>
              <a:ext uri="{FF2B5EF4-FFF2-40B4-BE49-F238E27FC236}">
                <a16:creationId xmlns:a16="http://schemas.microsoft.com/office/drawing/2014/main" id="{B31E1723-BB3A-4CAC-B002-6E437062258A}"/>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9" name="Slide Number Placeholder 8">
            <a:extLst>
              <a:ext uri="{FF2B5EF4-FFF2-40B4-BE49-F238E27FC236}">
                <a16:creationId xmlns:a16="http://schemas.microsoft.com/office/drawing/2014/main" id="{17189F78-CE11-4D8E-A035-7C3B03E7219E}"/>
              </a:ext>
            </a:extLst>
          </p:cNvPr>
          <p:cNvSpPr>
            <a:spLocks noGrp="1"/>
          </p:cNvSpPr>
          <p:nvPr>
            <p:ph type="sldNum" sz="quarter" idx="12"/>
          </p:nvPr>
        </p:nvSpPr>
        <p:spPr/>
        <p:txBody>
          <a:bodyPr/>
          <a:lstStyle/>
          <a:p>
            <a:fld id="{6F64EEC4-F483-45C3-AF25-AB1A3E5BD63C}" type="slidenum">
              <a:rPr lang="en-US" smtClean="0"/>
              <a:t>‹#›</a:t>
            </a:fld>
            <a:endParaRPr lang="en-US"/>
          </a:p>
        </p:txBody>
      </p:sp>
      <p:sp>
        <p:nvSpPr>
          <p:cNvPr id="16" name="Rectangle 15">
            <a:extLst>
              <a:ext uri="{FF2B5EF4-FFF2-40B4-BE49-F238E27FC236}">
                <a16:creationId xmlns:a16="http://schemas.microsoft.com/office/drawing/2014/main" id="{17EF34D8-42C1-4280-BDED-02E7866BF125}"/>
              </a:ext>
            </a:extLst>
          </p:cNvPr>
          <p:cNvSpPr/>
          <p:nvPr userDrawn="1"/>
        </p:nvSpPr>
        <p:spPr>
          <a:xfrm>
            <a:off x="0" y="295184"/>
            <a:ext cx="12191999" cy="139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8D24388B-13CB-4E2A-9C36-88E664B22713}"/>
              </a:ext>
            </a:extLst>
          </p:cNvPr>
          <p:cNvSpPr>
            <a:spLocks noGrp="1"/>
          </p:cNvSpPr>
          <p:nvPr>
            <p:ph type="title" hasCustomPrompt="1"/>
          </p:nvPr>
        </p:nvSpPr>
        <p:spPr>
          <a:xfrm>
            <a:off x="2325189" y="295184"/>
            <a:ext cx="9866810" cy="1395505"/>
          </a:xfrm>
          <a:prstGeom prst="rect">
            <a:avLst/>
          </a:prstGeom>
          <a:solidFill>
            <a:schemeClr val="tx1"/>
          </a:solidFill>
        </p:spPr>
        <p:txBody>
          <a:bodyPr anchor="ctr"/>
          <a:lstStyle>
            <a:lvl1pPr marL="339725" indent="0">
              <a:defRPr sz="4000">
                <a:solidFill>
                  <a:schemeClr val="accent3"/>
                </a:solidFill>
              </a:defRPr>
            </a:lvl1pPr>
          </a:lstStyle>
          <a:p>
            <a:br>
              <a:rPr lang="en-US" dirty="0"/>
            </a:br>
            <a:r>
              <a:rPr lang="en-US" dirty="0"/>
              <a:t>Click to edit Master title style</a:t>
            </a:r>
            <a:br>
              <a:rPr lang="en-US" dirty="0"/>
            </a:br>
            <a:endParaRPr lang="en-US" dirty="0"/>
          </a:p>
        </p:txBody>
      </p:sp>
      <p:pic>
        <p:nvPicPr>
          <p:cNvPr id="19" name="Picture 18" descr="A picture containing drawing&#10;&#10;Description automatically generated">
            <a:extLst>
              <a:ext uri="{FF2B5EF4-FFF2-40B4-BE49-F238E27FC236}">
                <a16:creationId xmlns:a16="http://schemas.microsoft.com/office/drawing/2014/main" id="{9C8D2E6E-E65A-4F18-B961-86B3F68054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76"/>
          <a:stretch/>
        </p:blipFill>
        <p:spPr>
          <a:xfrm>
            <a:off x="0" y="1174776"/>
            <a:ext cx="1914525" cy="471462"/>
          </a:xfrm>
          <a:prstGeom prst="rect">
            <a:avLst/>
          </a:prstGeom>
          <a:effectLst/>
        </p:spPr>
      </p:pic>
      <p:pic>
        <p:nvPicPr>
          <p:cNvPr id="20" name="Picture 19">
            <a:extLst>
              <a:ext uri="{FF2B5EF4-FFF2-40B4-BE49-F238E27FC236}">
                <a16:creationId xmlns:a16="http://schemas.microsoft.com/office/drawing/2014/main" id="{0E314F3F-B421-4F7E-AFAF-347543BE41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222114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83EE20-4A59-4BEA-9292-89963C47BDDD}"/>
              </a:ext>
            </a:extLst>
          </p:cNvPr>
          <p:cNvSpPr>
            <a:spLocks noGrp="1"/>
          </p:cNvSpPr>
          <p:nvPr>
            <p:ph type="dt" sz="half" idx="10"/>
          </p:nvPr>
        </p:nvSpPr>
        <p:spPr/>
        <p:txBody>
          <a:bodyPr/>
          <a:lstStyle/>
          <a:p>
            <a:fld id="{75284A85-9025-45C7-A06C-A8BC4AFFA6A9}" type="datetime1">
              <a:rPr lang="en-US" smtClean="0"/>
              <a:t>9/19/2023</a:t>
            </a:fld>
            <a:endParaRPr lang="en-US"/>
          </a:p>
        </p:txBody>
      </p:sp>
      <p:sp>
        <p:nvSpPr>
          <p:cNvPr id="4" name="Footer Placeholder 3">
            <a:extLst>
              <a:ext uri="{FF2B5EF4-FFF2-40B4-BE49-F238E27FC236}">
                <a16:creationId xmlns:a16="http://schemas.microsoft.com/office/drawing/2014/main" id="{FCB11105-A13C-4560-ABE7-E3338B5979C2}"/>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5" name="Slide Number Placeholder 4">
            <a:extLst>
              <a:ext uri="{FF2B5EF4-FFF2-40B4-BE49-F238E27FC236}">
                <a16:creationId xmlns:a16="http://schemas.microsoft.com/office/drawing/2014/main" id="{33462A25-6E11-420B-A334-3DF00B12B4C2}"/>
              </a:ext>
            </a:extLst>
          </p:cNvPr>
          <p:cNvSpPr>
            <a:spLocks noGrp="1"/>
          </p:cNvSpPr>
          <p:nvPr>
            <p:ph type="sldNum" sz="quarter" idx="12"/>
          </p:nvPr>
        </p:nvSpPr>
        <p:spPr/>
        <p:txBody>
          <a:bodyPr/>
          <a:lstStyle/>
          <a:p>
            <a:fld id="{6F64EEC4-F483-45C3-AF25-AB1A3E5BD63C}" type="slidenum">
              <a:rPr lang="en-US" smtClean="0"/>
              <a:t>‹#›</a:t>
            </a:fld>
            <a:endParaRPr lang="en-US"/>
          </a:p>
        </p:txBody>
      </p:sp>
      <p:pic>
        <p:nvPicPr>
          <p:cNvPr id="10" name="Picture 9" descr="A picture containing drawing&#10;&#10;Description automatically generated">
            <a:extLst>
              <a:ext uri="{FF2B5EF4-FFF2-40B4-BE49-F238E27FC236}">
                <a16:creationId xmlns:a16="http://schemas.microsoft.com/office/drawing/2014/main" id="{0FB9A116-0982-488F-B746-F1E81ADF9B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981"/>
          <a:stretch/>
        </p:blipFill>
        <p:spPr>
          <a:xfrm flipH="1">
            <a:off x="7334248" y="4745273"/>
            <a:ext cx="4857751" cy="1204849"/>
          </a:xfrm>
          <a:prstGeom prst="rect">
            <a:avLst/>
          </a:prstGeom>
        </p:spPr>
      </p:pic>
      <p:sp>
        <p:nvSpPr>
          <p:cNvPr id="13" name="Rectangle 12">
            <a:extLst>
              <a:ext uri="{FF2B5EF4-FFF2-40B4-BE49-F238E27FC236}">
                <a16:creationId xmlns:a16="http://schemas.microsoft.com/office/drawing/2014/main" id="{B8DF814A-142E-4091-83EA-644E561AC6D3}"/>
              </a:ext>
            </a:extLst>
          </p:cNvPr>
          <p:cNvSpPr/>
          <p:nvPr userDrawn="1"/>
        </p:nvSpPr>
        <p:spPr>
          <a:xfrm>
            <a:off x="0" y="295184"/>
            <a:ext cx="12191999" cy="13902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55F47EC-1E7D-43B3-98CC-4FE344A2289D}"/>
              </a:ext>
            </a:extLst>
          </p:cNvPr>
          <p:cNvSpPr>
            <a:spLocks noGrp="1"/>
          </p:cNvSpPr>
          <p:nvPr>
            <p:ph type="title" hasCustomPrompt="1"/>
          </p:nvPr>
        </p:nvSpPr>
        <p:spPr>
          <a:xfrm>
            <a:off x="2325189" y="295184"/>
            <a:ext cx="9866810" cy="1395505"/>
          </a:xfrm>
          <a:prstGeom prst="rect">
            <a:avLst/>
          </a:prstGeom>
          <a:solidFill>
            <a:schemeClr val="tx1"/>
          </a:solidFill>
        </p:spPr>
        <p:txBody>
          <a:bodyPr anchor="ctr"/>
          <a:lstStyle>
            <a:lvl1pPr marL="339725" indent="0">
              <a:defRPr sz="4000">
                <a:solidFill>
                  <a:schemeClr val="accent3"/>
                </a:solidFill>
              </a:defRPr>
            </a:lvl1pPr>
          </a:lstStyle>
          <a:p>
            <a:br>
              <a:rPr lang="en-US" dirty="0"/>
            </a:br>
            <a:r>
              <a:rPr lang="en-US" dirty="0"/>
              <a:t>Click to edit Master title style</a:t>
            </a:r>
            <a:br>
              <a:rPr lang="en-US" dirty="0"/>
            </a:br>
            <a:endParaRPr lang="en-US" dirty="0"/>
          </a:p>
        </p:txBody>
      </p:sp>
      <p:pic>
        <p:nvPicPr>
          <p:cNvPr id="16" name="Picture 15" descr="A picture containing drawing&#10;&#10;Description automatically generated">
            <a:extLst>
              <a:ext uri="{FF2B5EF4-FFF2-40B4-BE49-F238E27FC236}">
                <a16:creationId xmlns:a16="http://schemas.microsoft.com/office/drawing/2014/main" id="{73BAF720-C610-49A7-B847-4787FE2ED4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376"/>
          <a:stretch/>
        </p:blipFill>
        <p:spPr>
          <a:xfrm>
            <a:off x="0" y="1174776"/>
            <a:ext cx="1914525" cy="471462"/>
          </a:xfrm>
          <a:prstGeom prst="rect">
            <a:avLst/>
          </a:prstGeom>
          <a:effectLst/>
        </p:spPr>
      </p:pic>
      <p:pic>
        <p:nvPicPr>
          <p:cNvPr id="17" name="Picture 16">
            <a:extLst>
              <a:ext uri="{FF2B5EF4-FFF2-40B4-BE49-F238E27FC236}">
                <a16:creationId xmlns:a16="http://schemas.microsoft.com/office/drawing/2014/main" id="{F7CA3C03-C352-45CB-932F-879A90C35D9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245924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F4D69-7EF2-4373-AF09-7F3C6E00A152}"/>
              </a:ext>
            </a:extLst>
          </p:cNvPr>
          <p:cNvSpPr>
            <a:spLocks noGrp="1"/>
          </p:cNvSpPr>
          <p:nvPr>
            <p:ph type="dt" sz="half" idx="10"/>
          </p:nvPr>
        </p:nvSpPr>
        <p:spPr/>
        <p:txBody>
          <a:bodyPr/>
          <a:lstStyle/>
          <a:p>
            <a:fld id="{F6DDA5CA-CCA6-4A3A-B8E1-E8DE4C03E8A0}" type="datetime1">
              <a:rPr lang="en-US" smtClean="0"/>
              <a:t>9/19/2023</a:t>
            </a:fld>
            <a:endParaRPr lang="en-US"/>
          </a:p>
        </p:txBody>
      </p:sp>
      <p:sp>
        <p:nvSpPr>
          <p:cNvPr id="3" name="Footer Placeholder 2">
            <a:extLst>
              <a:ext uri="{FF2B5EF4-FFF2-40B4-BE49-F238E27FC236}">
                <a16:creationId xmlns:a16="http://schemas.microsoft.com/office/drawing/2014/main" id="{FE4B4E60-56C7-4FB8-8DCB-91A59EFCA99A}"/>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4" name="Slide Number Placeholder 3">
            <a:extLst>
              <a:ext uri="{FF2B5EF4-FFF2-40B4-BE49-F238E27FC236}">
                <a16:creationId xmlns:a16="http://schemas.microsoft.com/office/drawing/2014/main" id="{4E539958-2074-4DFB-AE09-34EE8A5A0925}"/>
              </a:ext>
            </a:extLst>
          </p:cNvPr>
          <p:cNvSpPr>
            <a:spLocks noGrp="1"/>
          </p:cNvSpPr>
          <p:nvPr>
            <p:ph type="sldNum" sz="quarter" idx="12"/>
          </p:nvPr>
        </p:nvSpPr>
        <p:spPr/>
        <p:txBody>
          <a:bodyPr/>
          <a:lstStyle/>
          <a:p>
            <a:fld id="{6F64EEC4-F483-45C3-AF25-AB1A3E5BD63C}"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8CE2B026-68B4-4D7E-817F-1CB8C2B97C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376"/>
          <a:stretch/>
        </p:blipFill>
        <p:spPr>
          <a:xfrm>
            <a:off x="0" y="1174776"/>
            <a:ext cx="1914525" cy="471462"/>
          </a:xfrm>
          <a:prstGeom prst="rect">
            <a:avLst/>
          </a:prstGeom>
          <a:effectLst/>
        </p:spPr>
      </p:pic>
      <p:pic>
        <p:nvPicPr>
          <p:cNvPr id="8" name="Picture 7">
            <a:extLst>
              <a:ext uri="{FF2B5EF4-FFF2-40B4-BE49-F238E27FC236}">
                <a16:creationId xmlns:a16="http://schemas.microsoft.com/office/drawing/2014/main" id="{C896EEE6-1E0C-4905-B472-A32AB6704C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269464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5B0A-B850-4DEA-8D89-256098635458}"/>
              </a:ext>
            </a:extLst>
          </p:cNvPr>
          <p:cNvSpPr>
            <a:spLocks noGrp="1"/>
          </p:cNvSpPr>
          <p:nvPr>
            <p:ph type="title"/>
          </p:nvPr>
        </p:nvSpPr>
        <p:spPr>
          <a:xfrm>
            <a:off x="836612" y="1365778"/>
            <a:ext cx="3935413" cy="970886"/>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DC9B581-C115-4CDB-AF6D-CEC29C5340D7}"/>
              </a:ext>
            </a:extLst>
          </p:cNvPr>
          <p:cNvSpPr>
            <a:spLocks noGrp="1"/>
          </p:cNvSpPr>
          <p:nvPr>
            <p:ph idx="1"/>
          </p:nvPr>
        </p:nvSpPr>
        <p:spPr>
          <a:xfrm>
            <a:off x="5183188" y="1365778"/>
            <a:ext cx="6172200" cy="44952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014B45E-90C2-4692-A641-FCA95ADD13A0}"/>
              </a:ext>
            </a:extLst>
          </p:cNvPr>
          <p:cNvSpPr>
            <a:spLocks noGrp="1"/>
          </p:cNvSpPr>
          <p:nvPr>
            <p:ph type="body" sz="half" idx="2"/>
          </p:nvPr>
        </p:nvSpPr>
        <p:spPr>
          <a:xfrm>
            <a:off x="839788" y="2336664"/>
            <a:ext cx="3932237" cy="35323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6EAE3-D7EB-4C82-9111-65D0C50174A1}"/>
              </a:ext>
            </a:extLst>
          </p:cNvPr>
          <p:cNvSpPr>
            <a:spLocks noGrp="1"/>
          </p:cNvSpPr>
          <p:nvPr>
            <p:ph type="dt" sz="half" idx="10"/>
          </p:nvPr>
        </p:nvSpPr>
        <p:spPr/>
        <p:txBody>
          <a:bodyPr/>
          <a:lstStyle/>
          <a:p>
            <a:fld id="{3C221DA4-2C6E-429F-8936-BDE67483B191}" type="datetime1">
              <a:rPr lang="en-US" smtClean="0"/>
              <a:t>9/19/2023</a:t>
            </a:fld>
            <a:endParaRPr lang="en-US"/>
          </a:p>
        </p:txBody>
      </p:sp>
      <p:sp>
        <p:nvSpPr>
          <p:cNvPr id="6" name="Footer Placeholder 5">
            <a:extLst>
              <a:ext uri="{FF2B5EF4-FFF2-40B4-BE49-F238E27FC236}">
                <a16:creationId xmlns:a16="http://schemas.microsoft.com/office/drawing/2014/main" id="{9AEAC3B3-F704-4686-ABBA-8F393BDD8585}"/>
              </a:ext>
            </a:extLst>
          </p:cNvPr>
          <p:cNvSpPr>
            <a:spLocks noGrp="1"/>
          </p:cNvSpPr>
          <p:nvPr>
            <p:ph type="ftr" sz="quarter" idx="11"/>
          </p:nvPr>
        </p:nvSpPr>
        <p:spPr/>
        <p:txBody>
          <a:bodyPr/>
          <a:lstStyle>
            <a:lvl1pPr>
              <a:defRPr sz="1000"/>
            </a:lvl1pPr>
          </a:lstStyle>
          <a:p>
            <a:r>
              <a:rPr lang="en-US" dirty="0"/>
              <a:t>© 2020 TRUSTED STRATEGIC SOLUTIONS,</a:t>
            </a:r>
          </a:p>
          <a:p>
            <a:r>
              <a:rPr lang="en-US" dirty="0"/>
              <a:t>Confidential and Proprietary</a:t>
            </a:r>
          </a:p>
        </p:txBody>
      </p:sp>
      <p:sp>
        <p:nvSpPr>
          <p:cNvPr id="7" name="Slide Number Placeholder 6">
            <a:extLst>
              <a:ext uri="{FF2B5EF4-FFF2-40B4-BE49-F238E27FC236}">
                <a16:creationId xmlns:a16="http://schemas.microsoft.com/office/drawing/2014/main" id="{4AED122E-5448-4406-A501-332235C9D8F5}"/>
              </a:ext>
            </a:extLst>
          </p:cNvPr>
          <p:cNvSpPr>
            <a:spLocks noGrp="1"/>
          </p:cNvSpPr>
          <p:nvPr>
            <p:ph type="sldNum" sz="quarter" idx="12"/>
          </p:nvPr>
        </p:nvSpPr>
        <p:spPr/>
        <p:txBody>
          <a:bodyPr/>
          <a:lstStyle/>
          <a:p>
            <a:fld id="{6F64EEC4-F483-45C3-AF25-AB1A3E5BD63C}" type="slidenum">
              <a:rPr lang="en-US" smtClean="0"/>
              <a:t>‹#›</a:t>
            </a:fld>
            <a:endParaRPr lang="en-US"/>
          </a:p>
        </p:txBody>
      </p:sp>
      <p:pic>
        <p:nvPicPr>
          <p:cNvPr id="11" name="Picture 10">
            <a:extLst>
              <a:ext uri="{FF2B5EF4-FFF2-40B4-BE49-F238E27FC236}">
                <a16:creationId xmlns:a16="http://schemas.microsoft.com/office/drawing/2014/main" id="{66AF82F5-6209-4AB0-AA27-73422E74DA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0847" y="460526"/>
            <a:ext cx="1447499" cy="772962"/>
          </a:xfrm>
          <a:prstGeom prst="rect">
            <a:avLst/>
          </a:prstGeom>
        </p:spPr>
      </p:pic>
    </p:spTree>
    <p:extLst>
      <p:ext uri="{BB962C8B-B14F-4D97-AF65-F5344CB8AC3E}">
        <p14:creationId xmlns:p14="http://schemas.microsoft.com/office/powerpoint/2010/main" val="382806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F6DEE1-92F6-4FD3-A8BD-F66336F58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72B885-4D31-41C1-B6E5-B9131CA441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C95EEBD7-0A52-4760-8882-DC3F4052B03C}" type="datetime1">
              <a:rPr lang="en-US" smtClean="0"/>
              <a:t>9/19/2023</a:t>
            </a:fld>
            <a:endParaRPr lang="en-US" dirty="0"/>
          </a:p>
        </p:txBody>
      </p:sp>
      <p:sp>
        <p:nvSpPr>
          <p:cNvPr id="5" name="Footer Placeholder 4">
            <a:extLst>
              <a:ext uri="{FF2B5EF4-FFF2-40B4-BE49-F238E27FC236}">
                <a16:creationId xmlns:a16="http://schemas.microsoft.com/office/drawing/2014/main" id="{1ED71761-5FC3-4AF7-8A3C-E003E7D46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latin typeface="Times New Roman" panose="02020603050405020304" pitchFamily="18" charset="0"/>
                <a:cs typeface="Times New Roman" panose="02020603050405020304" pitchFamily="18" charset="0"/>
              </a:defRPr>
            </a:lvl1pPr>
          </a:lstStyle>
          <a:p>
            <a:r>
              <a:rPr lang="en-US" dirty="0"/>
              <a:t>© 2020 TRUSTED STRATEGIC SOLUTIONS,</a:t>
            </a:r>
          </a:p>
          <a:p>
            <a:r>
              <a:rPr lang="en-US" dirty="0"/>
              <a:t>Confidential and Proprietary</a:t>
            </a:r>
          </a:p>
        </p:txBody>
      </p:sp>
      <p:sp>
        <p:nvSpPr>
          <p:cNvPr id="6" name="Slide Number Placeholder 5">
            <a:extLst>
              <a:ext uri="{FF2B5EF4-FFF2-40B4-BE49-F238E27FC236}">
                <a16:creationId xmlns:a16="http://schemas.microsoft.com/office/drawing/2014/main" id="{213EC293-C43B-4D36-98D2-08EFD31E9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F64EEC4-F483-45C3-AF25-AB1A3E5BD63C}" type="slidenum">
              <a:rPr lang="en-US" smtClean="0"/>
              <a:pPr/>
              <a:t>‹#›</a:t>
            </a:fld>
            <a:endParaRPr lang="en-US" dirty="0"/>
          </a:p>
        </p:txBody>
      </p:sp>
    </p:spTree>
    <p:extLst>
      <p:ext uri="{BB962C8B-B14F-4D97-AF65-F5344CB8AC3E}">
        <p14:creationId xmlns:p14="http://schemas.microsoft.com/office/powerpoint/2010/main" val="146094112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publicaffairs@doc.gov" TargetMode="External"/><Relationship Id="rId2" Type="http://schemas.openxmlformats.org/officeDocument/2006/relationships/hyperlink" Target="https://www.commerce.gov/bureaus-and-offices/os/public-affairs" TargetMode="External"/><Relationship Id="rId1" Type="http://schemas.openxmlformats.org/officeDocument/2006/relationships/slideLayout" Target="../slideLayouts/slideLayout3.xml"/><Relationship Id="rId4" Type="http://schemas.openxmlformats.org/officeDocument/2006/relationships/hyperlink" Target="https://www.nist.gov/chips/industrial-advisory-committe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smartincentives.org/what-are-the-chips-act-incentive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federalregister.gov/d/2021-20348"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FC56-B38A-3B99-A8F9-56F7D00BB185}"/>
              </a:ext>
            </a:extLst>
          </p:cNvPr>
          <p:cNvSpPr>
            <a:spLocks noGrp="1"/>
          </p:cNvSpPr>
          <p:nvPr>
            <p:ph type="ctrTitle"/>
          </p:nvPr>
        </p:nvSpPr>
        <p:spPr>
          <a:xfrm>
            <a:off x="1524000" y="0"/>
            <a:ext cx="9559636" cy="2387600"/>
          </a:xfrm>
        </p:spPr>
        <p:txBody>
          <a:bodyPr>
            <a:normAutofit/>
          </a:bodyPr>
          <a:lstStyle/>
          <a:p>
            <a:r>
              <a:rPr lang="en-US" sz="4000" b="1" dirty="0" err="1"/>
              <a:t>CHIPS:An</a:t>
            </a:r>
            <a:r>
              <a:rPr lang="en-US" sz="4000" b="1" dirty="0"/>
              <a:t> Unprecedented Opportunity What This Program Means</a:t>
            </a:r>
          </a:p>
        </p:txBody>
      </p:sp>
      <p:sp>
        <p:nvSpPr>
          <p:cNvPr id="3" name="Subtitle 2">
            <a:extLst>
              <a:ext uri="{FF2B5EF4-FFF2-40B4-BE49-F238E27FC236}">
                <a16:creationId xmlns:a16="http://schemas.microsoft.com/office/drawing/2014/main" id="{32152836-CD64-0A37-4CF0-641FC253C156}"/>
              </a:ext>
            </a:extLst>
          </p:cNvPr>
          <p:cNvSpPr>
            <a:spLocks noGrp="1"/>
          </p:cNvSpPr>
          <p:nvPr>
            <p:ph type="subTitle" idx="1"/>
          </p:nvPr>
        </p:nvSpPr>
        <p:spPr>
          <a:xfrm>
            <a:off x="1440872" y="2673206"/>
            <a:ext cx="9144000" cy="1655762"/>
          </a:xfrm>
        </p:spPr>
        <p:txBody>
          <a:bodyPr>
            <a:normAutofit fontScale="92500" lnSpcReduction="20000"/>
          </a:bodyPr>
          <a:lstStyle/>
          <a:p>
            <a:r>
              <a:rPr lang="en-US" sz="1600" b="1" i="0" dirty="0">
                <a:effectLst/>
                <a:latin typeface="Verdana" panose="020B0604030504040204" pitchFamily="34" charset="0"/>
              </a:rPr>
              <a:t>IEEE Northern </a:t>
            </a:r>
            <a:r>
              <a:rPr lang="en-US" sz="1600" b="1" dirty="0">
                <a:latin typeface="Verdana" panose="020B0604030504040204" pitchFamily="34" charset="0"/>
              </a:rPr>
              <a:t>VA Chapter Presentation</a:t>
            </a:r>
          </a:p>
          <a:p>
            <a:r>
              <a:rPr lang="en-US" sz="1600" b="1" dirty="0">
                <a:latin typeface="Verdana" panose="020B0604030504040204" pitchFamily="34" charset="0"/>
              </a:rPr>
              <a:t>9/20/23</a:t>
            </a:r>
          </a:p>
          <a:p>
            <a:r>
              <a:rPr lang="en-US" sz="2000" dirty="0"/>
              <a:t>Patrick Henry Library, Vienna, VA</a:t>
            </a:r>
          </a:p>
          <a:p>
            <a:r>
              <a:rPr lang="en-US" dirty="0"/>
              <a:t>Dr. Mike Fritze</a:t>
            </a:r>
          </a:p>
          <a:p>
            <a:r>
              <a:rPr lang="en-US" dirty="0"/>
              <a:t>Trusted Strategic Solutions</a:t>
            </a:r>
          </a:p>
        </p:txBody>
      </p:sp>
    </p:spTree>
    <p:extLst>
      <p:ext uri="{BB962C8B-B14F-4D97-AF65-F5344CB8AC3E}">
        <p14:creationId xmlns:p14="http://schemas.microsoft.com/office/powerpoint/2010/main" val="323297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212F5-C3BC-58CE-314F-041FBD4D1A18}"/>
              </a:ext>
            </a:extLst>
          </p:cNvPr>
          <p:cNvSpPr>
            <a:spLocks noGrp="1"/>
          </p:cNvSpPr>
          <p:nvPr>
            <p:ph type="title"/>
          </p:nvPr>
        </p:nvSpPr>
        <p:spPr>
          <a:xfrm>
            <a:off x="2496007" y="332509"/>
            <a:ext cx="9432235" cy="1325563"/>
          </a:xfrm>
        </p:spPr>
        <p:txBody>
          <a:bodyPr/>
          <a:lstStyle/>
          <a:p>
            <a:r>
              <a:rPr lang="en-US" sz="3600" b="1" dirty="0"/>
              <a:t>DOD CHIPS Commons Solicitation</a:t>
            </a:r>
          </a:p>
        </p:txBody>
      </p:sp>
      <p:pic>
        <p:nvPicPr>
          <p:cNvPr id="5" name="Content Placeholder 4" descr="Text, application&#10;&#10;Description automatically generated">
            <a:extLst>
              <a:ext uri="{FF2B5EF4-FFF2-40B4-BE49-F238E27FC236}">
                <a16:creationId xmlns:a16="http://schemas.microsoft.com/office/drawing/2014/main" id="{EF89246B-53AD-AB9D-B5B7-C0378AB0A69C}"/>
              </a:ext>
            </a:extLst>
          </p:cNvPr>
          <p:cNvPicPr>
            <a:picLocks noGrp="1" noChangeAspect="1"/>
          </p:cNvPicPr>
          <p:nvPr>
            <p:ph idx="1"/>
          </p:nvPr>
        </p:nvPicPr>
        <p:blipFill>
          <a:blip r:embed="rId2"/>
          <a:stretch>
            <a:fillRect/>
          </a:stretch>
        </p:blipFill>
        <p:spPr>
          <a:xfrm>
            <a:off x="276315" y="1988173"/>
            <a:ext cx="5477940" cy="5010592"/>
          </a:xfrm>
          <a:ln>
            <a:solidFill>
              <a:schemeClr val="tx1"/>
            </a:solidFill>
          </a:ln>
        </p:spPr>
      </p:pic>
      <p:pic>
        <p:nvPicPr>
          <p:cNvPr id="7" name="Picture 6" descr="Graphical user interface, text, application, email&#10;&#10;Description automatically generated">
            <a:extLst>
              <a:ext uri="{FF2B5EF4-FFF2-40B4-BE49-F238E27FC236}">
                <a16:creationId xmlns:a16="http://schemas.microsoft.com/office/drawing/2014/main" id="{3C6BDA57-ACA7-F1BC-3AC1-DBEE0C0B0A67}"/>
              </a:ext>
            </a:extLst>
          </p:cNvPr>
          <p:cNvPicPr>
            <a:picLocks noChangeAspect="1"/>
          </p:cNvPicPr>
          <p:nvPr/>
        </p:nvPicPr>
        <p:blipFill>
          <a:blip r:embed="rId3"/>
          <a:stretch>
            <a:fillRect/>
          </a:stretch>
        </p:blipFill>
        <p:spPr>
          <a:xfrm>
            <a:off x="5819959" y="1988173"/>
            <a:ext cx="5701553" cy="2543415"/>
          </a:xfrm>
          <a:prstGeom prst="rect">
            <a:avLst/>
          </a:prstGeom>
          <a:ln>
            <a:solidFill>
              <a:schemeClr val="tx1"/>
            </a:solidFill>
          </a:ln>
        </p:spPr>
      </p:pic>
      <p:sp>
        <p:nvSpPr>
          <p:cNvPr id="3" name="TextBox 2">
            <a:extLst>
              <a:ext uri="{FF2B5EF4-FFF2-40B4-BE49-F238E27FC236}">
                <a16:creationId xmlns:a16="http://schemas.microsoft.com/office/drawing/2014/main" id="{45C3555D-0AD6-FBC6-0647-3FF176F91A8D}"/>
              </a:ext>
            </a:extLst>
          </p:cNvPr>
          <p:cNvSpPr txBox="1"/>
          <p:nvPr/>
        </p:nvSpPr>
        <p:spPr>
          <a:xfrm>
            <a:off x="6096000" y="4861689"/>
            <a:ext cx="5003421" cy="1477328"/>
          </a:xfrm>
          <a:prstGeom prst="rect">
            <a:avLst/>
          </a:prstGeom>
          <a:noFill/>
        </p:spPr>
        <p:txBody>
          <a:bodyPr wrap="none" rtlCol="0">
            <a:spAutoFit/>
          </a:bodyPr>
          <a:lstStyle/>
          <a:p>
            <a:r>
              <a:rPr lang="en-US" b="1" dirty="0"/>
              <a:t>DoD specific “Lab to Fab” prototyping</a:t>
            </a:r>
          </a:p>
          <a:p>
            <a:endParaRPr lang="en-US" b="1" dirty="0"/>
          </a:p>
          <a:p>
            <a:r>
              <a:rPr lang="en-US" b="1" dirty="0"/>
              <a:t>Multiple Research Hubs and Fab Cores structure</a:t>
            </a:r>
          </a:p>
          <a:p>
            <a:endParaRPr lang="en-US" b="1" dirty="0"/>
          </a:p>
          <a:p>
            <a:r>
              <a:rPr lang="en-US" b="1" u="sng" dirty="0">
                <a:solidFill>
                  <a:srgbClr val="C00000"/>
                </a:solidFill>
              </a:rPr>
              <a:t>Source Selection Now: Results imminent </a:t>
            </a:r>
          </a:p>
        </p:txBody>
      </p:sp>
    </p:spTree>
    <p:extLst>
      <p:ext uri="{BB962C8B-B14F-4D97-AF65-F5344CB8AC3E}">
        <p14:creationId xmlns:p14="http://schemas.microsoft.com/office/powerpoint/2010/main" val="1402620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5B87-B6D3-9C4D-D572-605E785C8DFA}"/>
              </a:ext>
            </a:extLst>
          </p:cNvPr>
          <p:cNvSpPr>
            <a:spLocks noGrp="1"/>
          </p:cNvSpPr>
          <p:nvPr>
            <p:ph type="title"/>
          </p:nvPr>
        </p:nvSpPr>
        <p:spPr>
          <a:xfrm>
            <a:off x="2759765" y="353356"/>
            <a:ext cx="9432235" cy="1325563"/>
          </a:xfrm>
        </p:spPr>
        <p:txBody>
          <a:bodyPr/>
          <a:lstStyle/>
          <a:p>
            <a:r>
              <a:rPr lang="en-US" sz="4000" b="1" dirty="0"/>
              <a:t>DOC CHIPS References</a:t>
            </a:r>
          </a:p>
        </p:txBody>
      </p:sp>
      <p:pic>
        <p:nvPicPr>
          <p:cNvPr id="7" name="Picture 6" descr="Graphical user interface&#10;&#10;Description automatically generated with low confidence">
            <a:extLst>
              <a:ext uri="{FF2B5EF4-FFF2-40B4-BE49-F238E27FC236}">
                <a16:creationId xmlns:a16="http://schemas.microsoft.com/office/drawing/2014/main" id="{B8ABB9F8-9CED-CAC0-8D45-8EA07842B2AF}"/>
              </a:ext>
            </a:extLst>
          </p:cNvPr>
          <p:cNvPicPr>
            <a:picLocks noChangeAspect="1"/>
          </p:cNvPicPr>
          <p:nvPr/>
        </p:nvPicPr>
        <p:blipFill>
          <a:blip r:embed="rId2"/>
          <a:stretch>
            <a:fillRect/>
          </a:stretch>
        </p:blipFill>
        <p:spPr>
          <a:xfrm>
            <a:off x="1425294" y="1909914"/>
            <a:ext cx="4223667" cy="4123253"/>
          </a:xfrm>
          <a:prstGeom prst="rect">
            <a:avLst/>
          </a:prstGeom>
          <a:ln>
            <a:solidFill>
              <a:schemeClr val="tx1"/>
            </a:solidFill>
          </a:ln>
        </p:spPr>
      </p:pic>
      <p:sp>
        <p:nvSpPr>
          <p:cNvPr id="8" name="TextBox 7">
            <a:extLst>
              <a:ext uri="{FF2B5EF4-FFF2-40B4-BE49-F238E27FC236}">
                <a16:creationId xmlns:a16="http://schemas.microsoft.com/office/drawing/2014/main" id="{E3D90CCB-F09B-6ABA-435D-FBB7F357B221}"/>
              </a:ext>
            </a:extLst>
          </p:cNvPr>
          <p:cNvSpPr txBox="1"/>
          <p:nvPr/>
        </p:nvSpPr>
        <p:spPr>
          <a:xfrm>
            <a:off x="2174240" y="5598160"/>
            <a:ext cx="1191480" cy="369332"/>
          </a:xfrm>
          <a:prstGeom prst="rect">
            <a:avLst/>
          </a:prstGeom>
          <a:noFill/>
        </p:spPr>
        <p:txBody>
          <a:bodyPr wrap="none" rtlCol="0">
            <a:spAutoFit/>
          </a:bodyPr>
          <a:lstStyle/>
          <a:p>
            <a:r>
              <a:rPr lang="en-US" b="1" dirty="0"/>
              <a:t>Sept. 2022</a:t>
            </a:r>
          </a:p>
        </p:txBody>
      </p:sp>
      <p:pic>
        <p:nvPicPr>
          <p:cNvPr id="9" name="Picture 8" descr="A picture containing text, screenshot, poster, flag&#10;&#10;Description automatically generated">
            <a:extLst>
              <a:ext uri="{FF2B5EF4-FFF2-40B4-BE49-F238E27FC236}">
                <a16:creationId xmlns:a16="http://schemas.microsoft.com/office/drawing/2014/main" id="{322F3484-F6E3-C3F3-699E-694FDCE2A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589" y="1909914"/>
            <a:ext cx="4166332" cy="4123253"/>
          </a:xfrm>
          <a:prstGeom prst="rect">
            <a:avLst/>
          </a:prstGeom>
          <a:ln>
            <a:solidFill>
              <a:schemeClr val="tx1"/>
            </a:solidFill>
          </a:ln>
        </p:spPr>
      </p:pic>
      <p:sp>
        <p:nvSpPr>
          <p:cNvPr id="10" name="TextBox 9">
            <a:extLst>
              <a:ext uri="{FF2B5EF4-FFF2-40B4-BE49-F238E27FC236}">
                <a16:creationId xmlns:a16="http://schemas.microsoft.com/office/drawing/2014/main" id="{B32E8A15-2944-B86E-F00C-4CA156A03E13}"/>
              </a:ext>
            </a:extLst>
          </p:cNvPr>
          <p:cNvSpPr txBox="1"/>
          <p:nvPr/>
        </p:nvSpPr>
        <p:spPr>
          <a:xfrm>
            <a:off x="5024582" y="6264162"/>
            <a:ext cx="2285177" cy="369332"/>
          </a:xfrm>
          <a:prstGeom prst="rect">
            <a:avLst/>
          </a:prstGeom>
          <a:noFill/>
        </p:spPr>
        <p:txBody>
          <a:bodyPr wrap="none" rtlCol="0">
            <a:spAutoFit/>
          </a:bodyPr>
          <a:lstStyle/>
          <a:p>
            <a:r>
              <a:rPr lang="en-US" dirty="0"/>
              <a:t>See CHIPS.gov website</a:t>
            </a:r>
          </a:p>
        </p:txBody>
      </p:sp>
    </p:spTree>
    <p:extLst>
      <p:ext uri="{BB962C8B-B14F-4D97-AF65-F5344CB8AC3E}">
        <p14:creationId xmlns:p14="http://schemas.microsoft.com/office/powerpoint/2010/main" val="68275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F51F-6D0A-2202-81BA-5D238072EEC5}"/>
              </a:ext>
            </a:extLst>
          </p:cNvPr>
          <p:cNvSpPr>
            <a:spLocks noGrp="1"/>
          </p:cNvSpPr>
          <p:nvPr>
            <p:ph type="title"/>
          </p:nvPr>
        </p:nvSpPr>
        <p:spPr>
          <a:xfrm>
            <a:off x="3581400" y="339634"/>
            <a:ext cx="9866810" cy="1313676"/>
          </a:xfrm>
        </p:spPr>
        <p:txBody>
          <a:bodyPr/>
          <a:lstStyle/>
          <a:p>
            <a:r>
              <a:rPr lang="en-US" dirty="0"/>
              <a:t>DOC CHIPS News</a:t>
            </a:r>
          </a:p>
        </p:txBody>
      </p:sp>
      <p:pic>
        <p:nvPicPr>
          <p:cNvPr id="8" name="Content Placeholder 7" descr="A white background with black text&#10;&#10;Description automatically generated with low confidence">
            <a:extLst>
              <a:ext uri="{FF2B5EF4-FFF2-40B4-BE49-F238E27FC236}">
                <a16:creationId xmlns:a16="http://schemas.microsoft.com/office/drawing/2014/main" id="{1E9634D8-C7C4-8BF5-02FC-79EC964EA2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9582" y="4228804"/>
            <a:ext cx="5516418" cy="1973026"/>
          </a:xfrm>
          <a:ln>
            <a:solidFill>
              <a:schemeClr val="tx1"/>
            </a:solidFill>
          </a:ln>
        </p:spPr>
      </p:pic>
      <p:sp>
        <p:nvSpPr>
          <p:cNvPr id="4" name="Date Placeholder 3">
            <a:extLst>
              <a:ext uri="{FF2B5EF4-FFF2-40B4-BE49-F238E27FC236}">
                <a16:creationId xmlns:a16="http://schemas.microsoft.com/office/drawing/2014/main" id="{021690DE-E692-FD76-6336-8352C89151A0}"/>
              </a:ext>
            </a:extLst>
          </p:cNvPr>
          <p:cNvSpPr>
            <a:spLocks noGrp="1"/>
          </p:cNvSpPr>
          <p:nvPr>
            <p:ph type="dt" sz="half" idx="10"/>
          </p:nvPr>
        </p:nvSpPr>
        <p:spPr/>
        <p:txBody>
          <a:bodyPr/>
          <a:lstStyle/>
          <a:p>
            <a:fld id="{16283FBC-B5C1-49E2-85B3-12A0BAC10FA0}" type="datetime1">
              <a:rPr lang="en-US" smtClean="0"/>
              <a:t>9/19/2023</a:t>
            </a:fld>
            <a:endParaRPr lang="en-US"/>
          </a:p>
        </p:txBody>
      </p:sp>
      <p:sp>
        <p:nvSpPr>
          <p:cNvPr id="5" name="Footer Placeholder 4">
            <a:extLst>
              <a:ext uri="{FF2B5EF4-FFF2-40B4-BE49-F238E27FC236}">
                <a16:creationId xmlns:a16="http://schemas.microsoft.com/office/drawing/2014/main" id="{762EC99A-8FAF-2A18-32CF-91B1BE73A3B9}"/>
              </a:ext>
            </a:extLst>
          </p:cNvPr>
          <p:cNvSpPr>
            <a:spLocks noGrp="1"/>
          </p:cNvSpPr>
          <p:nvPr>
            <p:ph type="ftr" sz="quarter" idx="11"/>
          </p:nvPr>
        </p:nvSpPr>
        <p:spPr/>
        <p:txBody>
          <a:bodyPr/>
          <a:lstStyle/>
          <a:p>
            <a:r>
              <a:rPr lang="en-US"/>
              <a:t>© 2020 TRUSTED STRATEGIC SOLUTIONS,</a:t>
            </a:r>
          </a:p>
          <a:p>
            <a:r>
              <a:rPr lang="en-US"/>
              <a:t>Confidential and Proprietary</a:t>
            </a:r>
            <a:endParaRPr lang="en-US" dirty="0"/>
          </a:p>
        </p:txBody>
      </p:sp>
      <p:sp>
        <p:nvSpPr>
          <p:cNvPr id="6" name="Slide Number Placeholder 5">
            <a:extLst>
              <a:ext uri="{FF2B5EF4-FFF2-40B4-BE49-F238E27FC236}">
                <a16:creationId xmlns:a16="http://schemas.microsoft.com/office/drawing/2014/main" id="{9F8F33CF-47AE-3223-3D8B-7CD73FD3C4D2}"/>
              </a:ext>
            </a:extLst>
          </p:cNvPr>
          <p:cNvSpPr>
            <a:spLocks noGrp="1"/>
          </p:cNvSpPr>
          <p:nvPr>
            <p:ph type="sldNum" sz="quarter" idx="12"/>
          </p:nvPr>
        </p:nvSpPr>
        <p:spPr/>
        <p:txBody>
          <a:bodyPr/>
          <a:lstStyle/>
          <a:p>
            <a:fld id="{6F64EEC4-F483-45C3-AF25-AB1A3E5BD63C}" type="slidenum">
              <a:rPr lang="en-US" smtClean="0"/>
              <a:t>12</a:t>
            </a:fld>
            <a:endParaRPr lang="en-US"/>
          </a:p>
        </p:txBody>
      </p:sp>
      <p:sp>
        <p:nvSpPr>
          <p:cNvPr id="9" name="TextBox 8">
            <a:extLst>
              <a:ext uri="{FF2B5EF4-FFF2-40B4-BE49-F238E27FC236}">
                <a16:creationId xmlns:a16="http://schemas.microsoft.com/office/drawing/2014/main" id="{83C12188-A72D-AA1A-E2C5-84E7555FB2FD}"/>
              </a:ext>
            </a:extLst>
          </p:cNvPr>
          <p:cNvSpPr txBox="1"/>
          <p:nvPr/>
        </p:nvSpPr>
        <p:spPr>
          <a:xfrm>
            <a:off x="683282" y="2233985"/>
            <a:ext cx="9727791" cy="2400657"/>
          </a:xfrm>
          <a:prstGeom prst="rect">
            <a:avLst/>
          </a:prstGeom>
          <a:noFill/>
        </p:spPr>
        <p:txBody>
          <a:bodyPr wrap="none" rtlCol="0">
            <a:spAutoFit/>
          </a:bodyPr>
          <a:lstStyle/>
          <a:p>
            <a:r>
              <a:rPr lang="en-US" sz="2400" b="1" dirty="0"/>
              <a:t>Industrial Advisory Council Meeting:     </a:t>
            </a:r>
            <a:r>
              <a:rPr lang="en-US" sz="2400" dirty="0"/>
              <a:t>June 6, 2023       Madison Hotel DC</a:t>
            </a:r>
          </a:p>
          <a:p>
            <a:endParaRPr lang="en-US" dirty="0"/>
          </a:p>
          <a:p>
            <a:r>
              <a:rPr lang="en-US" dirty="0"/>
              <a:t>  Brief-outs of 4 WGs:    Technology Challenges, </a:t>
            </a:r>
          </a:p>
          <a:p>
            <a:r>
              <a:rPr lang="en-US" dirty="0"/>
              <a:t>                                       Org Structure &amp; PPP,  </a:t>
            </a:r>
          </a:p>
          <a:p>
            <a:r>
              <a:rPr lang="en-US" dirty="0"/>
              <a:t>                                       Sequencing, </a:t>
            </a:r>
          </a:p>
          <a:p>
            <a:r>
              <a:rPr lang="en-US" dirty="0"/>
              <a:t>                                       Workforce</a:t>
            </a:r>
          </a:p>
          <a:p>
            <a:endParaRPr lang="en-US" dirty="0"/>
          </a:p>
          <a:p>
            <a:r>
              <a:rPr lang="en-US" dirty="0"/>
              <a:t> </a:t>
            </a:r>
          </a:p>
        </p:txBody>
      </p:sp>
      <p:sp>
        <p:nvSpPr>
          <p:cNvPr id="3" name="TextBox 2">
            <a:extLst>
              <a:ext uri="{FF2B5EF4-FFF2-40B4-BE49-F238E27FC236}">
                <a16:creationId xmlns:a16="http://schemas.microsoft.com/office/drawing/2014/main" id="{CA9187D6-2CF5-4A31-840A-C08726325CF5}"/>
              </a:ext>
            </a:extLst>
          </p:cNvPr>
          <p:cNvSpPr txBox="1"/>
          <p:nvPr/>
        </p:nvSpPr>
        <p:spPr>
          <a:xfrm>
            <a:off x="5828145" y="3059668"/>
            <a:ext cx="2456763" cy="369332"/>
          </a:xfrm>
          <a:prstGeom prst="rect">
            <a:avLst/>
          </a:prstGeom>
          <a:noFill/>
        </p:spPr>
        <p:txBody>
          <a:bodyPr wrap="none" rtlCol="0">
            <a:spAutoFit/>
          </a:bodyPr>
          <a:lstStyle/>
          <a:p>
            <a:r>
              <a:rPr lang="en-US" dirty="0"/>
              <a:t>Recommendations issued</a:t>
            </a:r>
          </a:p>
        </p:txBody>
      </p:sp>
      <p:sp>
        <p:nvSpPr>
          <p:cNvPr id="7" name="Rectangle 6">
            <a:extLst>
              <a:ext uri="{FF2B5EF4-FFF2-40B4-BE49-F238E27FC236}">
                <a16:creationId xmlns:a16="http://schemas.microsoft.com/office/drawing/2014/main" id="{11C2AF3A-A374-5E5F-9353-97B2856B61A2}"/>
              </a:ext>
            </a:extLst>
          </p:cNvPr>
          <p:cNvSpPr/>
          <p:nvPr/>
        </p:nvSpPr>
        <p:spPr>
          <a:xfrm>
            <a:off x="6994181" y="4306064"/>
            <a:ext cx="3851563" cy="1973026"/>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C5E0997-F74F-AEC9-0CD3-1D9A31103F70}"/>
              </a:ext>
            </a:extLst>
          </p:cNvPr>
          <p:cNvSpPr txBox="1"/>
          <p:nvPr/>
        </p:nvSpPr>
        <p:spPr>
          <a:xfrm>
            <a:off x="7056525" y="4418379"/>
            <a:ext cx="3811748" cy="1477328"/>
          </a:xfrm>
          <a:prstGeom prst="rect">
            <a:avLst/>
          </a:prstGeom>
          <a:noFill/>
        </p:spPr>
        <p:txBody>
          <a:bodyPr wrap="square" rtlCol="0">
            <a:spAutoFit/>
          </a:bodyPr>
          <a:lstStyle/>
          <a:p>
            <a:r>
              <a:rPr lang="en-US" dirty="0"/>
              <a:t>7/21/23: Jay Lewis joins R&amp;D office providing executive leadership for NSTC</a:t>
            </a:r>
          </a:p>
          <a:p>
            <a:endParaRPr lang="en-US" dirty="0"/>
          </a:p>
          <a:p>
            <a:r>
              <a:rPr lang="en-US" dirty="0"/>
              <a:t>9/23 end:  Trustee board for NSTC will be appointed.  Will then choose CEO</a:t>
            </a:r>
          </a:p>
        </p:txBody>
      </p:sp>
    </p:spTree>
    <p:extLst>
      <p:ext uri="{BB962C8B-B14F-4D97-AF65-F5344CB8AC3E}">
        <p14:creationId xmlns:p14="http://schemas.microsoft.com/office/powerpoint/2010/main" val="132992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1EECB-A2CD-0A54-4113-B3C17ACFEA8C}"/>
              </a:ext>
            </a:extLst>
          </p:cNvPr>
          <p:cNvSpPr>
            <a:spLocks noGrp="1"/>
          </p:cNvSpPr>
          <p:nvPr>
            <p:ph type="title"/>
          </p:nvPr>
        </p:nvSpPr>
        <p:spPr>
          <a:xfrm>
            <a:off x="3774471" y="336263"/>
            <a:ext cx="9866810" cy="1395505"/>
          </a:xfrm>
        </p:spPr>
        <p:txBody>
          <a:bodyPr/>
          <a:lstStyle/>
          <a:p>
            <a:r>
              <a:rPr lang="en-US" b="1" dirty="0"/>
              <a:t>NSTC WP Highlights: </a:t>
            </a:r>
            <a:br>
              <a:rPr lang="en-US" b="1" dirty="0"/>
            </a:br>
            <a:r>
              <a:rPr lang="en-US" b="1" dirty="0"/>
              <a:t>Operating Structure</a:t>
            </a:r>
          </a:p>
        </p:txBody>
      </p:sp>
      <p:pic>
        <p:nvPicPr>
          <p:cNvPr id="8" name="Content Placeholder 7" descr="A picture containing text, screenshot, font, design&#10;&#10;Description automatically generated">
            <a:extLst>
              <a:ext uri="{FF2B5EF4-FFF2-40B4-BE49-F238E27FC236}">
                <a16:creationId xmlns:a16="http://schemas.microsoft.com/office/drawing/2014/main" id="{E88519E8-042A-B0C7-106E-92AF694403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742" y="1823505"/>
            <a:ext cx="7417696" cy="4441108"/>
          </a:xfrm>
        </p:spPr>
      </p:pic>
      <p:sp>
        <p:nvSpPr>
          <p:cNvPr id="4" name="Date Placeholder 3">
            <a:extLst>
              <a:ext uri="{FF2B5EF4-FFF2-40B4-BE49-F238E27FC236}">
                <a16:creationId xmlns:a16="http://schemas.microsoft.com/office/drawing/2014/main" id="{DF6CACCD-68B6-3715-AFCA-5E7E47C49156}"/>
              </a:ext>
            </a:extLst>
          </p:cNvPr>
          <p:cNvSpPr>
            <a:spLocks noGrp="1"/>
          </p:cNvSpPr>
          <p:nvPr>
            <p:ph type="dt" sz="half" idx="10"/>
          </p:nvPr>
        </p:nvSpPr>
        <p:spPr/>
        <p:txBody>
          <a:bodyPr/>
          <a:lstStyle/>
          <a:p>
            <a:fld id="{16283FBC-B5C1-49E2-85B3-12A0BAC10FA0}" type="datetime1">
              <a:rPr lang="en-US" smtClean="0"/>
              <a:t>9/19/2023</a:t>
            </a:fld>
            <a:endParaRPr lang="en-US"/>
          </a:p>
        </p:txBody>
      </p:sp>
      <p:sp>
        <p:nvSpPr>
          <p:cNvPr id="5" name="Footer Placeholder 4">
            <a:extLst>
              <a:ext uri="{FF2B5EF4-FFF2-40B4-BE49-F238E27FC236}">
                <a16:creationId xmlns:a16="http://schemas.microsoft.com/office/drawing/2014/main" id="{B990CF14-9C90-098A-D363-6BE1AEE46E51}"/>
              </a:ext>
            </a:extLst>
          </p:cNvPr>
          <p:cNvSpPr>
            <a:spLocks noGrp="1"/>
          </p:cNvSpPr>
          <p:nvPr>
            <p:ph type="ftr" sz="quarter" idx="11"/>
          </p:nvPr>
        </p:nvSpPr>
        <p:spPr/>
        <p:txBody>
          <a:bodyPr/>
          <a:lstStyle/>
          <a:p>
            <a:r>
              <a:rPr lang="en-US"/>
              <a:t>© 2020 TRUSTED STRATEGIC SOLUTIONS,</a:t>
            </a:r>
          </a:p>
          <a:p>
            <a:r>
              <a:rPr lang="en-US"/>
              <a:t>Confidential and Proprietary</a:t>
            </a:r>
            <a:endParaRPr lang="en-US" dirty="0"/>
          </a:p>
        </p:txBody>
      </p:sp>
      <p:sp>
        <p:nvSpPr>
          <p:cNvPr id="6" name="Slide Number Placeholder 5">
            <a:extLst>
              <a:ext uri="{FF2B5EF4-FFF2-40B4-BE49-F238E27FC236}">
                <a16:creationId xmlns:a16="http://schemas.microsoft.com/office/drawing/2014/main" id="{5432D5BC-C1CE-F9B8-EBD7-FFF819A4FBC4}"/>
              </a:ext>
            </a:extLst>
          </p:cNvPr>
          <p:cNvSpPr>
            <a:spLocks noGrp="1"/>
          </p:cNvSpPr>
          <p:nvPr>
            <p:ph type="sldNum" sz="quarter" idx="12"/>
          </p:nvPr>
        </p:nvSpPr>
        <p:spPr/>
        <p:txBody>
          <a:bodyPr/>
          <a:lstStyle/>
          <a:p>
            <a:fld id="{6F64EEC4-F483-45C3-AF25-AB1A3E5BD63C}" type="slidenum">
              <a:rPr lang="en-US" smtClean="0"/>
              <a:t>13</a:t>
            </a:fld>
            <a:endParaRPr lang="en-US"/>
          </a:p>
        </p:txBody>
      </p:sp>
      <p:sp>
        <p:nvSpPr>
          <p:cNvPr id="9" name="TextBox 8">
            <a:extLst>
              <a:ext uri="{FF2B5EF4-FFF2-40B4-BE49-F238E27FC236}">
                <a16:creationId xmlns:a16="http://schemas.microsoft.com/office/drawing/2014/main" id="{D6B3402B-82A0-CD12-94A8-24924C09F17A}"/>
              </a:ext>
            </a:extLst>
          </p:cNvPr>
          <p:cNvSpPr txBox="1"/>
          <p:nvPr/>
        </p:nvSpPr>
        <p:spPr>
          <a:xfrm>
            <a:off x="6994187" y="2003898"/>
            <a:ext cx="3772699" cy="400110"/>
          </a:xfrm>
          <a:prstGeom prst="rect">
            <a:avLst/>
          </a:prstGeom>
          <a:noFill/>
        </p:spPr>
        <p:txBody>
          <a:bodyPr wrap="none" rtlCol="0">
            <a:spAutoFit/>
          </a:bodyPr>
          <a:lstStyle/>
          <a:p>
            <a:r>
              <a:rPr lang="en-US" sz="2000" b="1" dirty="0"/>
              <a:t>Independent, Non-USG run PPP</a:t>
            </a:r>
          </a:p>
        </p:txBody>
      </p:sp>
    </p:spTree>
    <p:extLst>
      <p:ext uri="{BB962C8B-B14F-4D97-AF65-F5344CB8AC3E}">
        <p14:creationId xmlns:p14="http://schemas.microsoft.com/office/powerpoint/2010/main" val="1239168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192C-1DDC-594E-88D6-C31E8DC7DBA2}"/>
              </a:ext>
            </a:extLst>
          </p:cNvPr>
          <p:cNvSpPr>
            <a:spLocks noGrp="1"/>
          </p:cNvSpPr>
          <p:nvPr>
            <p:ph type="title"/>
          </p:nvPr>
        </p:nvSpPr>
        <p:spPr/>
        <p:txBody>
          <a:bodyPr/>
          <a:lstStyle/>
          <a:p>
            <a:r>
              <a:rPr lang="en-US" b="1" dirty="0"/>
              <a:t>NSTC WP Highlights: </a:t>
            </a:r>
            <a:br>
              <a:rPr lang="en-US" b="1" dirty="0"/>
            </a:br>
            <a:r>
              <a:rPr lang="en-US" b="1" dirty="0"/>
              <a:t>Program Coordination</a:t>
            </a:r>
            <a:endParaRPr lang="en-US" dirty="0"/>
          </a:p>
        </p:txBody>
      </p:sp>
      <p:pic>
        <p:nvPicPr>
          <p:cNvPr id="8" name="Content Placeholder 7" descr="A picture containing text, screenshot, font, graphic design&#10;&#10;Description automatically generated">
            <a:extLst>
              <a:ext uri="{FF2B5EF4-FFF2-40B4-BE49-F238E27FC236}">
                <a16:creationId xmlns:a16="http://schemas.microsoft.com/office/drawing/2014/main" id="{43538D1A-901C-18D8-BA11-048873F76C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0320" y="1690688"/>
            <a:ext cx="6387483" cy="5167311"/>
          </a:xfrm>
        </p:spPr>
      </p:pic>
      <p:sp>
        <p:nvSpPr>
          <p:cNvPr id="4" name="Date Placeholder 3">
            <a:extLst>
              <a:ext uri="{FF2B5EF4-FFF2-40B4-BE49-F238E27FC236}">
                <a16:creationId xmlns:a16="http://schemas.microsoft.com/office/drawing/2014/main" id="{8ADA8696-FE10-BFC9-AA90-D9CCA054F17F}"/>
              </a:ext>
            </a:extLst>
          </p:cNvPr>
          <p:cNvSpPr>
            <a:spLocks noGrp="1"/>
          </p:cNvSpPr>
          <p:nvPr>
            <p:ph type="dt" sz="half" idx="10"/>
          </p:nvPr>
        </p:nvSpPr>
        <p:spPr/>
        <p:txBody>
          <a:bodyPr/>
          <a:lstStyle/>
          <a:p>
            <a:fld id="{16283FBC-B5C1-49E2-85B3-12A0BAC10FA0}" type="datetime1">
              <a:rPr lang="en-US" smtClean="0"/>
              <a:t>9/19/2023</a:t>
            </a:fld>
            <a:endParaRPr lang="en-US"/>
          </a:p>
        </p:txBody>
      </p:sp>
      <p:sp>
        <p:nvSpPr>
          <p:cNvPr id="5" name="Footer Placeholder 4">
            <a:extLst>
              <a:ext uri="{FF2B5EF4-FFF2-40B4-BE49-F238E27FC236}">
                <a16:creationId xmlns:a16="http://schemas.microsoft.com/office/drawing/2014/main" id="{FB0197CE-2398-BD3A-D971-D59EC72F3B80}"/>
              </a:ext>
            </a:extLst>
          </p:cNvPr>
          <p:cNvSpPr>
            <a:spLocks noGrp="1"/>
          </p:cNvSpPr>
          <p:nvPr>
            <p:ph type="ftr" sz="quarter" idx="11"/>
          </p:nvPr>
        </p:nvSpPr>
        <p:spPr/>
        <p:txBody>
          <a:bodyPr/>
          <a:lstStyle/>
          <a:p>
            <a:r>
              <a:rPr lang="en-US"/>
              <a:t>© 2020 TRUSTED STRATEGIC SOLUTIONS,</a:t>
            </a:r>
          </a:p>
          <a:p>
            <a:r>
              <a:rPr lang="en-US"/>
              <a:t>Confidential and Proprietary</a:t>
            </a:r>
            <a:endParaRPr lang="en-US" dirty="0"/>
          </a:p>
        </p:txBody>
      </p:sp>
      <p:sp>
        <p:nvSpPr>
          <p:cNvPr id="6" name="Slide Number Placeholder 5">
            <a:extLst>
              <a:ext uri="{FF2B5EF4-FFF2-40B4-BE49-F238E27FC236}">
                <a16:creationId xmlns:a16="http://schemas.microsoft.com/office/drawing/2014/main" id="{9C89DCCA-4651-8FD1-4CA0-89CD8DAF14AC}"/>
              </a:ext>
            </a:extLst>
          </p:cNvPr>
          <p:cNvSpPr>
            <a:spLocks noGrp="1"/>
          </p:cNvSpPr>
          <p:nvPr>
            <p:ph type="sldNum" sz="quarter" idx="12"/>
          </p:nvPr>
        </p:nvSpPr>
        <p:spPr/>
        <p:txBody>
          <a:bodyPr/>
          <a:lstStyle/>
          <a:p>
            <a:fld id="{6F64EEC4-F483-45C3-AF25-AB1A3E5BD63C}" type="slidenum">
              <a:rPr lang="en-US" smtClean="0"/>
              <a:t>14</a:t>
            </a:fld>
            <a:endParaRPr lang="en-US"/>
          </a:p>
        </p:txBody>
      </p:sp>
    </p:spTree>
    <p:extLst>
      <p:ext uri="{BB962C8B-B14F-4D97-AF65-F5344CB8AC3E}">
        <p14:creationId xmlns:p14="http://schemas.microsoft.com/office/powerpoint/2010/main" val="397335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19F2-EDE8-091A-AC10-7AAB491FDDB2}"/>
              </a:ext>
            </a:extLst>
          </p:cNvPr>
          <p:cNvSpPr>
            <a:spLocks noGrp="1"/>
          </p:cNvSpPr>
          <p:nvPr>
            <p:ph type="title"/>
          </p:nvPr>
        </p:nvSpPr>
        <p:spPr>
          <a:xfrm>
            <a:off x="3119516" y="267475"/>
            <a:ext cx="9866810" cy="1395505"/>
          </a:xfrm>
        </p:spPr>
        <p:txBody>
          <a:bodyPr/>
          <a:lstStyle/>
          <a:p>
            <a:r>
              <a:rPr lang="en-US" b="1" dirty="0"/>
              <a:t>DOC </a:t>
            </a:r>
            <a:r>
              <a:rPr lang="en-US" b="1" dirty="0" err="1"/>
              <a:t>Nofo</a:t>
            </a:r>
            <a:r>
              <a:rPr lang="en-US" b="1" dirty="0"/>
              <a:t> Program Priorities</a:t>
            </a:r>
          </a:p>
        </p:txBody>
      </p:sp>
      <p:pic>
        <p:nvPicPr>
          <p:cNvPr id="8" name="Content Placeholder 7" descr="Graphical user interface, website&#10;&#10;Description automatically generated">
            <a:extLst>
              <a:ext uri="{FF2B5EF4-FFF2-40B4-BE49-F238E27FC236}">
                <a16:creationId xmlns:a16="http://schemas.microsoft.com/office/drawing/2014/main" id="{E13C57EE-FC0A-9650-1E7B-A40FA0F241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470043"/>
            <a:ext cx="7976437" cy="4886307"/>
          </a:xfrm>
        </p:spPr>
      </p:pic>
      <p:sp>
        <p:nvSpPr>
          <p:cNvPr id="4" name="Date Placeholder 3">
            <a:extLst>
              <a:ext uri="{FF2B5EF4-FFF2-40B4-BE49-F238E27FC236}">
                <a16:creationId xmlns:a16="http://schemas.microsoft.com/office/drawing/2014/main" id="{8ABE7DDA-EC42-2595-E772-588DA340ADA5}"/>
              </a:ext>
            </a:extLst>
          </p:cNvPr>
          <p:cNvSpPr>
            <a:spLocks noGrp="1"/>
          </p:cNvSpPr>
          <p:nvPr>
            <p:ph type="dt" sz="half" idx="10"/>
          </p:nvPr>
        </p:nvSpPr>
        <p:spPr/>
        <p:txBody>
          <a:bodyPr/>
          <a:lstStyle/>
          <a:p>
            <a:fld id="{16283FBC-B5C1-49E2-85B3-12A0BAC10FA0}" type="datetime1">
              <a:rPr lang="en-US" smtClean="0"/>
              <a:t>9/19/2023</a:t>
            </a:fld>
            <a:endParaRPr lang="en-US"/>
          </a:p>
        </p:txBody>
      </p:sp>
      <p:sp>
        <p:nvSpPr>
          <p:cNvPr id="5" name="Footer Placeholder 4">
            <a:extLst>
              <a:ext uri="{FF2B5EF4-FFF2-40B4-BE49-F238E27FC236}">
                <a16:creationId xmlns:a16="http://schemas.microsoft.com/office/drawing/2014/main" id="{571C7E35-2200-EEC9-6922-5DADB3908C25}"/>
              </a:ext>
            </a:extLst>
          </p:cNvPr>
          <p:cNvSpPr>
            <a:spLocks noGrp="1"/>
          </p:cNvSpPr>
          <p:nvPr>
            <p:ph type="ftr" sz="quarter" idx="11"/>
          </p:nvPr>
        </p:nvSpPr>
        <p:spPr/>
        <p:txBody>
          <a:bodyPr/>
          <a:lstStyle/>
          <a:p>
            <a:r>
              <a:rPr lang="en-US"/>
              <a:t>© 2020 TRUSTED STRATEGIC SOLUTIONS,</a:t>
            </a:r>
          </a:p>
          <a:p>
            <a:r>
              <a:rPr lang="en-US"/>
              <a:t>Confidential and Proprietary</a:t>
            </a:r>
            <a:endParaRPr lang="en-US" dirty="0"/>
          </a:p>
        </p:txBody>
      </p:sp>
      <p:sp>
        <p:nvSpPr>
          <p:cNvPr id="6" name="Slide Number Placeholder 5">
            <a:extLst>
              <a:ext uri="{FF2B5EF4-FFF2-40B4-BE49-F238E27FC236}">
                <a16:creationId xmlns:a16="http://schemas.microsoft.com/office/drawing/2014/main" id="{FE4E8FAB-43DD-CEF3-5AED-2F5C1C00B789}"/>
              </a:ext>
            </a:extLst>
          </p:cNvPr>
          <p:cNvSpPr>
            <a:spLocks noGrp="1"/>
          </p:cNvSpPr>
          <p:nvPr>
            <p:ph type="sldNum" sz="quarter" idx="12"/>
          </p:nvPr>
        </p:nvSpPr>
        <p:spPr/>
        <p:txBody>
          <a:bodyPr/>
          <a:lstStyle/>
          <a:p>
            <a:fld id="{6F64EEC4-F483-45C3-AF25-AB1A3E5BD63C}" type="slidenum">
              <a:rPr lang="en-US" smtClean="0"/>
              <a:t>15</a:t>
            </a:fld>
            <a:endParaRPr lang="en-US"/>
          </a:p>
        </p:txBody>
      </p:sp>
      <p:sp>
        <p:nvSpPr>
          <p:cNvPr id="10" name="Star: 5 Points 9">
            <a:extLst>
              <a:ext uri="{FF2B5EF4-FFF2-40B4-BE49-F238E27FC236}">
                <a16:creationId xmlns:a16="http://schemas.microsoft.com/office/drawing/2014/main" id="{3694617C-E3DD-17EB-91FD-B20C3149F218}"/>
              </a:ext>
            </a:extLst>
          </p:cNvPr>
          <p:cNvSpPr/>
          <p:nvPr/>
        </p:nvSpPr>
        <p:spPr>
          <a:xfrm>
            <a:off x="2927928" y="5071097"/>
            <a:ext cx="653472" cy="633720"/>
          </a:xfrm>
          <a:prstGeom prst="star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93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90EA-9B45-D024-0B91-B2FA46693368}"/>
              </a:ext>
            </a:extLst>
          </p:cNvPr>
          <p:cNvSpPr>
            <a:spLocks noGrp="1"/>
          </p:cNvSpPr>
          <p:nvPr>
            <p:ph type="title"/>
          </p:nvPr>
        </p:nvSpPr>
        <p:spPr>
          <a:xfrm>
            <a:off x="1941230" y="382075"/>
            <a:ext cx="9432235" cy="1325563"/>
          </a:xfrm>
        </p:spPr>
        <p:txBody>
          <a:bodyPr/>
          <a:lstStyle/>
          <a:p>
            <a:pPr algn="ctr"/>
            <a:r>
              <a:rPr lang="en-US" sz="3600" b="1" dirty="0"/>
              <a:t>Execution Plans for CHIPS For America:</a:t>
            </a:r>
            <a:br>
              <a:rPr lang="en-US" sz="3600" b="1" dirty="0"/>
            </a:br>
            <a:r>
              <a:rPr lang="en-US" sz="3600" b="1" dirty="0"/>
              <a:t>Leadership Team</a:t>
            </a:r>
          </a:p>
        </p:txBody>
      </p:sp>
      <p:sp>
        <p:nvSpPr>
          <p:cNvPr id="3" name="Content Placeholder 2">
            <a:extLst>
              <a:ext uri="{FF2B5EF4-FFF2-40B4-BE49-F238E27FC236}">
                <a16:creationId xmlns:a16="http://schemas.microsoft.com/office/drawing/2014/main" id="{FBCB9E0E-63E4-5F04-2BF5-A359912FB238}"/>
              </a:ext>
            </a:extLst>
          </p:cNvPr>
          <p:cNvSpPr>
            <a:spLocks noGrp="1"/>
          </p:cNvSpPr>
          <p:nvPr>
            <p:ph idx="1"/>
          </p:nvPr>
        </p:nvSpPr>
        <p:spPr>
          <a:xfrm>
            <a:off x="331393" y="1902914"/>
            <a:ext cx="10515600" cy="4351338"/>
          </a:xfrm>
        </p:spPr>
        <p:txBody>
          <a:bodyPr>
            <a:normAutofit fontScale="92500" lnSpcReduction="10000"/>
          </a:bodyPr>
          <a:lstStyle/>
          <a:p>
            <a:r>
              <a:rPr lang="en-US" sz="2000" b="1" u="sng" dirty="0"/>
              <a:t>National Economic Council:  </a:t>
            </a:r>
            <a:r>
              <a:rPr lang="en-US" sz="2000" dirty="0"/>
              <a:t>Ronnie </a:t>
            </a:r>
            <a:r>
              <a:rPr lang="en-US" sz="2000" dirty="0" err="1"/>
              <a:t>Chatterji</a:t>
            </a:r>
            <a:endParaRPr lang="en-US" sz="2000" dirty="0"/>
          </a:p>
          <a:p>
            <a:pPr lvl="1"/>
            <a:r>
              <a:rPr lang="en-US" sz="1775" dirty="0"/>
              <a:t>Chief economist at DOC</a:t>
            </a:r>
          </a:p>
          <a:p>
            <a:r>
              <a:rPr lang="en-US" sz="2000" b="1" u="sng" dirty="0">
                <a:solidFill>
                  <a:srgbClr val="C00000"/>
                </a:solidFill>
              </a:rPr>
              <a:t>DOC CHIPS Program Office (9902 Incentives)</a:t>
            </a:r>
            <a:r>
              <a:rPr lang="en-US" sz="2000" b="1" dirty="0">
                <a:solidFill>
                  <a:srgbClr val="C00000"/>
                </a:solidFill>
              </a:rPr>
              <a:t>:  </a:t>
            </a:r>
            <a:r>
              <a:rPr lang="en-US" sz="2000" dirty="0"/>
              <a:t>Michael Schmidt</a:t>
            </a:r>
          </a:p>
          <a:p>
            <a:pPr lvl="1"/>
            <a:r>
              <a:rPr lang="en-US" sz="1775" dirty="0"/>
              <a:t>Senior Advisor, Treasury Dept.</a:t>
            </a:r>
          </a:p>
          <a:p>
            <a:pPr lvl="1"/>
            <a:r>
              <a:rPr lang="en-US" sz="1775" dirty="0"/>
              <a:t>Senior Advisor: Todd Fisher (Interim; NIST)</a:t>
            </a:r>
          </a:p>
          <a:p>
            <a:pPr lvl="2"/>
            <a:r>
              <a:rPr lang="en-US" sz="1400" dirty="0"/>
              <a:t>Program Director for the American Rescue Plan Funds at the Economic Development Administration (EDA),DOC</a:t>
            </a:r>
          </a:p>
          <a:p>
            <a:r>
              <a:rPr lang="en-US" sz="2000" b="1" u="sng" dirty="0">
                <a:solidFill>
                  <a:srgbClr val="C00000"/>
                </a:solidFill>
              </a:rPr>
              <a:t>DOC CHIPS R&amp;D Office (9906 R&amp;D)</a:t>
            </a:r>
            <a:r>
              <a:rPr lang="en-US" sz="2000" b="1" dirty="0">
                <a:solidFill>
                  <a:srgbClr val="C00000"/>
                </a:solidFill>
              </a:rPr>
              <a:t>:  </a:t>
            </a:r>
            <a:r>
              <a:rPr lang="en-US" sz="2000" dirty="0"/>
              <a:t>Dr. Lora Weiss Director </a:t>
            </a:r>
          </a:p>
          <a:p>
            <a:pPr lvl="1"/>
            <a:r>
              <a:rPr lang="en-US" sz="1775" dirty="0"/>
              <a:t>Manages IAC</a:t>
            </a:r>
          </a:p>
          <a:p>
            <a:r>
              <a:rPr lang="en-US" sz="2000" b="1" dirty="0"/>
              <a:t>Senior Council to DOC Secretary for CHIPS Implementation:  </a:t>
            </a:r>
            <a:r>
              <a:rPr lang="en-US" sz="2000" dirty="0"/>
              <a:t>Donna Dubinsky</a:t>
            </a:r>
          </a:p>
          <a:p>
            <a:pPr lvl="1"/>
            <a:r>
              <a:rPr lang="en-US" sz="1800" dirty="0"/>
              <a:t>Serial entrepreneur and CEO of Palm Computing and then Handspring</a:t>
            </a:r>
          </a:p>
          <a:p>
            <a:r>
              <a:rPr lang="en-US" sz="2000" b="1" dirty="0"/>
              <a:t>Senior Advisor to DOC Secretary for CHIPS Implementation: </a:t>
            </a:r>
            <a:r>
              <a:rPr lang="en-US" sz="2000" dirty="0"/>
              <a:t>J.D. </a:t>
            </a:r>
            <a:r>
              <a:rPr lang="en-US" sz="2000" dirty="0" err="1"/>
              <a:t>Grom</a:t>
            </a:r>
            <a:endParaRPr lang="en-US" sz="2000" dirty="0"/>
          </a:p>
          <a:p>
            <a:pPr lvl="1"/>
            <a:r>
              <a:rPr lang="en-US" sz="1800" dirty="0"/>
              <a:t>Performed the duties of the Assistant Secretary for Legislative &amp; Intergovernmental Affairs, DOC</a:t>
            </a:r>
          </a:p>
          <a:p>
            <a:r>
              <a:rPr lang="en-US" sz="2000" b="1" u="sng" dirty="0"/>
              <a:t>DoD Commons Lead:  </a:t>
            </a:r>
            <a:r>
              <a:rPr lang="en-US" sz="2000" dirty="0"/>
              <a:t>Dr. Dev Shenoy , OSD(R&amp;E) PD Microelectronics</a:t>
            </a:r>
          </a:p>
          <a:p>
            <a:r>
              <a:rPr lang="en-US" sz="2000" b="1" u="sng" dirty="0"/>
              <a:t>MOU Interface with DoD:  </a:t>
            </a:r>
            <a:r>
              <a:rPr lang="en-US" sz="2000" dirty="0"/>
              <a:t>Laura Taylor-Kale, OSD(A&amp;S) ASD Industrial Base Policy</a:t>
            </a:r>
          </a:p>
        </p:txBody>
      </p:sp>
    </p:spTree>
    <p:extLst>
      <p:ext uri="{BB962C8B-B14F-4D97-AF65-F5344CB8AC3E}">
        <p14:creationId xmlns:p14="http://schemas.microsoft.com/office/powerpoint/2010/main" val="102670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D675-9133-950F-2814-66E8F4B5E05F}"/>
              </a:ext>
            </a:extLst>
          </p:cNvPr>
          <p:cNvSpPr>
            <a:spLocks noGrp="1"/>
          </p:cNvSpPr>
          <p:nvPr>
            <p:ph type="title"/>
          </p:nvPr>
        </p:nvSpPr>
        <p:spPr>
          <a:xfrm>
            <a:off x="2245427" y="360907"/>
            <a:ext cx="9432235" cy="1325563"/>
          </a:xfrm>
        </p:spPr>
        <p:txBody>
          <a:bodyPr/>
          <a:lstStyle/>
          <a:p>
            <a:r>
              <a:rPr lang="en-US" sz="3200" b="1" dirty="0"/>
              <a:t>CHIPS Implementation Steering Council:  </a:t>
            </a:r>
            <a:br>
              <a:rPr lang="en-US" sz="3200" b="1" dirty="0"/>
            </a:br>
            <a:r>
              <a:rPr lang="en-US" sz="2400" dirty="0"/>
              <a:t>Executive Order 14080 “Implementation of the CHIPS Act of 2022”</a:t>
            </a:r>
          </a:p>
        </p:txBody>
      </p:sp>
      <p:sp>
        <p:nvSpPr>
          <p:cNvPr id="3" name="Content Placeholder 2">
            <a:extLst>
              <a:ext uri="{FF2B5EF4-FFF2-40B4-BE49-F238E27FC236}">
                <a16:creationId xmlns:a16="http://schemas.microsoft.com/office/drawing/2014/main" id="{755A5E93-7A4B-5810-032B-AA9012F191DA}"/>
              </a:ext>
            </a:extLst>
          </p:cNvPr>
          <p:cNvSpPr>
            <a:spLocks noGrp="1"/>
          </p:cNvSpPr>
          <p:nvPr>
            <p:ph idx="1"/>
          </p:nvPr>
        </p:nvSpPr>
        <p:spPr>
          <a:xfrm>
            <a:off x="404583" y="1990209"/>
            <a:ext cx="10515600" cy="4351338"/>
          </a:xfrm>
        </p:spPr>
        <p:txBody>
          <a:bodyPr>
            <a:normAutofit fontScale="47500" lnSpcReduction="20000"/>
          </a:bodyPr>
          <a:lstStyle/>
          <a:p>
            <a:pPr>
              <a:buFont typeface="Arial" panose="020B0604020202020204" pitchFamily="34" charset="0"/>
              <a:buChar char="•"/>
            </a:pPr>
            <a:r>
              <a:rPr lang="en-US" b="1" dirty="0"/>
              <a:t>Assistant to the President for Economic Policy </a:t>
            </a:r>
            <a:r>
              <a:rPr lang="en-US" dirty="0"/>
              <a:t>Brian </a:t>
            </a:r>
            <a:r>
              <a:rPr lang="en-US" dirty="0" err="1"/>
              <a:t>Deese</a:t>
            </a:r>
            <a:r>
              <a:rPr lang="en-US" dirty="0"/>
              <a:t> (Co-Chair)</a:t>
            </a:r>
          </a:p>
          <a:p>
            <a:pPr>
              <a:buFont typeface="Arial" panose="020B0604020202020204" pitchFamily="34" charset="0"/>
              <a:buChar char="•"/>
            </a:pPr>
            <a:r>
              <a:rPr lang="en-US" b="1" dirty="0"/>
              <a:t>Assistant to the President for National Security Affairs </a:t>
            </a:r>
            <a:r>
              <a:rPr lang="en-US" dirty="0"/>
              <a:t>Jake Sullivan (Co-Chair)</a:t>
            </a:r>
          </a:p>
          <a:p>
            <a:pPr>
              <a:buFont typeface="Arial" panose="020B0604020202020204" pitchFamily="34" charset="0"/>
              <a:buChar char="•"/>
            </a:pPr>
            <a:r>
              <a:rPr lang="en-US" b="1" dirty="0"/>
              <a:t>Assistant to the President for Science and Technology </a:t>
            </a:r>
            <a:r>
              <a:rPr lang="en-US" dirty="0" err="1"/>
              <a:t>Arati</a:t>
            </a:r>
            <a:r>
              <a:rPr lang="en-US" dirty="0"/>
              <a:t> Prabhakar (Co-Chair)</a:t>
            </a:r>
          </a:p>
          <a:p>
            <a:pPr>
              <a:buFont typeface="Arial" panose="020B0604020202020204" pitchFamily="34" charset="0"/>
              <a:buChar char="•"/>
            </a:pPr>
            <a:r>
              <a:rPr lang="en-US" b="1" dirty="0"/>
              <a:t>Secretary of Treasury </a:t>
            </a:r>
            <a:r>
              <a:rPr lang="en-US" dirty="0"/>
              <a:t>Janet Yellen</a:t>
            </a:r>
          </a:p>
          <a:p>
            <a:pPr>
              <a:buFont typeface="Arial" panose="020B0604020202020204" pitchFamily="34" charset="0"/>
              <a:buChar char="•"/>
            </a:pPr>
            <a:r>
              <a:rPr lang="en-US" b="1" dirty="0">
                <a:highlight>
                  <a:srgbClr val="FFFF00"/>
                </a:highlight>
              </a:rPr>
              <a:t>Secretary of Commerce </a:t>
            </a:r>
            <a:r>
              <a:rPr lang="en-US" dirty="0">
                <a:highlight>
                  <a:srgbClr val="FFFF00"/>
                </a:highlight>
              </a:rPr>
              <a:t>Gina Raimondo</a:t>
            </a:r>
          </a:p>
          <a:p>
            <a:pPr>
              <a:buFont typeface="Arial" panose="020B0604020202020204" pitchFamily="34" charset="0"/>
              <a:buChar char="•"/>
            </a:pPr>
            <a:r>
              <a:rPr lang="en-US" b="1" dirty="0"/>
              <a:t>Director of National Intelligence </a:t>
            </a:r>
            <a:r>
              <a:rPr lang="en-US" dirty="0"/>
              <a:t>Avril Haines</a:t>
            </a:r>
          </a:p>
          <a:p>
            <a:pPr>
              <a:buFont typeface="Arial" panose="020B0604020202020204" pitchFamily="34" charset="0"/>
              <a:buChar char="•"/>
            </a:pPr>
            <a:r>
              <a:rPr lang="en-US" b="1" dirty="0"/>
              <a:t>Director of the Office of Management and Budget </a:t>
            </a:r>
            <a:r>
              <a:rPr lang="en-US" dirty="0"/>
              <a:t>Shalanda Young</a:t>
            </a:r>
          </a:p>
          <a:p>
            <a:pPr>
              <a:buFont typeface="Arial" panose="020B0604020202020204" pitchFamily="34" charset="0"/>
              <a:buChar char="•"/>
            </a:pPr>
            <a:r>
              <a:rPr lang="en-US" b="1" dirty="0"/>
              <a:t>Administrator of the Small Business Administration </a:t>
            </a:r>
            <a:r>
              <a:rPr lang="en-US" dirty="0"/>
              <a:t>Isabel Guzman</a:t>
            </a:r>
          </a:p>
          <a:p>
            <a:pPr>
              <a:buFont typeface="Arial" panose="020B0604020202020204" pitchFamily="34" charset="0"/>
              <a:buChar char="•"/>
            </a:pPr>
            <a:r>
              <a:rPr lang="en-US" b="1" dirty="0"/>
              <a:t>Director of the National Science Foundation </a:t>
            </a:r>
            <a:r>
              <a:rPr lang="en-US" dirty="0" err="1"/>
              <a:t>Sethuraman</a:t>
            </a:r>
            <a:r>
              <a:rPr lang="en-US" dirty="0"/>
              <a:t> </a:t>
            </a:r>
            <a:r>
              <a:rPr lang="en-US" dirty="0" err="1"/>
              <a:t>Panchanathan</a:t>
            </a:r>
            <a:endParaRPr lang="en-US" dirty="0"/>
          </a:p>
          <a:p>
            <a:pPr>
              <a:buFont typeface="Arial" panose="020B0604020202020204" pitchFamily="34" charset="0"/>
              <a:buChar char="•"/>
            </a:pPr>
            <a:r>
              <a:rPr lang="en-US" b="1" dirty="0"/>
              <a:t>Deputy Secretary of State </a:t>
            </a:r>
            <a:r>
              <a:rPr lang="en-US" dirty="0"/>
              <a:t>Wendy Sherman</a:t>
            </a:r>
          </a:p>
          <a:p>
            <a:pPr>
              <a:buFont typeface="Arial" panose="020B0604020202020204" pitchFamily="34" charset="0"/>
              <a:buChar char="•"/>
            </a:pPr>
            <a:r>
              <a:rPr lang="en-US" b="1" dirty="0">
                <a:highlight>
                  <a:srgbClr val="FFFF00"/>
                </a:highlight>
              </a:rPr>
              <a:t>Deputy Secretary of Defense </a:t>
            </a:r>
            <a:r>
              <a:rPr lang="en-US" dirty="0">
                <a:highlight>
                  <a:srgbClr val="FFFF00"/>
                </a:highlight>
              </a:rPr>
              <a:t>Kathleen Hicks</a:t>
            </a:r>
          </a:p>
          <a:p>
            <a:pPr>
              <a:buFont typeface="Arial" panose="020B0604020202020204" pitchFamily="34" charset="0"/>
              <a:buChar char="•"/>
            </a:pPr>
            <a:r>
              <a:rPr lang="en-US" b="1" dirty="0"/>
              <a:t>Under Secretary of Energy for Science and Innovation </a:t>
            </a:r>
            <a:r>
              <a:rPr lang="en-US" dirty="0"/>
              <a:t>Geri Richmond</a:t>
            </a:r>
          </a:p>
          <a:p>
            <a:pPr>
              <a:buFont typeface="Arial" panose="020B0604020202020204" pitchFamily="34" charset="0"/>
              <a:buChar char="•"/>
            </a:pPr>
            <a:r>
              <a:rPr lang="en-US" b="1" dirty="0"/>
              <a:t>Senior Advisor to the President for Public Engagement </a:t>
            </a:r>
            <a:r>
              <a:rPr lang="en-US" dirty="0"/>
              <a:t>Keisha Lance Bottoms</a:t>
            </a:r>
          </a:p>
          <a:p>
            <a:pPr>
              <a:buFont typeface="Arial" panose="020B0604020202020204" pitchFamily="34" charset="0"/>
              <a:buChar char="•"/>
            </a:pPr>
            <a:r>
              <a:rPr lang="en-US" b="1" dirty="0"/>
              <a:t>Principal Deputy National Cyber Director </a:t>
            </a:r>
            <a:r>
              <a:rPr lang="en-US" dirty="0"/>
              <a:t>Kemba Walden</a:t>
            </a:r>
          </a:p>
          <a:p>
            <a:pPr>
              <a:buFont typeface="Arial" panose="020B0604020202020204" pitchFamily="34" charset="0"/>
              <a:buChar char="•"/>
            </a:pPr>
            <a:r>
              <a:rPr lang="en-US" b="1" dirty="0"/>
              <a:t>Director of the Department of Labor’s Good Jobs Initiative </a:t>
            </a:r>
            <a:r>
              <a:rPr lang="en-US" dirty="0"/>
              <a:t>Katelyn Walker Mooney</a:t>
            </a:r>
          </a:p>
          <a:p>
            <a:pPr>
              <a:buFont typeface="Arial" panose="020B0604020202020204" pitchFamily="34" charset="0"/>
              <a:buChar char="•"/>
            </a:pPr>
            <a:r>
              <a:rPr lang="en-US" b="1" dirty="0"/>
              <a:t>Chief Economic Advisor to the Vice President </a:t>
            </a:r>
            <a:r>
              <a:rPr lang="en-US" dirty="0"/>
              <a:t>Deanne </a:t>
            </a:r>
            <a:r>
              <a:rPr lang="en-US" dirty="0" err="1"/>
              <a:t>Millison</a:t>
            </a:r>
            <a:endParaRPr lang="en-US" dirty="0"/>
          </a:p>
          <a:p>
            <a:pPr>
              <a:buFont typeface="Arial" panose="020B0604020202020204" pitchFamily="34" charset="0"/>
              <a:buChar char="•"/>
            </a:pPr>
            <a:r>
              <a:rPr lang="en-US" b="1" dirty="0"/>
              <a:t>White House Coordinator for CHIPS Implementation </a:t>
            </a:r>
            <a:r>
              <a:rPr lang="en-US" dirty="0"/>
              <a:t>Ronnie </a:t>
            </a:r>
            <a:r>
              <a:rPr lang="en-US" dirty="0" err="1"/>
              <a:t>Chatterji</a:t>
            </a:r>
            <a:endParaRPr lang="en-US" dirty="0"/>
          </a:p>
          <a:p>
            <a:endParaRPr lang="en-US" dirty="0"/>
          </a:p>
        </p:txBody>
      </p:sp>
      <p:sp>
        <p:nvSpPr>
          <p:cNvPr id="4" name="TextBox 3">
            <a:extLst>
              <a:ext uri="{FF2B5EF4-FFF2-40B4-BE49-F238E27FC236}">
                <a16:creationId xmlns:a16="http://schemas.microsoft.com/office/drawing/2014/main" id="{C2061058-17AC-2801-C010-F4B99DB3FD7F}"/>
              </a:ext>
            </a:extLst>
          </p:cNvPr>
          <p:cNvSpPr txBox="1"/>
          <p:nvPr/>
        </p:nvSpPr>
        <p:spPr>
          <a:xfrm>
            <a:off x="6708941" y="1997839"/>
            <a:ext cx="2864374" cy="2862322"/>
          </a:xfrm>
          <a:prstGeom prst="rect">
            <a:avLst/>
          </a:prstGeom>
          <a:solidFill>
            <a:schemeClr val="accent4">
              <a:lumMod val="40000"/>
              <a:lumOff val="60000"/>
            </a:schemeClr>
          </a:solidFill>
          <a:ln>
            <a:solidFill>
              <a:schemeClr val="tx1"/>
            </a:solidFill>
          </a:ln>
        </p:spPr>
        <p:txBody>
          <a:bodyPr wrap="none" rtlCol="0">
            <a:spAutoFit/>
          </a:bodyPr>
          <a:lstStyle/>
          <a:p>
            <a:r>
              <a:rPr lang="en-US" b="1" i="1" dirty="0"/>
              <a:t>Met 10/7/22:</a:t>
            </a:r>
          </a:p>
          <a:p>
            <a:endParaRPr lang="en-US" i="1" dirty="0"/>
          </a:p>
          <a:p>
            <a:r>
              <a:rPr lang="en-US" i="1" dirty="0"/>
              <a:t>Need for coordination</a:t>
            </a:r>
          </a:p>
          <a:p>
            <a:r>
              <a:rPr lang="en-US" i="1" dirty="0"/>
              <a:t>Protect US taxpayer</a:t>
            </a:r>
          </a:p>
          <a:p>
            <a:r>
              <a:rPr lang="en-US" i="1" dirty="0"/>
              <a:t>Workforce issues</a:t>
            </a:r>
          </a:p>
          <a:p>
            <a:r>
              <a:rPr lang="en-US" i="1" dirty="0"/>
              <a:t>Geopolitical competition</a:t>
            </a:r>
          </a:p>
          <a:p>
            <a:r>
              <a:rPr lang="en-US" i="1" dirty="0"/>
              <a:t>&amp; </a:t>
            </a:r>
            <a:r>
              <a:rPr lang="en-US" i="1" dirty="0" err="1"/>
              <a:t>NatSec</a:t>
            </a:r>
            <a:endParaRPr lang="en-US" i="1" dirty="0"/>
          </a:p>
          <a:p>
            <a:r>
              <a:rPr lang="en-US" i="1" dirty="0"/>
              <a:t>Strategic Capability/Capacity</a:t>
            </a:r>
          </a:p>
          <a:p>
            <a:r>
              <a:rPr lang="en-US" i="1" dirty="0"/>
              <a:t>Sustaining investments</a:t>
            </a:r>
          </a:p>
          <a:p>
            <a:r>
              <a:rPr lang="en-US" i="1" dirty="0"/>
              <a:t>Whole of USG approach</a:t>
            </a:r>
          </a:p>
        </p:txBody>
      </p:sp>
    </p:spTree>
    <p:extLst>
      <p:ext uri="{BB962C8B-B14F-4D97-AF65-F5344CB8AC3E}">
        <p14:creationId xmlns:p14="http://schemas.microsoft.com/office/powerpoint/2010/main" val="2237142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730B3-29DA-A96A-D35D-0D4BDCD903C0}"/>
              </a:ext>
            </a:extLst>
          </p:cNvPr>
          <p:cNvSpPr>
            <a:spLocks noGrp="1"/>
          </p:cNvSpPr>
          <p:nvPr>
            <p:ph type="title"/>
          </p:nvPr>
        </p:nvSpPr>
        <p:spPr>
          <a:xfrm>
            <a:off x="2759765" y="284530"/>
            <a:ext cx="9432235" cy="1325563"/>
          </a:xfrm>
        </p:spPr>
        <p:txBody>
          <a:bodyPr/>
          <a:lstStyle/>
          <a:p>
            <a:r>
              <a:rPr lang="en-US" sz="2800" b="1" dirty="0"/>
              <a:t>CHIPS Industrial Advisory Committee (IAC) </a:t>
            </a:r>
          </a:p>
        </p:txBody>
      </p:sp>
      <p:sp>
        <p:nvSpPr>
          <p:cNvPr id="3" name="Content Placeholder 2">
            <a:extLst>
              <a:ext uri="{FF2B5EF4-FFF2-40B4-BE49-F238E27FC236}">
                <a16:creationId xmlns:a16="http://schemas.microsoft.com/office/drawing/2014/main" id="{7400F6DA-7A0B-3DF4-2ECB-B8192F5BD65F}"/>
              </a:ext>
            </a:extLst>
          </p:cNvPr>
          <p:cNvSpPr>
            <a:spLocks noGrp="1"/>
          </p:cNvSpPr>
          <p:nvPr>
            <p:ph idx="1"/>
          </p:nvPr>
        </p:nvSpPr>
        <p:spPr>
          <a:xfrm>
            <a:off x="486325" y="2098544"/>
            <a:ext cx="10515600" cy="4351338"/>
          </a:xfrm>
        </p:spPr>
        <p:txBody>
          <a:bodyPr/>
          <a:lstStyle/>
          <a:p>
            <a:r>
              <a:rPr lang="en-US" sz="1800" b="1" dirty="0"/>
              <a:t>U.S. Department of Commerce Appoints First Members to Industrial Advisory Committee </a:t>
            </a:r>
          </a:p>
          <a:p>
            <a:r>
              <a:rPr lang="en-US" sz="1800" dirty="0"/>
              <a:t>FOR IMMEDIATE RELEASE</a:t>
            </a:r>
          </a:p>
          <a:p>
            <a:r>
              <a:rPr lang="en-US" sz="1800" dirty="0"/>
              <a:t>Thursday, September 29, 2022 </a:t>
            </a:r>
          </a:p>
          <a:p>
            <a:r>
              <a:rPr lang="en-US" sz="1800" b="1" dirty="0">
                <a:hlinkClick r:id="rId2"/>
              </a:rPr>
              <a:t>Office of Public Affairs</a:t>
            </a:r>
          </a:p>
          <a:p>
            <a:r>
              <a:rPr lang="en-US" sz="1800" dirty="0">
                <a:hlinkClick r:id="rId3"/>
              </a:rPr>
              <a:t>publicaffairs@doc.gov</a:t>
            </a:r>
            <a:endParaRPr lang="en-US" sz="1800" dirty="0"/>
          </a:p>
          <a:p>
            <a:r>
              <a:rPr lang="en-US" sz="1800" i="1" dirty="0"/>
              <a:t>The recently established committee will advise on </a:t>
            </a:r>
            <a:r>
              <a:rPr lang="en-US" sz="1800" i="1" u="sng" dirty="0">
                <a:highlight>
                  <a:srgbClr val="FFFF00"/>
                </a:highlight>
              </a:rPr>
              <a:t>CHIPS for America's R&amp;D efforts</a:t>
            </a:r>
            <a:r>
              <a:rPr lang="en-US" sz="1800" i="1" dirty="0"/>
              <a:t>.</a:t>
            </a:r>
            <a:endParaRPr lang="en-US" sz="1800" dirty="0"/>
          </a:p>
          <a:p>
            <a:r>
              <a:rPr lang="en-US" sz="1800" dirty="0"/>
              <a:t>The U.S. Department of Commerce today announced the appointment of 24 members to the </a:t>
            </a:r>
            <a:r>
              <a:rPr lang="en-US" sz="1800" dirty="0">
                <a:hlinkClick r:id="rId4"/>
              </a:rPr>
              <a:t>Industrial Advisory Committee (IAC)</a:t>
            </a:r>
            <a:r>
              <a:rPr lang="en-US" sz="1800" dirty="0"/>
              <a:t>, an advisory body that will provide guidance to the Secretary of Commerce on a range of issues related to domestic semiconductor research and development in support of CHIPS for America. The Committee will not participate in selecting recipients of federal financial assistance, including the manufacturing incentives program.</a:t>
            </a:r>
          </a:p>
          <a:p>
            <a:endParaRPr lang="en-US" dirty="0"/>
          </a:p>
        </p:txBody>
      </p:sp>
    </p:spTree>
    <p:extLst>
      <p:ext uri="{BB962C8B-B14F-4D97-AF65-F5344CB8AC3E}">
        <p14:creationId xmlns:p14="http://schemas.microsoft.com/office/powerpoint/2010/main" val="231166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B65D-80ED-AC91-3DC5-BF2648CFCF08}"/>
              </a:ext>
            </a:extLst>
          </p:cNvPr>
          <p:cNvSpPr>
            <a:spLocks noGrp="1"/>
          </p:cNvSpPr>
          <p:nvPr>
            <p:ph type="title"/>
          </p:nvPr>
        </p:nvSpPr>
        <p:spPr/>
        <p:txBody>
          <a:bodyPr/>
          <a:lstStyle/>
          <a:p>
            <a:r>
              <a:rPr lang="en-US" b="1" dirty="0"/>
              <a:t>My thoughts on CHIPS……..</a:t>
            </a:r>
          </a:p>
        </p:txBody>
      </p:sp>
      <p:sp>
        <p:nvSpPr>
          <p:cNvPr id="3" name="Content Placeholder 2">
            <a:extLst>
              <a:ext uri="{FF2B5EF4-FFF2-40B4-BE49-F238E27FC236}">
                <a16:creationId xmlns:a16="http://schemas.microsoft.com/office/drawing/2014/main" id="{20CEDC65-CF75-65B9-EBF3-2A5114A8471E}"/>
              </a:ext>
            </a:extLst>
          </p:cNvPr>
          <p:cNvSpPr>
            <a:spLocks noGrp="1"/>
          </p:cNvSpPr>
          <p:nvPr>
            <p:ph idx="1"/>
          </p:nvPr>
        </p:nvSpPr>
        <p:spPr>
          <a:xfrm>
            <a:off x="339113" y="2275954"/>
            <a:ext cx="6338778" cy="3829282"/>
          </a:xfrm>
        </p:spPr>
        <p:txBody>
          <a:bodyPr>
            <a:normAutofit fontScale="92500" lnSpcReduction="10000"/>
          </a:bodyPr>
          <a:lstStyle/>
          <a:p>
            <a:r>
              <a:rPr lang="en-US" b="1" dirty="0"/>
              <a:t>DOC Incentives (9902)</a:t>
            </a:r>
          </a:p>
          <a:p>
            <a:endParaRPr lang="en-US" b="1" dirty="0"/>
          </a:p>
          <a:p>
            <a:pPr lvl="1"/>
            <a:r>
              <a:rPr lang="en-US" sz="2200" b="1" dirty="0"/>
              <a:t>Which parts of supply chain to focus on ?</a:t>
            </a:r>
          </a:p>
          <a:p>
            <a:pPr lvl="2"/>
            <a:r>
              <a:rPr lang="en-US" sz="1600" dirty="0"/>
              <a:t>Fab, Packaging/Test, Other ? </a:t>
            </a:r>
          </a:p>
          <a:p>
            <a:pPr lvl="2"/>
            <a:endParaRPr lang="en-US" sz="1600" dirty="0"/>
          </a:p>
          <a:p>
            <a:pPr lvl="1"/>
            <a:r>
              <a:rPr lang="en-US" sz="2200" b="1" dirty="0" err="1"/>
              <a:t>Clawback</a:t>
            </a:r>
            <a:r>
              <a:rPr lang="en-US" sz="2200" b="1" dirty="0"/>
              <a:t> provision details</a:t>
            </a:r>
          </a:p>
          <a:p>
            <a:pPr lvl="2"/>
            <a:r>
              <a:rPr lang="en-US" sz="1600" dirty="0"/>
              <a:t>Compensation, stock-buybacks, China investments</a:t>
            </a:r>
          </a:p>
          <a:p>
            <a:pPr lvl="2"/>
            <a:r>
              <a:rPr lang="en-US" sz="1600" dirty="0"/>
              <a:t>Profit sharing, </a:t>
            </a:r>
            <a:r>
              <a:rPr lang="en-US" sz="1600" dirty="0" err="1"/>
              <a:t>etc</a:t>
            </a:r>
            <a:endParaRPr lang="en-US" sz="1600" dirty="0"/>
          </a:p>
          <a:p>
            <a:pPr lvl="2"/>
            <a:r>
              <a:rPr lang="en-US" sz="1600" dirty="0"/>
              <a:t>Access guarantees</a:t>
            </a:r>
          </a:p>
          <a:p>
            <a:pPr lvl="2"/>
            <a:endParaRPr lang="en-US" sz="2200" dirty="0"/>
          </a:p>
          <a:p>
            <a:pPr lvl="1"/>
            <a:r>
              <a:rPr lang="en-US" sz="2200" b="1" dirty="0"/>
              <a:t>Political influence in process</a:t>
            </a:r>
          </a:p>
          <a:p>
            <a:pPr lvl="2"/>
            <a:r>
              <a:rPr lang="en-US" sz="1600" dirty="0"/>
              <a:t>Should be fair competitive process</a:t>
            </a:r>
          </a:p>
          <a:p>
            <a:pPr lvl="2"/>
            <a:r>
              <a:rPr lang="en-US" sz="1600" dirty="0"/>
              <a:t>Defendable against protests</a:t>
            </a:r>
          </a:p>
          <a:p>
            <a:pPr marL="914400" lvl="2" indent="0">
              <a:buNone/>
            </a:pPr>
            <a:endParaRPr lang="en-US" sz="1600" dirty="0"/>
          </a:p>
        </p:txBody>
      </p:sp>
      <p:sp>
        <p:nvSpPr>
          <p:cNvPr id="4" name="TextBox 3">
            <a:extLst>
              <a:ext uri="{FF2B5EF4-FFF2-40B4-BE49-F238E27FC236}">
                <a16:creationId xmlns:a16="http://schemas.microsoft.com/office/drawing/2014/main" id="{5848A105-D6E9-C5EC-CD48-ED6E4AF16143}"/>
              </a:ext>
            </a:extLst>
          </p:cNvPr>
          <p:cNvSpPr txBox="1"/>
          <p:nvPr/>
        </p:nvSpPr>
        <p:spPr>
          <a:xfrm>
            <a:off x="6403289" y="2811663"/>
            <a:ext cx="5282921" cy="2800767"/>
          </a:xfrm>
          <a:prstGeom prst="rect">
            <a:avLst/>
          </a:prstGeom>
          <a:solidFill>
            <a:schemeClr val="accent5">
              <a:lumMod val="60000"/>
              <a:lumOff val="40000"/>
            </a:schemeClr>
          </a:solidFill>
          <a:ln>
            <a:solidFill>
              <a:schemeClr val="tx1"/>
            </a:solidFill>
          </a:ln>
        </p:spPr>
        <p:txBody>
          <a:bodyPr wrap="none" rtlCol="0">
            <a:spAutoFit/>
          </a:bodyPr>
          <a:lstStyle/>
          <a:p>
            <a:pPr algn="ctr"/>
            <a:r>
              <a:rPr lang="en-US" sz="2800" b="1" dirty="0"/>
              <a:t>GOALS:</a:t>
            </a:r>
          </a:p>
          <a:p>
            <a:endParaRPr lang="en-US" dirty="0"/>
          </a:p>
          <a:p>
            <a:pPr marL="285750" indent="-285750">
              <a:buFont typeface="Arial" panose="020B0604020202020204" pitchFamily="34" charset="0"/>
              <a:buChar char="•"/>
            </a:pPr>
            <a:r>
              <a:rPr lang="en-US" b="1" u="sng" dirty="0"/>
              <a:t>Level playing field </a:t>
            </a:r>
            <a:r>
              <a:rPr lang="en-US" b="1" u="sng" dirty="0" err="1"/>
              <a:t>wrt</a:t>
            </a:r>
            <a:r>
              <a:rPr lang="en-US" b="1" u="sng" dirty="0"/>
              <a:t>. subsidies ( </a:t>
            </a:r>
            <a:r>
              <a:rPr lang="en-US" b="1" u="sng" dirty="0" err="1"/>
              <a:t>ie</a:t>
            </a:r>
            <a:r>
              <a:rPr lang="en-US" b="1" u="sng" dirty="0"/>
              <a:t> 15 % range)</a:t>
            </a:r>
          </a:p>
          <a:p>
            <a:pPr marL="285750" indent="-285750">
              <a:buFont typeface="Arial" panose="020B0604020202020204" pitchFamily="34" charset="0"/>
              <a:buChar char="•"/>
            </a:pPr>
            <a:r>
              <a:rPr lang="en-US" dirty="0"/>
              <a:t>Move the needle on domestic fab %</a:t>
            </a:r>
          </a:p>
          <a:p>
            <a:pPr marL="285750" indent="-285750">
              <a:buFont typeface="Arial" panose="020B0604020202020204" pitchFamily="34" charset="0"/>
              <a:buChar char="•"/>
            </a:pPr>
            <a:r>
              <a:rPr lang="en-US" dirty="0"/>
              <a:t>Strengthen weak parts of US supply chain</a:t>
            </a:r>
          </a:p>
          <a:p>
            <a:pPr marL="285750" indent="-285750">
              <a:buFont typeface="Arial" panose="020B0604020202020204" pitchFamily="34" charset="0"/>
              <a:buChar char="•"/>
            </a:pPr>
            <a:r>
              <a:rPr lang="en-US" dirty="0"/>
              <a:t>Help create new market for secure ME</a:t>
            </a:r>
          </a:p>
          <a:p>
            <a:endParaRPr lang="en-US" dirty="0"/>
          </a:p>
          <a:p>
            <a:pPr algn="ctr"/>
            <a:r>
              <a:rPr lang="en-US" sz="2000" dirty="0"/>
              <a:t>Must work </a:t>
            </a:r>
            <a:r>
              <a:rPr lang="en-US" sz="2000" b="1" i="1" dirty="0"/>
              <a:t>BOTH capability and demand sides</a:t>
            </a:r>
          </a:p>
          <a:p>
            <a:pPr algn="ctr"/>
            <a:r>
              <a:rPr lang="en-US" sz="2000" dirty="0"/>
              <a:t>to be successful</a:t>
            </a:r>
          </a:p>
        </p:txBody>
      </p:sp>
    </p:spTree>
    <p:extLst>
      <p:ext uri="{BB962C8B-B14F-4D97-AF65-F5344CB8AC3E}">
        <p14:creationId xmlns:p14="http://schemas.microsoft.com/office/powerpoint/2010/main" val="680770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0CF9-2E10-1608-E7B5-BAD53D70B892}"/>
              </a:ext>
            </a:extLst>
          </p:cNvPr>
          <p:cNvSpPr>
            <a:spLocks noGrp="1"/>
          </p:cNvSpPr>
          <p:nvPr>
            <p:ph type="title"/>
          </p:nvPr>
        </p:nvSpPr>
        <p:spPr>
          <a:xfrm>
            <a:off x="2509981" y="316201"/>
            <a:ext cx="9682019" cy="1325563"/>
          </a:xfrm>
        </p:spPr>
        <p:txBody>
          <a:bodyPr>
            <a:normAutofit/>
          </a:bodyPr>
          <a:lstStyle/>
          <a:p>
            <a:r>
              <a:rPr lang="en-US" sz="4000" b="1" dirty="0"/>
              <a:t>Dr. Mike Fritze:  Quickie Bio</a:t>
            </a:r>
          </a:p>
        </p:txBody>
      </p:sp>
      <p:sp>
        <p:nvSpPr>
          <p:cNvPr id="3" name="Content Placeholder 2">
            <a:extLst>
              <a:ext uri="{FF2B5EF4-FFF2-40B4-BE49-F238E27FC236}">
                <a16:creationId xmlns:a16="http://schemas.microsoft.com/office/drawing/2014/main" id="{CFD3E116-051B-60BB-8C6A-F673BB3AB589}"/>
              </a:ext>
            </a:extLst>
          </p:cNvPr>
          <p:cNvSpPr>
            <a:spLocks noGrp="1"/>
          </p:cNvSpPr>
          <p:nvPr>
            <p:ph idx="1"/>
          </p:nvPr>
        </p:nvSpPr>
        <p:spPr>
          <a:xfrm>
            <a:off x="256310" y="1875415"/>
            <a:ext cx="10515600" cy="4351338"/>
          </a:xfrm>
        </p:spPr>
        <p:txBody>
          <a:bodyPr>
            <a:normAutofit fontScale="92500" lnSpcReduction="10000"/>
          </a:bodyPr>
          <a:lstStyle/>
          <a:p>
            <a:r>
              <a:rPr lang="en-US" b="1" dirty="0"/>
              <a:t>From Techno-Nerd to Policy Wonk……</a:t>
            </a:r>
          </a:p>
          <a:p>
            <a:pPr lvl="1"/>
            <a:r>
              <a:rPr lang="en-US" sz="2000" dirty="0"/>
              <a:t>30+ years of experience</a:t>
            </a:r>
          </a:p>
          <a:p>
            <a:pPr lvl="1"/>
            <a:r>
              <a:rPr lang="en-US" sz="2000" dirty="0"/>
              <a:t>Current independent consultant supporting multiple clients</a:t>
            </a:r>
          </a:p>
          <a:p>
            <a:pPr lvl="1"/>
            <a:r>
              <a:rPr lang="en-US" sz="2000" dirty="0"/>
              <a:t>Focus on USG/DoD Microelectronics Strategy</a:t>
            </a:r>
          </a:p>
          <a:p>
            <a:pPr lvl="2"/>
            <a:r>
              <a:rPr lang="en-US" dirty="0"/>
              <a:t>Secure guaranteed access, innovation outreach, USG working with industry, technology transition of USG-funded efforts, PPP Consortia</a:t>
            </a:r>
          </a:p>
          <a:p>
            <a:r>
              <a:rPr lang="en-US" b="1" dirty="0"/>
              <a:t>Techno Experience</a:t>
            </a:r>
          </a:p>
          <a:p>
            <a:pPr lvl="1"/>
            <a:r>
              <a:rPr lang="en-US" sz="2000" dirty="0"/>
              <a:t>USC-ISI (2010-2015)</a:t>
            </a:r>
          </a:p>
          <a:p>
            <a:pPr lvl="1"/>
            <a:r>
              <a:rPr lang="en-US" sz="2000" dirty="0"/>
              <a:t>DARPA MTO (2006-2010)</a:t>
            </a:r>
          </a:p>
          <a:p>
            <a:pPr lvl="1"/>
            <a:r>
              <a:rPr lang="en-US" sz="2000" dirty="0"/>
              <a:t>MITLL (1995-2006)</a:t>
            </a:r>
            <a:endParaRPr lang="en-US" sz="2000" b="1" dirty="0"/>
          </a:p>
          <a:p>
            <a:r>
              <a:rPr lang="en-US" b="1" dirty="0"/>
              <a:t>Policy Experience</a:t>
            </a:r>
          </a:p>
          <a:p>
            <a:pPr lvl="1"/>
            <a:r>
              <a:rPr lang="en-US" sz="2200" dirty="0"/>
              <a:t>Potomac Institute for Policy Studies (2015-current)</a:t>
            </a:r>
          </a:p>
          <a:p>
            <a:pPr lvl="1"/>
            <a:r>
              <a:rPr lang="en-US" sz="2200" dirty="0"/>
              <a:t>TSS (2022- current)</a:t>
            </a:r>
          </a:p>
          <a:p>
            <a:pPr lvl="1"/>
            <a:endParaRPr lang="en-US" b="1" dirty="0"/>
          </a:p>
        </p:txBody>
      </p:sp>
      <p:sp>
        <p:nvSpPr>
          <p:cNvPr id="4" name="TextBox 3">
            <a:extLst>
              <a:ext uri="{FF2B5EF4-FFF2-40B4-BE49-F238E27FC236}">
                <a16:creationId xmlns:a16="http://schemas.microsoft.com/office/drawing/2014/main" id="{30655819-7BC7-3F46-B7AE-01B253B08118}"/>
              </a:ext>
            </a:extLst>
          </p:cNvPr>
          <p:cNvSpPr txBox="1"/>
          <p:nvPr/>
        </p:nvSpPr>
        <p:spPr>
          <a:xfrm>
            <a:off x="7236155" y="3668281"/>
            <a:ext cx="3301801" cy="2308324"/>
          </a:xfrm>
          <a:prstGeom prst="rect">
            <a:avLst/>
          </a:prstGeom>
          <a:solidFill>
            <a:schemeClr val="bg1">
              <a:lumMod val="85000"/>
            </a:schemeClr>
          </a:solidFill>
          <a:ln>
            <a:solidFill>
              <a:schemeClr val="tx1"/>
            </a:solidFill>
          </a:ln>
        </p:spPr>
        <p:txBody>
          <a:bodyPr wrap="none" rtlCol="0">
            <a:spAutoFit/>
          </a:bodyPr>
          <a:lstStyle/>
          <a:p>
            <a:r>
              <a:rPr lang="en-US" b="1" dirty="0"/>
              <a:t>Education:</a:t>
            </a:r>
          </a:p>
          <a:p>
            <a:endParaRPr lang="en-US" dirty="0"/>
          </a:p>
          <a:p>
            <a:r>
              <a:rPr lang="en-US" dirty="0"/>
              <a:t>B.S. Physics:   1984</a:t>
            </a:r>
          </a:p>
          <a:p>
            <a:r>
              <a:rPr lang="en-US" dirty="0"/>
              <a:t>                         Lehigh University, </a:t>
            </a:r>
          </a:p>
          <a:p>
            <a:r>
              <a:rPr lang="en-US" dirty="0"/>
              <a:t>                         Bethlehem, PA</a:t>
            </a:r>
          </a:p>
          <a:p>
            <a:r>
              <a:rPr lang="en-US" dirty="0"/>
              <a:t>PhD Physics:  1991</a:t>
            </a:r>
          </a:p>
          <a:p>
            <a:r>
              <a:rPr lang="en-US" dirty="0"/>
              <a:t>                        Brown University</a:t>
            </a:r>
          </a:p>
          <a:p>
            <a:r>
              <a:rPr lang="en-US" dirty="0"/>
              <a:t>                        Providence, R.I.</a:t>
            </a:r>
          </a:p>
        </p:txBody>
      </p:sp>
    </p:spTree>
    <p:extLst>
      <p:ext uri="{BB962C8B-B14F-4D97-AF65-F5344CB8AC3E}">
        <p14:creationId xmlns:p14="http://schemas.microsoft.com/office/powerpoint/2010/main" val="138235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B65D-80ED-AC91-3DC5-BF2648CFCF08}"/>
              </a:ext>
            </a:extLst>
          </p:cNvPr>
          <p:cNvSpPr>
            <a:spLocks noGrp="1"/>
          </p:cNvSpPr>
          <p:nvPr>
            <p:ph type="title"/>
          </p:nvPr>
        </p:nvSpPr>
        <p:spPr/>
        <p:txBody>
          <a:bodyPr/>
          <a:lstStyle/>
          <a:p>
            <a:r>
              <a:rPr lang="en-US" b="1" dirty="0"/>
              <a:t>My thoughts on CHIPS……..</a:t>
            </a:r>
          </a:p>
        </p:txBody>
      </p:sp>
      <p:sp>
        <p:nvSpPr>
          <p:cNvPr id="3" name="Content Placeholder 2">
            <a:extLst>
              <a:ext uri="{FF2B5EF4-FFF2-40B4-BE49-F238E27FC236}">
                <a16:creationId xmlns:a16="http://schemas.microsoft.com/office/drawing/2014/main" id="{20CEDC65-CF75-65B9-EBF3-2A5114A8471E}"/>
              </a:ext>
            </a:extLst>
          </p:cNvPr>
          <p:cNvSpPr>
            <a:spLocks noGrp="1"/>
          </p:cNvSpPr>
          <p:nvPr>
            <p:ph idx="1"/>
          </p:nvPr>
        </p:nvSpPr>
        <p:spPr>
          <a:xfrm>
            <a:off x="727363" y="2198778"/>
            <a:ext cx="5996710" cy="4262438"/>
          </a:xfrm>
        </p:spPr>
        <p:txBody>
          <a:bodyPr>
            <a:normAutofit fontScale="85000" lnSpcReduction="20000"/>
          </a:bodyPr>
          <a:lstStyle/>
          <a:p>
            <a:r>
              <a:rPr lang="en-US" b="1" dirty="0"/>
              <a:t>DOC R&amp;D (9906)</a:t>
            </a:r>
          </a:p>
          <a:p>
            <a:endParaRPr lang="en-US" b="1" dirty="0"/>
          </a:p>
          <a:p>
            <a:pPr lvl="1"/>
            <a:r>
              <a:rPr lang="en-US" b="1" dirty="0"/>
              <a:t>R&amp;D organizational structure</a:t>
            </a:r>
          </a:p>
          <a:p>
            <a:pPr lvl="2"/>
            <a:r>
              <a:rPr lang="en-US" sz="1600" dirty="0"/>
              <a:t>NSTC PPP, NAPMP, Manuf. USA</a:t>
            </a:r>
          </a:p>
          <a:p>
            <a:pPr lvl="2"/>
            <a:r>
              <a:rPr lang="en-US" sz="1600" b="1" dirty="0"/>
              <a:t>NSTC: </a:t>
            </a:r>
            <a:r>
              <a:rPr lang="en-US" sz="1600" dirty="0"/>
              <a:t>Create new impartial non-USG run PPP</a:t>
            </a:r>
          </a:p>
          <a:p>
            <a:pPr lvl="2"/>
            <a:r>
              <a:rPr lang="en-US" sz="1600" dirty="0"/>
              <a:t>             Fiduciary board of trustees</a:t>
            </a:r>
          </a:p>
          <a:p>
            <a:pPr lvl="2"/>
            <a:r>
              <a:rPr lang="en-US" sz="1600" dirty="0"/>
              <a:t>             Light touch coordination w/ USG</a:t>
            </a:r>
          </a:p>
          <a:p>
            <a:pPr lvl="2"/>
            <a:endParaRPr lang="en-US" sz="2200" dirty="0"/>
          </a:p>
          <a:p>
            <a:pPr lvl="1"/>
            <a:r>
              <a:rPr lang="en-US" b="1" dirty="0"/>
              <a:t>Robust Access infrastructure</a:t>
            </a:r>
          </a:p>
          <a:p>
            <a:pPr lvl="2"/>
            <a:r>
              <a:rPr lang="en-US" sz="1600" dirty="0"/>
              <a:t>Design Gateway (shared)</a:t>
            </a:r>
          </a:p>
          <a:p>
            <a:pPr lvl="2"/>
            <a:r>
              <a:rPr lang="en-US" sz="1600" dirty="0"/>
              <a:t>Silicon Aggregation (shared)</a:t>
            </a:r>
          </a:p>
          <a:p>
            <a:pPr lvl="2"/>
            <a:endParaRPr lang="en-US" sz="1600" dirty="0"/>
          </a:p>
          <a:p>
            <a:pPr lvl="1"/>
            <a:r>
              <a:rPr lang="en-US" b="1" dirty="0"/>
              <a:t>Research directions</a:t>
            </a:r>
          </a:p>
          <a:p>
            <a:pPr lvl="2"/>
            <a:r>
              <a:rPr lang="en-US" sz="1600" dirty="0"/>
              <a:t>Post physical scaling (</a:t>
            </a:r>
            <a:r>
              <a:rPr lang="en-US" sz="1600" dirty="0" err="1"/>
              <a:t>ie</a:t>
            </a:r>
            <a:r>
              <a:rPr lang="en-US" sz="1600" dirty="0"/>
              <a:t> het. Integration, Customization, </a:t>
            </a:r>
            <a:r>
              <a:rPr lang="en-US" sz="1600" dirty="0" err="1"/>
              <a:t>etc</a:t>
            </a:r>
            <a:r>
              <a:rPr lang="en-US" sz="1600" dirty="0"/>
              <a:t>)</a:t>
            </a:r>
          </a:p>
          <a:p>
            <a:pPr lvl="2"/>
            <a:r>
              <a:rPr lang="en-US" sz="1600" dirty="0"/>
              <a:t>Appeal to large member companies</a:t>
            </a:r>
          </a:p>
          <a:p>
            <a:pPr lvl="3"/>
            <a:r>
              <a:rPr lang="en-US" sz="1400" dirty="0"/>
              <a:t>System company need opportunities</a:t>
            </a:r>
          </a:p>
          <a:p>
            <a:pPr lvl="2"/>
            <a:r>
              <a:rPr lang="en-US" sz="1600" dirty="0"/>
              <a:t>Accessible to Universities, startups and small companies</a:t>
            </a:r>
          </a:p>
        </p:txBody>
      </p:sp>
      <p:sp>
        <p:nvSpPr>
          <p:cNvPr id="5" name="TextBox 4">
            <a:extLst>
              <a:ext uri="{FF2B5EF4-FFF2-40B4-BE49-F238E27FC236}">
                <a16:creationId xmlns:a16="http://schemas.microsoft.com/office/drawing/2014/main" id="{1A1AB01B-12C2-636B-1448-0974D3C7CA5F}"/>
              </a:ext>
            </a:extLst>
          </p:cNvPr>
          <p:cNvSpPr txBox="1"/>
          <p:nvPr/>
        </p:nvSpPr>
        <p:spPr>
          <a:xfrm>
            <a:off x="6853382" y="2775911"/>
            <a:ext cx="5135418" cy="3170099"/>
          </a:xfrm>
          <a:prstGeom prst="rect">
            <a:avLst/>
          </a:prstGeom>
          <a:solidFill>
            <a:schemeClr val="accent5">
              <a:lumMod val="60000"/>
              <a:lumOff val="40000"/>
            </a:schemeClr>
          </a:solidFill>
          <a:ln>
            <a:solidFill>
              <a:schemeClr val="tx1"/>
            </a:solidFill>
          </a:ln>
        </p:spPr>
        <p:txBody>
          <a:bodyPr wrap="square">
            <a:spAutoFit/>
          </a:bodyPr>
          <a:lstStyle/>
          <a:p>
            <a:pPr algn="ctr"/>
            <a:r>
              <a:rPr lang="en-US" sz="2800" b="1" dirty="0"/>
              <a:t>GOALS:</a:t>
            </a:r>
          </a:p>
          <a:p>
            <a:endParaRPr lang="en-US" sz="2800" dirty="0"/>
          </a:p>
          <a:p>
            <a:pPr marL="285750" indent="-285750">
              <a:buFont typeface="Arial" panose="020B0604020202020204" pitchFamily="34" charset="0"/>
              <a:buChar char="•"/>
            </a:pPr>
            <a:r>
              <a:rPr lang="en-US" b="1" u="sng" dirty="0"/>
              <a:t>Create new domestic prototyping capabilities</a:t>
            </a:r>
          </a:p>
          <a:p>
            <a:pPr marL="285750" indent="-285750">
              <a:buFont typeface="Arial" panose="020B0604020202020204" pitchFamily="34" charset="0"/>
              <a:buChar char="•"/>
            </a:pPr>
            <a:r>
              <a:rPr lang="en-US" dirty="0"/>
              <a:t>Create robust access infrastructure</a:t>
            </a:r>
          </a:p>
          <a:p>
            <a:pPr marL="285750" indent="-285750">
              <a:buFont typeface="Arial" panose="020B0604020202020204" pitchFamily="34" charset="0"/>
              <a:buChar char="•"/>
            </a:pPr>
            <a:r>
              <a:rPr lang="en-US" dirty="0"/>
              <a:t>Develop post-Moore technologies</a:t>
            </a:r>
          </a:p>
          <a:p>
            <a:pPr marL="285750" indent="-285750">
              <a:buFont typeface="Arial" panose="020B0604020202020204" pitchFamily="34" charset="0"/>
              <a:buChar char="•"/>
            </a:pPr>
            <a:r>
              <a:rPr lang="en-US" dirty="0"/>
              <a:t>Work together with allies</a:t>
            </a:r>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r>
              <a:rPr lang="en-US" b="1" dirty="0"/>
              <a:t>Sustainable business model</a:t>
            </a:r>
          </a:p>
          <a:p>
            <a:pPr marL="285750" indent="-285750" algn="ctr">
              <a:buFont typeface="Arial" panose="020B0604020202020204" pitchFamily="34" charset="0"/>
              <a:buChar char="•"/>
            </a:pPr>
            <a:r>
              <a:rPr lang="en-US" b="1" dirty="0"/>
              <a:t>Transition to domestic manufacturing </a:t>
            </a:r>
          </a:p>
          <a:p>
            <a:endParaRPr lang="en-US" dirty="0"/>
          </a:p>
        </p:txBody>
      </p:sp>
    </p:spTree>
    <p:extLst>
      <p:ext uri="{BB962C8B-B14F-4D97-AF65-F5344CB8AC3E}">
        <p14:creationId xmlns:p14="http://schemas.microsoft.com/office/powerpoint/2010/main" val="2297374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B65D-80ED-AC91-3DC5-BF2648CFCF08}"/>
              </a:ext>
            </a:extLst>
          </p:cNvPr>
          <p:cNvSpPr>
            <a:spLocks noGrp="1"/>
          </p:cNvSpPr>
          <p:nvPr>
            <p:ph type="title"/>
          </p:nvPr>
        </p:nvSpPr>
        <p:spPr/>
        <p:txBody>
          <a:bodyPr/>
          <a:lstStyle/>
          <a:p>
            <a:r>
              <a:rPr lang="en-US" b="1" dirty="0"/>
              <a:t>My thoughts on CHIPS……..</a:t>
            </a:r>
          </a:p>
        </p:txBody>
      </p:sp>
      <p:sp>
        <p:nvSpPr>
          <p:cNvPr id="3" name="Content Placeholder 2">
            <a:extLst>
              <a:ext uri="{FF2B5EF4-FFF2-40B4-BE49-F238E27FC236}">
                <a16:creationId xmlns:a16="http://schemas.microsoft.com/office/drawing/2014/main" id="{20CEDC65-CF75-65B9-EBF3-2A5114A8471E}"/>
              </a:ext>
            </a:extLst>
          </p:cNvPr>
          <p:cNvSpPr>
            <a:spLocks noGrp="1"/>
          </p:cNvSpPr>
          <p:nvPr>
            <p:ph idx="1"/>
          </p:nvPr>
        </p:nvSpPr>
        <p:spPr>
          <a:xfrm>
            <a:off x="561109" y="2300378"/>
            <a:ext cx="4361873" cy="4262438"/>
          </a:xfrm>
        </p:spPr>
        <p:txBody>
          <a:bodyPr>
            <a:normAutofit/>
          </a:bodyPr>
          <a:lstStyle/>
          <a:p>
            <a:r>
              <a:rPr lang="en-US" b="1" dirty="0"/>
              <a:t>DOD Commons</a:t>
            </a:r>
          </a:p>
          <a:p>
            <a:endParaRPr lang="en-US" b="1" dirty="0"/>
          </a:p>
          <a:p>
            <a:pPr lvl="1"/>
            <a:r>
              <a:rPr lang="en-US" sz="2000" b="1" dirty="0"/>
              <a:t>University-led Hubs</a:t>
            </a:r>
          </a:p>
          <a:p>
            <a:pPr lvl="2"/>
            <a:r>
              <a:rPr lang="en-US" sz="1600" dirty="0"/>
              <a:t>Earlier TRL Work focus</a:t>
            </a:r>
          </a:p>
          <a:p>
            <a:pPr lvl="2"/>
            <a:endParaRPr lang="en-US" sz="1600" dirty="0"/>
          </a:p>
          <a:p>
            <a:pPr lvl="1"/>
            <a:r>
              <a:rPr lang="en-US" sz="2000" b="1" dirty="0"/>
              <a:t>Role of Core Fabs</a:t>
            </a:r>
          </a:p>
          <a:p>
            <a:pPr lvl="2"/>
            <a:r>
              <a:rPr lang="en-US" sz="1600" dirty="0"/>
              <a:t>Prototype Hub concepts</a:t>
            </a:r>
          </a:p>
          <a:p>
            <a:pPr lvl="2"/>
            <a:r>
              <a:rPr lang="en-US" sz="1600" dirty="0"/>
              <a:t>Level of emphasis here</a:t>
            </a:r>
          </a:p>
          <a:p>
            <a:pPr lvl="2"/>
            <a:endParaRPr lang="en-US" sz="1600" dirty="0"/>
          </a:p>
          <a:p>
            <a:pPr lvl="1"/>
            <a:r>
              <a:rPr lang="en-US" sz="2000" b="1" dirty="0"/>
              <a:t>Transition of Hub results</a:t>
            </a:r>
          </a:p>
          <a:p>
            <a:pPr lvl="2"/>
            <a:r>
              <a:rPr lang="en-US" sz="1600" dirty="0"/>
              <a:t>DOC CHIPS + Commercial Fabs</a:t>
            </a:r>
          </a:p>
        </p:txBody>
      </p:sp>
      <p:sp>
        <p:nvSpPr>
          <p:cNvPr id="4" name="TextBox 3">
            <a:extLst>
              <a:ext uri="{FF2B5EF4-FFF2-40B4-BE49-F238E27FC236}">
                <a16:creationId xmlns:a16="http://schemas.microsoft.com/office/drawing/2014/main" id="{D18B1C9C-591D-CA76-8CD1-33299725C817}"/>
              </a:ext>
            </a:extLst>
          </p:cNvPr>
          <p:cNvSpPr txBox="1"/>
          <p:nvPr/>
        </p:nvSpPr>
        <p:spPr>
          <a:xfrm>
            <a:off x="5890490" y="2182931"/>
            <a:ext cx="4574309" cy="1908215"/>
          </a:xfrm>
          <a:prstGeom prst="rect">
            <a:avLst/>
          </a:prstGeom>
          <a:solidFill>
            <a:schemeClr val="accent5">
              <a:lumMod val="60000"/>
              <a:lumOff val="40000"/>
            </a:schemeClr>
          </a:solidFill>
          <a:ln>
            <a:solidFill>
              <a:schemeClr val="tx1"/>
            </a:solidFill>
          </a:ln>
        </p:spPr>
        <p:txBody>
          <a:bodyPr wrap="square">
            <a:spAutoFit/>
          </a:bodyPr>
          <a:lstStyle/>
          <a:p>
            <a:pPr algn="ctr"/>
            <a:r>
              <a:rPr lang="en-US" sz="2800" b="1" dirty="0"/>
              <a:t>GOALS:</a:t>
            </a:r>
          </a:p>
          <a:p>
            <a:endParaRPr lang="en-US" dirty="0"/>
          </a:p>
          <a:p>
            <a:pPr marL="285750" indent="-285750">
              <a:buFont typeface="Arial" panose="020B0604020202020204" pitchFamily="34" charset="0"/>
              <a:buChar char="•"/>
            </a:pPr>
            <a:r>
              <a:rPr lang="en-US" b="1" dirty="0"/>
              <a:t>Explore DoD-specific ME concepts</a:t>
            </a:r>
          </a:p>
          <a:p>
            <a:pPr marL="285750" indent="-285750">
              <a:buFont typeface="Arial" panose="020B0604020202020204" pitchFamily="34" charset="0"/>
              <a:buChar char="•"/>
            </a:pPr>
            <a:r>
              <a:rPr lang="en-US" dirty="0"/>
              <a:t>Create new domestic prototyping capabilities</a:t>
            </a:r>
          </a:p>
          <a:p>
            <a:pPr marL="285750" indent="-285750">
              <a:buFont typeface="Arial" panose="020B0604020202020204" pitchFamily="34" charset="0"/>
              <a:buChar char="•"/>
            </a:pPr>
            <a:r>
              <a:rPr lang="en-US" dirty="0"/>
              <a:t>Transition to commercial production</a:t>
            </a:r>
          </a:p>
          <a:p>
            <a:endParaRPr lang="en-US" dirty="0"/>
          </a:p>
        </p:txBody>
      </p:sp>
      <p:sp>
        <p:nvSpPr>
          <p:cNvPr id="6" name="TextBox 5">
            <a:extLst>
              <a:ext uri="{FF2B5EF4-FFF2-40B4-BE49-F238E27FC236}">
                <a16:creationId xmlns:a16="http://schemas.microsoft.com/office/drawing/2014/main" id="{603D2614-DB09-2CA1-1070-A02C9B94AAF5}"/>
              </a:ext>
            </a:extLst>
          </p:cNvPr>
          <p:cNvSpPr txBox="1"/>
          <p:nvPr/>
        </p:nvSpPr>
        <p:spPr>
          <a:xfrm>
            <a:off x="5798127" y="4529860"/>
            <a:ext cx="6680200" cy="773032"/>
          </a:xfrm>
          <a:prstGeom prst="rect">
            <a:avLst/>
          </a:prstGeom>
          <a:noFill/>
        </p:spPr>
        <p:txBody>
          <a:bodyPr wrap="square">
            <a:spAutoFit/>
          </a:bodyPr>
          <a:lstStyle/>
          <a:p>
            <a:pPr marL="0" marR="0">
              <a:lnSpc>
                <a:spcPct val="107000"/>
              </a:lnSpc>
              <a:spcBef>
                <a:spcPts val="0"/>
              </a:spcBef>
              <a:spcAft>
                <a:spcPts val="800"/>
              </a:spcAft>
            </a:pP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New RFI Out: 5/17/23</a:t>
            </a:r>
          </a:p>
          <a:p>
            <a:pPr marL="0" marR="0">
              <a:lnSpc>
                <a:spcPct val="107000"/>
              </a:lnSpc>
              <a:spcBef>
                <a:spcPts val="0"/>
              </a:spcBef>
              <a:spcAft>
                <a:spcPts val="800"/>
              </a:spcAft>
            </a:pPr>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Request for Information - DoD Design to Transition Accelerator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E44FBF7-665B-97FB-EDD6-3BC13E737D08}"/>
              </a:ext>
            </a:extLst>
          </p:cNvPr>
          <p:cNvSpPr txBox="1"/>
          <p:nvPr/>
        </p:nvSpPr>
        <p:spPr>
          <a:xfrm>
            <a:off x="5798127" y="5231658"/>
            <a:ext cx="6109854" cy="1464055"/>
          </a:xfrm>
          <a:prstGeom prst="rect">
            <a:avLst/>
          </a:prstGeom>
          <a:noFill/>
        </p:spPr>
        <p:txBody>
          <a:bodyPr wrap="square">
            <a:spAutoFit/>
          </a:bodyPr>
          <a:lstStyle/>
          <a:p>
            <a:pPr marL="0" marR="0">
              <a:lnSpc>
                <a:spcPct val="107000"/>
              </a:lnSpc>
              <a:spcBef>
                <a:spcPts val="0"/>
              </a:spcBef>
              <a:spcAft>
                <a:spcPts val="800"/>
              </a:spcAft>
            </a:pPr>
            <a:r>
              <a:rPr lang="en-US" sz="1400" kern="0" dirty="0">
                <a:effectLst/>
                <a:latin typeface="Times New Roman" panose="02020603050405020304" pitchFamily="18" charset="0"/>
                <a:ea typeface="Times New Roman" panose="02020603050405020304" pitchFamily="18" charset="0"/>
                <a:cs typeface="Times New Roman" panose="02020603050405020304" pitchFamily="18" charset="0"/>
              </a:rPr>
              <a:t>The Office of the Under Secretary of Defense for Research and Engineering (OUSD(R&amp;E)) and the Office of the Under Secretary of Defense for Acquisition and Sustainment (OUSD(A&amp;S)) are seeking information from the domestic microelectronics community to inform objectives for a DoD Design to Transition Accelerator (D2TA) (Figure 1) focused on leveraging commercial activities for microelectronics technology transitions (TRL 4-8) into DoD programs of record.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57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1196-6A84-9CB4-8C96-C3FE1BBFFD28}"/>
              </a:ext>
            </a:extLst>
          </p:cNvPr>
          <p:cNvSpPr>
            <a:spLocks noGrp="1"/>
          </p:cNvSpPr>
          <p:nvPr>
            <p:ph type="title"/>
          </p:nvPr>
        </p:nvSpPr>
        <p:spPr/>
        <p:txBody>
          <a:bodyPr/>
          <a:lstStyle/>
          <a:p>
            <a:r>
              <a:rPr lang="en-US" dirty="0"/>
              <a:t>BACKUPS</a:t>
            </a:r>
          </a:p>
        </p:txBody>
      </p:sp>
      <p:sp>
        <p:nvSpPr>
          <p:cNvPr id="3" name="Content Placeholder 2">
            <a:extLst>
              <a:ext uri="{FF2B5EF4-FFF2-40B4-BE49-F238E27FC236}">
                <a16:creationId xmlns:a16="http://schemas.microsoft.com/office/drawing/2014/main" id="{7D53C8AF-E72F-DA5E-30BD-1741FBF9BA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8285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C50A-EDC9-FB54-696B-FA781B823B18}"/>
              </a:ext>
            </a:extLst>
          </p:cNvPr>
          <p:cNvSpPr>
            <a:spLocks noGrp="1"/>
          </p:cNvSpPr>
          <p:nvPr>
            <p:ph type="title"/>
          </p:nvPr>
        </p:nvSpPr>
        <p:spPr>
          <a:xfrm>
            <a:off x="3614178" y="484845"/>
            <a:ext cx="9432235" cy="1325563"/>
          </a:xfrm>
        </p:spPr>
        <p:txBody>
          <a:bodyPr/>
          <a:lstStyle/>
          <a:p>
            <a:r>
              <a:rPr lang="en-US" sz="4000" b="1" dirty="0"/>
              <a:t>Key CHIPS Bill Details</a:t>
            </a:r>
            <a:br>
              <a:rPr lang="en-US" sz="2800" dirty="0"/>
            </a:br>
            <a:endParaRPr lang="en-US" dirty="0"/>
          </a:p>
        </p:txBody>
      </p:sp>
      <p:sp>
        <p:nvSpPr>
          <p:cNvPr id="3" name="Content Placeholder 2">
            <a:extLst>
              <a:ext uri="{FF2B5EF4-FFF2-40B4-BE49-F238E27FC236}">
                <a16:creationId xmlns:a16="http://schemas.microsoft.com/office/drawing/2014/main" id="{1BD9D502-B927-2B31-F939-823F0B88EE87}"/>
              </a:ext>
            </a:extLst>
          </p:cNvPr>
          <p:cNvSpPr>
            <a:spLocks noGrp="1"/>
          </p:cNvSpPr>
          <p:nvPr>
            <p:ph idx="1"/>
          </p:nvPr>
        </p:nvSpPr>
        <p:spPr>
          <a:xfrm>
            <a:off x="1432397" y="1810408"/>
            <a:ext cx="9327205" cy="4351338"/>
          </a:xfrm>
        </p:spPr>
        <p:txBody>
          <a:bodyPr/>
          <a:lstStyle/>
          <a:p>
            <a:pPr marL="0" indent="0">
              <a:buNone/>
            </a:pPr>
            <a:endParaRPr lang="en-US" sz="1800" b="0" i="0" u="none" strike="noStrike" baseline="0" dirty="0">
              <a:solidFill>
                <a:srgbClr val="000000"/>
              </a:solidFill>
              <a:latin typeface="Times New Roman" panose="02020603050405020304" pitchFamily="18" charset="0"/>
            </a:endParaRPr>
          </a:p>
          <a:p>
            <a:r>
              <a:rPr lang="en-US" sz="2400" b="1" i="0" u="none" strike="noStrike" baseline="0" dirty="0">
                <a:solidFill>
                  <a:srgbClr val="000000"/>
                </a:solidFill>
                <a:highlight>
                  <a:srgbClr val="FFFF00"/>
                </a:highlight>
                <a:latin typeface="Avenir Book" panose="02000503020000020003"/>
              </a:rPr>
              <a:t>DOC Manufacturing Incentives: </a:t>
            </a:r>
            <a:r>
              <a:rPr lang="en-US" sz="2400" b="0" i="0" u="none" strike="noStrike" baseline="0" dirty="0">
                <a:solidFill>
                  <a:srgbClr val="000000"/>
                </a:solidFill>
                <a:highlight>
                  <a:srgbClr val="FFFF00"/>
                </a:highlight>
                <a:latin typeface="Avenir Book" panose="02000503020000020003"/>
              </a:rPr>
              <a:t>$39 billion </a:t>
            </a:r>
            <a:r>
              <a:rPr lang="en-US" sz="2400" b="0" i="0" u="none" strike="noStrike" baseline="0" dirty="0">
                <a:solidFill>
                  <a:srgbClr val="000000"/>
                </a:solidFill>
                <a:latin typeface="Avenir Book" panose="02000503020000020003"/>
              </a:rPr>
              <a:t>in financial assistance to build, expand, or modernize domestic facilities and equipment for semiconductor fabrication, assembly, testing, advanced packaging, or research and development, including $2 billion specifically for mature semiconductors. Within the incentive program, up to $6 billion may be used for the cost of direct loans and loan guarantees. </a:t>
            </a:r>
          </a:p>
          <a:p>
            <a:endParaRPr lang="en-US" sz="2400" dirty="0">
              <a:solidFill>
                <a:srgbClr val="000000"/>
              </a:solidFill>
              <a:latin typeface="Avenir Book" panose="02000503020000020003"/>
            </a:endParaRPr>
          </a:p>
          <a:p>
            <a:r>
              <a:rPr lang="en-US" sz="2400" b="1" i="0" u="none" strike="noStrike" baseline="0" dirty="0">
                <a:solidFill>
                  <a:srgbClr val="000000"/>
                </a:solidFill>
                <a:latin typeface="Avenir Book" panose="02000503020000020003"/>
              </a:rPr>
              <a:t>Note: </a:t>
            </a:r>
          </a:p>
          <a:p>
            <a:r>
              <a:rPr lang="en-US" sz="2400" dirty="0">
                <a:solidFill>
                  <a:srgbClr val="000000"/>
                </a:solidFill>
                <a:latin typeface="Avenir Book" panose="02000503020000020003"/>
              </a:rPr>
              <a:t>$28 B for leading edge logic and memory chips</a:t>
            </a:r>
            <a:endParaRPr lang="en-US" sz="2400" b="0" i="0" u="none" strike="noStrike" baseline="0" dirty="0">
              <a:solidFill>
                <a:srgbClr val="000000"/>
              </a:solidFill>
              <a:latin typeface="Avenir Book" panose="02000503020000020003"/>
            </a:endParaRPr>
          </a:p>
          <a:p>
            <a:r>
              <a:rPr lang="en-US" sz="2400" b="0" i="0" u="none" strike="noStrike" baseline="0" dirty="0">
                <a:solidFill>
                  <a:srgbClr val="000000"/>
                </a:solidFill>
                <a:latin typeface="Avenir Book" panose="02000503020000020003"/>
              </a:rPr>
              <a:t>$10B has been reserved for mature and current generation chips</a:t>
            </a:r>
          </a:p>
          <a:p>
            <a:pPr marL="0" indent="0" algn="l">
              <a:buNone/>
            </a:pPr>
            <a:endParaRPr lang="en-US" sz="1800" b="0" i="0" u="none" strike="noStrike" baseline="0" dirty="0">
              <a:solidFill>
                <a:srgbClr val="000000"/>
              </a:solidFill>
              <a:latin typeface="Avenir Book" panose="02000503020000020003"/>
            </a:endParaRPr>
          </a:p>
          <a:p>
            <a:pPr marL="0" indent="0">
              <a:buNone/>
            </a:pPr>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307207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1FB58-CAD6-A5FA-3E1C-B61664BD9AED}"/>
              </a:ext>
            </a:extLst>
          </p:cNvPr>
          <p:cNvSpPr>
            <a:spLocks noGrp="1"/>
          </p:cNvSpPr>
          <p:nvPr>
            <p:ph type="title"/>
          </p:nvPr>
        </p:nvSpPr>
        <p:spPr>
          <a:xfrm>
            <a:off x="3263982" y="684097"/>
            <a:ext cx="9432235" cy="1325563"/>
          </a:xfrm>
        </p:spPr>
        <p:txBody>
          <a:bodyPr/>
          <a:lstStyle/>
          <a:p>
            <a:r>
              <a:rPr lang="en-US" sz="4000" b="1" dirty="0"/>
              <a:t>Key CHIPS Bill Details (</a:t>
            </a:r>
            <a:r>
              <a:rPr lang="en-US" sz="4000" b="1" dirty="0" err="1"/>
              <a:t>Cont</a:t>
            </a:r>
            <a:r>
              <a:rPr lang="en-US" sz="4000" b="1" dirty="0"/>
              <a:t>)</a:t>
            </a:r>
            <a:endParaRPr lang="en-US" sz="4000" dirty="0"/>
          </a:p>
        </p:txBody>
      </p:sp>
      <p:sp>
        <p:nvSpPr>
          <p:cNvPr id="3" name="Content Placeholder 2">
            <a:extLst>
              <a:ext uri="{FF2B5EF4-FFF2-40B4-BE49-F238E27FC236}">
                <a16:creationId xmlns:a16="http://schemas.microsoft.com/office/drawing/2014/main" id="{BCF7F728-E234-F9EE-19C0-FFA082A754AC}"/>
              </a:ext>
            </a:extLst>
          </p:cNvPr>
          <p:cNvSpPr>
            <a:spLocks noGrp="1"/>
          </p:cNvSpPr>
          <p:nvPr>
            <p:ph idx="1"/>
          </p:nvPr>
        </p:nvSpPr>
        <p:spPr>
          <a:xfrm>
            <a:off x="1211622" y="2273361"/>
            <a:ext cx="9589851" cy="4351338"/>
          </a:xfrm>
        </p:spPr>
        <p:txBody>
          <a:bodyPr/>
          <a:lstStyle/>
          <a:p>
            <a:r>
              <a:rPr lang="en-US" sz="2400" b="1" dirty="0">
                <a:highlight>
                  <a:srgbClr val="FFFF00"/>
                </a:highlight>
              </a:rPr>
              <a:t>Investment Tax Credit (ITC</a:t>
            </a:r>
            <a:r>
              <a:rPr lang="en-US" sz="2400" dirty="0">
                <a:highlight>
                  <a:srgbClr val="FFFF00"/>
                </a:highlight>
              </a:rPr>
              <a:t>)—$24 billion </a:t>
            </a:r>
          </a:p>
          <a:p>
            <a:r>
              <a:rPr lang="en-US" sz="2400" dirty="0"/>
              <a:t>At an estimated cost of $24 billion, the act also provides a 25% investment tax credit to companies that invest in semiconductor manufacturing. Based on a bipartisan bill known as the Facilitating American Built Semiconductors (FABS) Act, this credit covers both manufacturing equipment and constructing semiconductor manufacturing facilities.</a:t>
            </a:r>
          </a:p>
          <a:p>
            <a:endParaRPr lang="en-US" dirty="0"/>
          </a:p>
        </p:txBody>
      </p:sp>
    </p:spTree>
    <p:extLst>
      <p:ext uri="{BB962C8B-B14F-4D97-AF65-F5344CB8AC3E}">
        <p14:creationId xmlns:p14="http://schemas.microsoft.com/office/powerpoint/2010/main" val="3294116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C50A-EDC9-FB54-696B-FA781B823B18}"/>
              </a:ext>
            </a:extLst>
          </p:cNvPr>
          <p:cNvSpPr>
            <a:spLocks noGrp="1"/>
          </p:cNvSpPr>
          <p:nvPr>
            <p:ph type="title"/>
          </p:nvPr>
        </p:nvSpPr>
        <p:spPr>
          <a:xfrm>
            <a:off x="3536357" y="512863"/>
            <a:ext cx="9432235" cy="1325563"/>
          </a:xfrm>
        </p:spPr>
        <p:txBody>
          <a:bodyPr/>
          <a:lstStyle/>
          <a:p>
            <a:r>
              <a:rPr lang="en-US" sz="4000" b="1" dirty="0"/>
              <a:t>Key CHIPS Bill Details (Cont.)</a:t>
            </a:r>
            <a:br>
              <a:rPr lang="en-US" sz="2800" dirty="0"/>
            </a:br>
            <a:endParaRPr lang="en-US" dirty="0"/>
          </a:p>
        </p:txBody>
      </p:sp>
      <p:sp>
        <p:nvSpPr>
          <p:cNvPr id="3" name="Content Placeholder 2">
            <a:extLst>
              <a:ext uri="{FF2B5EF4-FFF2-40B4-BE49-F238E27FC236}">
                <a16:creationId xmlns:a16="http://schemas.microsoft.com/office/drawing/2014/main" id="{1BD9D502-B927-2B31-F939-823F0B88EE87}"/>
              </a:ext>
            </a:extLst>
          </p:cNvPr>
          <p:cNvSpPr>
            <a:spLocks noGrp="1"/>
          </p:cNvSpPr>
          <p:nvPr>
            <p:ph idx="1"/>
          </p:nvPr>
        </p:nvSpPr>
        <p:spPr>
          <a:xfrm>
            <a:off x="1606685" y="1086558"/>
            <a:ext cx="9327205" cy="4351338"/>
          </a:xfrm>
        </p:spPr>
        <p:txBody>
          <a:bodyPr>
            <a:normAutofit fontScale="92500" lnSpcReduction="20000"/>
          </a:bodyPr>
          <a:lstStyle/>
          <a:p>
            <a:pPr marL="0" indent="0">
              <a:buNone/>
            </a:pPr>
            <a:endParaRPr lang="en-US" sz="1800" b="0" i="0" u="none" strike="noStrike" baseline="0" dirty="0">
              <a:solidFill>
                <a:srgbClr val="000000"/>
              </a:solidFill>
              <a:latin typeface="Times New Roman" panose="02020603050405020304" pitchFamily="18" charset="0"/>
            </a:endParaRPr>
          </a:p>
          <a:p>
            <a:pPr marL="0" indent="0" algn="l">
              <a:buNone/>
            </a:pPr>
            <a:endParaRPr lang="en-US" sz="1800" b="0" i="0" u="none" strike="noStrike" baseline="0" dirty="0">
              <a:solidFill>
                <a:srgbClr val="000000"/>
              </a:solidFill>
              <a:latin typeface="Avenir Book" panose="02000503020000020003"/>
            </a:endParaRPr>
          </a:p>
          <a:p>
            <a:r>
              <a:rPr lang="en-US" sz="1800" b="1" i="0" u="none" strike="noStrike" baseline="0" dirty="0">
                <a:solidFill>
                  <a:srgbClr val="000000"/>
                </a:solidFill>
                <a:latin typeface="Avenir Book" panose="02000503020000020003"/>
              </a:rPr>
              <a:t> </a:t>
            </a:r>
            <a:r>
              <a:rPr lang="en-US" sz="2000" b="1" i="0" u="none" strike="noStrike" baseline="0" dirty="0">
                <a:solidFill>
                  <a:srgbClr val="000000"/>
                </a:solidFill>
                <a:highlight>
                  <a:srgbClr val="FFFF00"/>
                </a:highlight>
                <a:latin typeface="Avenir Book" panose="02000503020000020003"/>
              </a:rPr>
              <a:t>DOC Research and Development (“R&amp;D”): </a:t>
            </a:r>
            <a:r>
              <a:rPr lang="en-US" sz="2000" b="0" i="0" u="none" strike="noStrike" baseline="0" dirty="0">
                <a:solidFill>
                  <a:srgbClr val="000000"/>
                </a:solidFill>
                <a:highlight>
                  <a:srgbClr val="FFFF00"/>
                </a:highlight>
                <a:latin typeface="Avenir Book" panose="02000503020000020003"/>
              </a:rPr>
              <a:t>$11 billion for DOC research and development. </a:t>
            </a:r>
          </a:p>
          <a:p>
            <a:r>
              <a:rPr lang="en-US" sz="2000" b="1" i="0" u="none" strike="noStrike" baseline="0" dirty="0">
                <a:solidFill>
                  <a:srgbClr val="000000"/>
                </a:solidFill>
                <a:latin typeface="Avenir Book" panose="02000503020000020003"/>
              </a:rPr>
              <a:t> DOC National Semiconductor Technology Center (“NSTC”): </a:t>
            </a:r>
            <a:r>
              <a:rPr lang="en-US" sz="2000" b="0" i="0" u="none" strike="noStrike" baseline="0" dirty="0">
                <a:solidFill>
                  <a:srgbClr val="000000"/>
                </a:solidFill>
                <a:latin typeface="Avenir Book" panose="02000503020000020003"/>
              </a:rPr>
              <a:t>A public-private partnership to conduct advanced semiconductor manufacturing R&amp;D and prototyping; invest in new technologies; and expand workforce training and development opportunities. </a:t>
            </a:r>
          </a:p>
          <a:p>
            <a:r>
              <a:rPr lang="en-US" sz="2000" b="1" i="0" u="none" strike="noStrike" baseline="0" dirty="0">
                <a:solidFill>
                  <a:srgbClr val="000000"/>
                </a:solidFill>
                <a:latin typeface="Avenir Book" panose="02000503020000020003"/>
              </a:rPr>
              <a:t> DOC National Advanced Packaging Manufacturing Program: </a:t>
            </a:r>
            <a:r>
              <a:rPr lang="en-US" sz="2000" b="0" i="0" u="none" strike="noStrike" baseline="0" dirty="0">
                <a:solidFill>
                  <a:srgbClr val="000000"/>
                </a:solidFill>
                <a:latin typeface="Avenir Book" panose="02000503020000020003"/>
              </a:rPr>
              <a:t>A Federal R&amp;D program to strengthen advanced assembly, test, and packaging (“ATP”) capabilities, in coordination with the NSTC. </a:t>
            </a:r>
          </a:p>
          <a:p>
            <a:r>
              <a:rPr lang="en-US" sz="2000" b="1" i="0" u="none" strike="noStrike" baseline="0" dirty="0">
                <a:solidFill>
                  <a:srgbClr val="000000"/>
                </a:solidFill>
                <a:latin typeface="Avenir Book" panose="02000503020000020003"/>
              </a:rPr>
              <a:t> DOC Manufacturing USA Semiconductor Institute: </a:t>
            </a:r>
            <a:r>
              <a:rPr lang="en-US" sz="2000" b="0" i="0" u="none" strike="noStrike" baseline="0" dirty="0">
                <a:solidFill>
                  <a:srgbClr val="000000"/>
                </a:solidFill>
                <a:latin typeface="Avenir Book" panose="02000503020000020003"/>
              </a:rPr>
              <a:t>A partnership between government, industry, and academia to research virtualization of semiconductor machinery, development of ATP capabilities, and the development and deployment of training. </a:t>
            </a:r>
          </a:p>
          <a:p>
            <a:r>
              <a:rPr lang="en-US" sz="2000" b="1" i="0" u="none" strike="noStrike" baseline="0" dirty="0">
                <a:solidFill>
                  <a:srgbClr val="000000"/>
                </a:solidFill>
                <a:latin typeface="Avenir Book" panose="02000503020000020003"/>
              </a:rPr>
              <a:t> DOC Microelectronics Metrology R&amp;D: </a:t>
            </a:r>
            <a:r>
              <a:rPr lang="en-US" sz="2000" b="0" i="0" u="none" strike="noStrike" baseline="0" dirty="0">
                <a:solidFill>
                  <a:srgbClr val="000000"/>
                </a:solidFill>
                <a:latin typeface="Avenir Book" panose="02000503020000020003"/>
              </a:rPr>
              <a:t>A National Institute of Standards and Technology (“NIST”) research program to advance measurement science, standards, material characterization, instrumentation, testing, and manufacturing capabilities. </a:t>
            </a:r>
          </a:p>
          <a:p>
            <a:endParaRPr lang="en-US" sz="1800" b="0" i="0" u="none" strike="noStrike" baseline="0" dirty="0">
              <a:solidFill>
                <a:srgbClr val="000000"/>
              </a:solidFill>
              <a:latin typeface="Times New Roman" panose="02020603050405020304" pitchFamily="18" charset="0"/>
            </a:endParaRPr>
          </a:p>
          <a:p>
            <a:endParaRPr lang="en-US" sz="1800" b="0" i="0" u="none" strike="noStrike" baseline="0"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41070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383F-54CB-A684-A9F2-310B117B0684}"/>
              </a:ext>
            </a:extLst>
          </p:cNvPr>
          <p:cNvSpPr>
            <a:spLocks noGrp="1"/>
          </p:cNvSpPr>
          <p:nvPr>
            <p:ph type="title"/>
          </p:nvPr>
        </p:nvSpPr>
        <p:spPr>
          <a:xfrm>
            <a:off x="4129743" y="681037"/>
            <a:ext cx="9432235" cy="1325563"/>
          </a:xfrm>
        </p:spPr>
        <p:txBody>
          <a:bodyPr/>
          <a:lstStyle/>
          <a:p>
            <a:r>
              <a:rPr lang="en-US" sz="4000" b="1" dirty="0"/>
              <a:t>Key CHIPS Bill Details (Cont.)</a:t>
            </a:r>
            <a:endParaRPr lang="en-US" sz="4000" dirty="0"/>
          </a:p>
        </p:txBody>
      </p:sp>
      <p:sp>
        <p:nvSpPr>
          <p:cNvPr id="3" name="Content Placeholder 2">
            <a:extLst>
              <a:ext uri="{FF2B5EF4-FFF2-40B4-BE49-F238E27FC236}">
                <a16:creationId xmlns:a16="http://schemas.microsoft.com/office/drawing/2014/main" id="{242E4BF1-8AE6-E8AD-2700-38075AEA7A3C}"/>
              </a:ext>
            </a:extLst>
          </p:cNvPr>
          <p:cNvSpPr>
            <a:spLocks noGrp="1"/>
          </p:cNvSpPr>
          <p:nvPr>
            <p:ph idx="1"/>
          </p:nvPr>
        </p:nvSpPr>
        <p:spPr>
          <a:xfrm>
            <a:off x="838200" y="1640799"/>
            <a:ext cx="10515600" cy="4351338"/>
          </a:xfrm>
        </p:spPr>
        <p:txBody>
          <a:bodyPr>
            <a:normAutofit fontScale="92500" lnSpcReduction="10000"/>
          </a:bodyPr>
          <a:lstStyle/>
          <a:p>
            <a:pPr algn="l"/>
            <a:endParaRPr lang="en-US" sz="1800" b="0" i="0" u="none" strike="noStrike" baseline="0" dirty="0">
              <a:solidFill>
                <a:srgbClr val="000000"/>
              </a:solidFill>
              <a:latin typeface="Avenir Book" panose="02000503020000020003"/>
            </a:endParaRPr>
          </a:p>
          <a:p>
            <a:r>
              <a:rPr lang="en-US" sz="2000" b="1" i="0" u="none" strike="noStrike" baseline="0" dirty="0">
                <a:solidFill>
                  <a:srgbClr val="000000"/>
                </a:solidFill>
                <a:highlight>
                  <a:srgbClr val="FFFF00"/>
                </a:highlight>
                <a:latin typeface="Avenir Book" panose="02000503020000020003"/>
              </a:rPr>
              <a:t>CHIPS for America Defense Fund: </a:t>
            </a:r>
            <a:r>
              <a:rPr lang="en-US" sz="2000" b="0" i="0" u="none" strike="noStrike" baseline="0" dirty="0">
                <a:solidFill>
                  <a:srgbClr val="000000"/>
                </a:solidFill>
                <a:highlight>
                  <a:srgbClr val="FFFF00"/>
                </a:highlight>
                <a:latin typeface="Avenir Book" panose="02000503020000020003"/>
              </a:rPr>
              <a:t>$2 billion </a:t>
            </a:r>
            <a:r>
              <a:rPr lang="en-US" sz="2000" b="0" i="0" u="none" strike="noStrike" baseline="0" dirty="0">
                <a:solidFill>
                  <a:srgbClr val="000000"/>
                </a:solidFill>
                <a:latin typeface="Avenir Book" panose="02000503020000020003"/>
              </a:rPr>
              <a:t>for the DoD to implement the </a:t>
            </a:r>
            <a:r>
              <a:rPr lang="en-US" sz="2000" b="0" i="0" u="none" strike="noStrike" baseline="0" dirty="0">
                <a:solidFill>
                  <a:srgbClr val="000000"/>
                </a:solidFill>
                <a:highlight>
                  <a:srgbClr val="FFFF00"/>
                </a:highlight>
                <a:latin typeface="Avenir Book" panose="02000503020000020003"/>
              </a:rPr>
              <a:t>Microelectronics Commons</a:t>
            </a:r>
            <a:r>
              <a:rPr lang="en-US" sz="2000" b="0" i="0" u="none" strike="noStrike" baseline="0" dirty="0">
                <a:solidFill>
                  <a:srgbClr val="000000"/>
                </a:solidFill>
                <a:latin typeface="Avenir Book" panose="02000503020000020003"/>
              </a:rPr>
              <a:t>, a national network for onshore, university-based prototyping, lab-to-fab transition of semiconductor technologies—including DoD-unique applications—and semiconductor workforce training. </a:t>
            </a:r>
          </a:p>
          <a:p>
            <a:pPr marL="0" indent="0" algn="l">
              <a:buNone/>
            </a:pPr>
            <a:endParaRPr lang="en-US" sz="2000" b="0" i="0" u="none" strike="noStrike" baseline="0" dirty="0">
              <a:solidFill>
                <a:srgbClr val="000000"/>
              </a:solidFill>
              <a:latin typeface="Avenir Book" panose="02000503020000020003"/>
            </a:endParaRPr>
          </a:p>
          <a:p>
            <a:r>
              <a:rPr lang="en-US" sz="2000" b="1" i="0" u="none" strike="noStrike" baseline="0" dirty="0">
                <a:solidFill>
                  <a:srgbClr val="000000"/>
                </a:solidFill>
                <a:latin typeface="Avenir Book" panose="02000503020000020003"/>
              </a:rPr>
              <a:t>CHIPS for America Workforce and Education Fund: </a:t>
            </a:r>
            <a:r>
              <a:rPr lang="en-US" sz="2000" b="0" i="0" u="none" strike="noStrike" baseline="0" dirty="0">
                <a:solidFill>
                  <a:srgbClr val="000000"/>
                </a:solidFill>
                <a:latin typeface="Avenir Book" panose="02000503020000020003"/>
              </a:rPr>
              <a:t>$200 million to kick start development of the domestic semiconductor workforce, which faces near-term labor shortages, by leveraging activities of the National Science Foundation. </a:t>
            </a:r>
          </a:p>
          <a:p>
            <a:pPr marL="0" indent="0" algn="l">
              <a:buNone/>
            </a:pPr>
            <a:endParaRPr lang="en-US" sz="2000" b="0" i="0" u="none" strike="noStrike" baseline="0" dirty="0">
              <a:solidFill>
                <a:srgbClr val="000000"/>
              </a:solidFill>
              <a:latin typeface="Avenir Book" panose="02000503020000020003"/>
            </a:endParaRPr>
          </a:p>
          <a:p>
            <a:r>
              <a:rPr lang="en-US" sz="2000" b="1" i="0" u="none" strike="noStrike" baseline="0" dirty="0">
                <a:solidFill>
                  <a:srgbClr val="000000"/>
                </a:solidFill>
                <a:latin typeface="Avenir Book" panose="02000503020000020003"/>
              </a:rPr>
              <a:t>CHIPS for America International Technology Security and Innovation Fund: </a:t>
            </a:r>
            <a:r>
              <a:rPr lang="en-US" sz="2000" b="0" i="0" u="none" strike="noStrike" baseline="0" dirty="0">
                <a:solidFill>
                  <a:srgbClr val="000000"/>
                </a:solidFill>
                <a:latin typeface="Avenir Book" panose="02000503020000020003"/>
              </a:rPr>
              <a:t>$500 million to the DoS, in coordination with the U.S. Agency for International Development, the Export-Import Bank, and the U.S. International Development Finance Corporation, to support international information and communications technology security and semiconductor supply chain activities, including supporting the development and adoption of secure and trusted telecommunications technologies, semiconductors, and other emerging technologies. </a:t>
            </a:r>
          </a:p>
          <a:p>
            <a:endParaRPr lang="en-US" dirty="0"/>
          </a:p>
        </p:txBody>
      </p:sp>
    </p:spTree>
    <p:extLst>
      <p:ext uri="{BB962C8B-B14F-4D97-AF65-F5344CB8AC3E}">
        <p14:creationId xmlns:p14="http://schemas.microsoft.com/office/powerpoint/2010/main" val="3185730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02B8-5851-FFC7-9A45-EC49D2527319}"/>
              </a:ext>
            </a:extLst>
          </p:cNvPr>
          <p:cNvSpPr>
            <a:spLocks noGrp="1"/>
          </p:cNvSpPr>
          <p:nvPr>
            <p:ph type="title"/>
          </p:nvPr>
        </p:nvSpPr>
        <p:spPr>
          <a:xfrm>
            <a:off x="3091604" y="155933"/>
            <a:ext cx="9432235" cy="1325563"/>
          </a:xfrm>
        </p:spPr>
        <p:txBody>
          <a:bodyPr/>
          <a:lstStyle/>
          <a:p>
            <a:r>
              <a:rPr lang="en-US" sz="3200" b="1" dirty="0"/>
              <a:t>Criteria for Evaluating Applicants</a:t>
            </a:r>
          </a:p>
        </p:txBody>
      </p:sp>
      <p:sp>
        <p:nvSpPr>
          <p:cNvPr id="3" name="Content Placeholder 2">
            <a:extLst>
              <a:ext uri="{FF2B5EF4-FFF2-40B4-BE49-F238E27FC236}">
                <a16:creationId xmlns:a16="http://schemas.microsoft.com/office/drawing/2014/main" id="{F9EB9DF3-06D6-197A-2387-7C97C4785591}"/>
              </a:ext>
            </a:extLst>
          </p:cNvPr>
          <p:cNvSpPr>
            <a:spLocks noGrp="1"/>
          </p:cNvSpPr>
          <p:nvPr>
            <p:ph idx="1"/>
          </p:nvPr>
        </p:nvSpPr>
        <p:spPr>
          <a:xfrm>
            <a:off x="1764677" y="1163444"/>
            <a:ext cx="10272251" cy="4351338"/>
          </a:xfrm>
        </p:spPr>
        <p:txBody>
          <a:bodyPr>
            <a:normAutofit fontScale="55000" lnSpcReduction="20000"/>
          </a:bodyPr>
          <a:lstStyle/>
          <a:p>
            <a:r>
              <a:rPr lang="en-US" sz="1800" b="1" dirty="0"/>
              <a:t>Increase scale and attract private capital</a:t>
            </a:r>
            <a:r>
              <a:rPr lang="en-US" sz="1800" dirty="0"/>
              <a:t>. </a:t>
            </a:r>
            <a:r>
              <a:rPr lang="en-US" dirty="0"/>
              <a:t>The goal is to increase the number and scale of US facilities and encourage large-scale investments with long-term impact and economic viability. Applicants will need to commit substantial private capital and are encouraged to explore creative financing structures.</a:t>
            </a:r>
          </a:p>
          <a:p>
            <a:r>
              <a:rPr lang="en-US" sz="1800" b="1" dirty="0"/>
              <a:t>Leverage collaborations to build out semiconductor ecosystems</a:t>
            </a:r>
            <a:r>
              <a:rPr lang="en-US" sz="1800" dirty="0"/>
              <a:t>. </a:t>
            </a:r>
            <a:r>
              <a:rPr lang="en-US" dirty="0"/>
              <a:t>Collaborations among industry, investors, customers, designers and suppliers are encouraged.</a:t>
            </a:r>
          </a:p>
          <a:p>
            <a:r>
              <a:rPr lang="en-US" sz="1800" b="1" dirty="0"/>
              <a:t>Secure additional financial incentives and support.</a:t>
            </a:r>
            <a:r>
              <a:rPr lang="en-US" sz="1800" dirty="0"/>
              <a:t> </a:t>
            </a:r>
            <a:r>
              <a:rPr lang="en-US" dirty="0"/>
              <a:t>Applicants will need to show that they will receive state or local incentives. Different types of incentives will count toward this requirement, but there will be a preference for incentive packages with the potential for spill-over benefits, that are performance-based, that have local support, and that maximize regional economic gains and competitiveness, not just benefit a single company. </a:t>
            </a:r>
          </a:p>
          <a:p>
            <a:r>
              <a:rPr lang="en-US" sz="1800" b="1" dirty="0"/>
              <a:t>Establish a secure and resilient semiconductor supply chain</a:t>
            </a:r>
            <a:r>
              <a:rPr lang="en-US" sz="1800" dirty="0"/>
              <a:t>. </a:t>
            </a:r>
            <a:r>
              <a:rPr lang="en-US" dirty="0"/>
              <a:t>Projects that focus on information security, data tracking and verification and those that address supply chain risks will be prioritized.</a:t>
            </a:r>
          </a:p>
          <a:p>
            <a:r>
              <a:rPr lang="en-US" sz="1800" b="1" dirty="0"/>
              <a:t>Expand the workforce pipeline to match increased domestic capacity workforce needs</a:t>
            </a:r>
            <a:r>
              <a:rPr lang="en-US" dirty="0"/>
              <a:t>. The program will be seeking creative recruitment and training efforts and those that are inclusive of populations that have been underrepresented in the industry. Partnerships among employers, training providers, workforce development organizations, labor unions, and others are encouraged. Programs providing paid training, experiential apprenticeships, and wraparound supports such as childcare and transportation are mentioned specifically. </a:t>
            </a:r>
          </a:p>
          <a:p>
            <a:r>
              <a:rPr lang="en-US" sz="1800" b="1" dirty="0"/>
              <a:t>Create inclusive and broadly shared opportunities for businesses</a:t>
            </a:r>
            <a:r>
              <a:rPr lang="en-US" sz="1800" dirty="0"/>
              <a:t>. </a:t>
            </a:r>
            <a:r>
              <a:rPr lang="en-US" dirty="0"/>
              <a:t>Plans that demonstrate how small and underrepresented businesses will be included in efforts supported by the CHIPS programs will be prioritized. </a:t>
            </a:r>
          </a:p>
          <a:p>
            <a:r>
              <a:rPr lang="en-US" sz="1800" b="1" dirty="0"/>
              <a:t>Financial considerations</a:t>
            </a:r>
            <a:r>
              <a:rPr lang="en-US" dirty="0"/>
              <a:t>. Detailed project and company financial data will be reviewed, including plans to ensure the facility remains competitive and viable, an analysis of how the </a:t>
            </a:r>
            <a:r>
              <a:rPr lang="en-US" dirty="0">
                <a:hlinkClick r:id="rId2"/>
              </a:rPr>
              <a:t>Investment Tax Credit</a:t>
            </a:r>
            <a:r>
              <a:rPr lang="en-US" dirty="0"/>
              <a:t> will impact the project, and other considerations. </a:t>
            </a:r>
          </a:p>
          <a:p>
            <a:endParaRPr lang="en-US" dirty="0"/>
          </a:p>
        </p:txBody>
      </p:sp>
    </p:spTree>
    <p:extLst>
      <p:ext uri="{BB962C8B-B14F-4D97-AF65-F5344CB8AC3E}">
        <p14:creationId xmlns:p14="http://schemas.microsoft.com/office/powerpoint/2010/main" val="296110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48CDA-3CBC-A4F6-6120-8ABE59E707FA}"/>
              </a:ext>
            </a:extLst>
          </p:cNvPr>
          <p:cNvSpPr>
            <a:spLocks noGrp="1"/>
          </p:cNvSpPr>
          <p:nvPr>
            <p:ph type="title"/>
          </p:nvPr>
        </p:nvSpPr>
        <p:spPr>
          <a:xfrm>
            <a:off x="1795105" y="725810"/>
            <a:ext cx="10062912" cy="1325563"/>
          </a:xfrm>
        </p:spPr>
        <p:txBody>
          <a:bodyPr/>
          <a:lstStyle/>
          <a:p>
            <a:pPr algn="ctr"/>
            <a:r>
              <a:rPr lang="en-US" sz="2800" b="1" dirty="0"/>
              <a:t>CHIPS &amp; SCIENCE ACT: Research and Innovation Piece $200 B</a:t>
            </a:r>
            <a:br>
              <a:rPr lang="en-US" sz="2800" b="1" dirty="0"/>
            </a:br>
            <a:r>
              <a:rPr lang="en-US" sz="2800" b="1" dirty="0"/>
              <a:t>Only Authorized, Not Appropriated</a:t>
            </a:r>
            <a:br>
              <a:rPr lang="en-US" sz="2800" b="1" dirty="0"/>
            </a:br>
            <a:endParaRPr lang="en-US" sz="2800" b="1" dirty="0"/>
          </a:p>
        </p:txBody>
      </p:sp>
      <p:sp>
        <p:nvSpPr>
          <p:cNvPr id="3" name="Content Placeholder 2">
            <a:extLst>
              <a:ext uri="{FF2B5EF4-FFF2-40B4-BE49-F238E27FC236}">
                <a16:creationId xmlns:a16="http://schemas.microsoft.com/office/drawing/2014/main" id="{2CE5502C-BDB9-6A63-2744-CA120F23BB56}"/>
              </a:ext>
            </a:extLst>
          </p:cNvPr>
          <p:cNvSpPr>
            <a:spLocks noGrp="1"/>
          </p:cNvSpPr>
          <p:nvPr>
            <p:ph idx="1"/>
          </p:nvPr>
        </p:nvSpPr>
        <p:spPr/>
        <p:txBody>
          <a:bodyPr>
            <a:normAutofit lnSpcReduction="10000"/>
          </a:bodyPr>
          <a:lstStyle/>
          <a:p>
            <a:r>
              <a:rPr lang="en-US" sz="1200" b="1" dirty="0">
                <a:highlight>
                  <a:srgbClr val="FFFF00"/>
                </a:highlight>
              </a:rPr>
              <a:t>National Science Foundation (NSF)</a:t>
            </a:r>
            <a:r>
              <a:rPr lang="en-US" sz="1200" dirty="0">
                <a:highlight>
                  <a:srgbClr val="FFFF00"/>
                </a:highlight>
              </a:rPr>
              <a:t>: </a:t>
            </a:r>
            <a:r>
              <a:rPr lang="en-US" sz="1200" dirty="0"/>
              <a:t>Involves significant investments in science, including the </a:t>
            </a:r>
            <a:r>
              <a:rPr lang="en-US" sz="1200" dirty="0">
                <a:highlight>
                  <a:srgbClr val="FFFF00"/>
                </a:highlight>
              </a:rPr>
              <a:t>development of an NSF Directorate for Technology, Innovation, and Partnerships to accelerate the development of national and economic security critical technologies.</a:t>
            </a:r>
            <a:r>
              <a:rPr lang="en-US" sz="1200" dirty="0"/>
              <a:t> Additional investments will be made in basic research; building a science, technology, engineering, and math (STEM) workforce; building broad-based research opportunities; and expanding rural STEM education.11 </a:t>
            </a:r>
          </a:p>
          <a:p>
            <a:r>
              <a:rPr lang="en-US" sz="1200" b="1" dirty="0">
                <a:highlight>
                  <a:srgbClr val="FFFF00"/>
                </a:highlight>
              </a:rPr>
              <a:t>Department of Commerce (DOC) Technology Hubs</a:t>
            </a:r>
            <a:r>
              <a:rPr lang="en-US" sz="1200" dirty="0">
                <a:highlight>
                  <a:srgbClr val="FFFF00"/>
                </a:highlight>
              </a:rPr>
              <a:t>:</a:t>
            </a:r>
            <a:r>
              <a:rPr lang="en-US" sz="1200" dirty="0"/>
              <a:t> The act directs the DOC to create 20 geographically distributed regional technology hubs that will focus on technology development, job creation, and expanding U.S. innovation capacity. Another project will be designed to support persistently distressed communities with economic development activities.12 </a:t>
            </a:r>
          </a:p>
          <a:p>
            <a:r>
              <a:rPr lang="en-US" sz="1200" b="1" dirty="0"/>
              <a:t>National Institute of Standards and Technology (NIST) Authorization</a:t>
            </a:r>
            <a:r>
              <a:rPr lang="en-US" sz="1200" dirty="0"/>
              <a:t>: This part of the act will advance research and standards development for industries of the future. This will include quantum information science, artificial intelligence, cybersecurity, advanced communications technologies, and semiconductors. Other components seek to support small- and medium-sized manufacturers with cybersecurity, workforce training, and supply chain resiliency. The act also seeks to promote competitiveness in international standards.12 </a:t>
            </a:r>
          </a:p>
          <a:p>
            <a:r>
              <a:rPr lang="en-US" sz="1200" b="1" dirty="0"/>
              <a:t>National Aeronautics and Space Administration (NASA) Authorization</a:t>
            </a:r>
            <a:r>
              <a:rPr lang="en-US" sz="1200" dirty="0"/>
              <a:t>: Provides authorization for the Moon-to-Mars Exploration Campaign, including the return of America to the moon. Other programs seek to maintain the International Space Station through 2030, extend NASA’s enhanced-use lease authority, support NASA’s search for life beyond Earth, advance U.S. aeronautics leadership, and enhance NASA’s technology, infrastructure, and workforce. The act also invests in ensuring planetary defense, including protecting Earth from asteroids and comets.13 </a:t>
            </a:r>
          </a:p>
          <a:p>
            <a:r>
              <a:rPr lang="en-US" sz="1200" b="1" dirty="0"/>
              <a:t>Research Security to Protect Federal Investments in the U.S. R&amp;D Enterprise</a:t>
            </a:r>
            <a:r>
              <a:rPr lang="en-US" sz="1200" dirty="0"/>
              <a:t>: </a:t>
            </a:r>
            <a:r>
              <a:rPr lang="en-US" sz="1200" dirty="0">
                <a:highlight>
                  <a:srgbClr val="FFFF00"/>
                </a:highlight>
              </a:rPr>
              <a:t>This legislation requires the NSF to maintain a Research Security and Policy Office to identify potential security risks</a:t>
            </a:r>
            <a:r>
              <a:rPr lang="en-US" sz="1200" dirty="0"/>
              <a:t>, conduct outreach and education to the research community, establish procedures and policies on research security for the Foundation for Energy Security and Innovation at the Department of Energy (see below, under “Additional Department”), and conduct risk assessments of applications and disclosures. The act further prevents federal research agencies from participating in foreign talent recruitment programs.14 </a:t>
            </a:r>
          </a:p>
          <a:p>
            <a:r>
              <a:rPr lang="en-US" sz="1200" b="1" dirty="0"/>
              <a:t>Department of Energy (DOE)</a:t>
            </a:r>
            <a:r>
              <a:rPr lang="en-US" sz="1200" dirty="0"/>
              <a:t>: Reauthorizes fundamental research and development activities performed by scientists at the DOE, the National Laboratories, universities, and private companies to advance our understanding of the atom, the cell, the Earth’s systems, and the universe.15 </a:t>
            </a:r>
          </a:p>
          <a:p>
            <a:r>
              <a:rPr lang="en-US" sz="1200" b="1" dirty="0"/>
              <a:t>Additional DOE Science and Innovation Provisions</a:t>
            </a:r>
            <a:r>
              <a:rPr lang="en-US" sz="1200" dirty="0"/>
              <a:t>: Establishes a Foundation for Energy Security and Innovation at the DOE to foster partnerships among government, industry, startups, and outside funding organizations to increase funding opportunities from the private sector, accelerate commercialization of technologies, and provide workforce training in energy security and innovation fields.16 </a:t>
            </a:r>
          </a:p>
          <a:p>
            <a:endParaRPr lang="en-US" dirty="0"/>
          </a:p>
        </p:txBody>
      </p:sp>
    </p:spTree>
    <p:extLst>
      <p:ext uri="{BB962C8B-B14F-4D97-AF65-F5344CB8AC3E}">
        <p14:creationId xmlns:p14="http://schemas.microsoft.com/office/powerpoint/2010/main" val="3939839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8203-8D29-C219-D08E-60E385B908E5}"/>
              </a:ext>
            </a:extLst>
          </p:cNvPr>
          <p:cNvSpPr>
            <a:spLocks noGrp="1"/>
          </p:cNvSpPr>
          <p:nvPr>
            <p:ph type="title"/>
          </p:nvPr>
        </p:nvSpPr>
        <p:spPr>
          <a:xfrm>
            <a:off x="2452507" y="500062"/>
            <a:ext cx="9432235" cy="1325563"/>
          </a:xfrm>
        </p:spPr>
        <p:txBody>
          <a:bodyPr/>
          <a:lstStyle/>
          <a:p>
            <a:r>
              <a:rPr lang="en-US" sz="3600" b="1" dirty="0"/>
              <a:t>Industrial Advisory Committee </a:t>
            </a:r>
          </a:p>
        </p:txBody>
      </p:sp>
      <p:sp>
        <p:nvSpPr>
          <p:cNvPr id="3" name="Content Placeholder 2">
            <a:extLst>
              <a:ext uri="{FF2B5EF4-FFF2-40B4-BE49-F238E27FC236}">
                <a16:creationId xmlns:a16="http://schemas.microsoft.com/office/drawing/2014/main" id="{DEA1F70E-C2B0-9959-CE34-C6EB3596F2AB}"/>
              </a:ext>
            </a:extLst>
          </p:cNvPr>
          <p:cNvSpPr>
            <a:spLocks noGrp="1"/>
          </p:cNvSpPr>
          <p:nvPr>
            <p:ph idx="1"/>
          </p:nvPr>
        </p:nvSpPr>
        <p:spPr>
          <a:xfrm>
            <a:off x="838200" y="2091096"/>
            <a:ext cx="10515600" cy="4351338"/>
          </a:xfrm>
        </p:spPr>
        <p:txBody>
          <a:bodyPr>
            <a:normAutofit fontScale="77500" lnSpcReduction="20000"/>
          </a:bodyPr>
          <a:lstStyle/>
          <a:p>
            <a:pPr>
              <a:buFont typeface="Arial" panose="020B0604020202020204" pitchFamily="34" charset="0"/>
              <a:buChar char="•"/>
            </a:pPr>
            <a:r>
              <a:rPr lang="en-US" b="1" dirty="0"/>
              <a:t>Mike Splinter (Chair), General Partner, MRS Business and Technology Advisors</a:t>
            </a:r>
          </a:p>
          <a:p>
            <a:pPr>
              <a:buFont typeface="Arial" panose="020B0604020202020204" pitchFamily="34" charset="0"/>
              <a:buChar char="•"/>
            </a:pPr>
            <a:r>
              <a:rPr lang="en-US" b="1" dirty="0"/>
              <a:t>Susan </a:t>
            </a:r>
            <a:r>
              <a:rPr lang="en-US" b="1" dirty="0" err="1"/>
              <a:t>Feindt</a:t>
            </a:r>
            <a:r>
              <a:rPr lang="en-US" b="1" dirty="0"/>
              <a:t> (Vice-Chair), Fellow, Director of Physical Technology Strategy, Analog Devices</a:t>
            </a:r>
          </a:p>
          <a:p>
            <a:pPr>
              <a:buFont typeface="Arial" panose="020B0604020202020204" pitchFamily="34" charset="0"/>
              <a:buChar char="•"/>
            </a:pPr>
            <a:r>
              <a:rPr lang="en-US" dirty="0"/>
              <a:t>James Ang, Chief Scientist, Pacific Northwest National Laboratory</a:t>
            </a:r>
          </a:p>
          <a:p>
            <a:pPr>
              <a:buFont typeface="Arial" panose="020B0604020202020204" pitchFamily="34" charset="0"/>
              <a:buChar char="•"/>
            </a:pPr>
            <a:r>
              <a:rPr lang="en-US" dirty="0"/>
              <a:t>Daniel </a:t>
            </a:r>
            <a:r>
              <a:rPr lang="en-US" dirty="0" err="1"/>
              <a:t>Armbrust</a:t>
            </a:r>
            <a:r>
              <a:rPr lang="en-US" dirty="0"/>
              <a:t>, Founder/Chief Executive Officer, Silicon Catalyst</a:t>
            </a:r>
          </a:p>
          <a:p>
            <a:pPr>
              <a:buFont typeface="Arial" panose="020B0604020202020204" pitchFamily="34" charset="0"/>
              <a:buChar char="•"/>
            </a:pPr>
            <a:r>
              <a:rPr lang="en-US" dirty="0"/>
              <a:t>Susie Armstrong, Senior Vice President of Engineering, Qualcomm</a:t>
            </a:r>
          </a:p>
          <a:p>
            <a:pPr>
              <a:buFont typeface="Arial" panose="020B0604020202020204" pitchFamily="34" charset="0"/>
              <a:buChar char="•"/>
            </a:pPr>
            <a:r>
              <a:rPr lang="en-US" dirty="0"/>
              <a:t>Ahmad Bahai, Chief Technology Officer, Texas Instruments</a:t>
            </a:r>
          </a:p>
          <a:p>
            <a:pPr>
              <a:buFont typeface="Arial" panose="020B0604020202020204" pitchFamily="34" charset="0"/>
              <a:buChar char="•"/>
            </a:pPr>
            <a:r>
              <a:rPr lang="en-US" dirty="0"/>
              <a:t>Bill Chappell, Vice President of Technology, Microsoft</a:t>
            </a:r>
          </a:p>
          <a:p>
            <a:pPr>
              <a:buFont typeface="Arial" panose="020B0604020202020204" pitchFamily="34" charset="0"/>
              <a:buChar char="•"/>
            </a:pPr>
            <a:r>
              <a:rPr lang="en-US" dirty="0"/>
              <a:t>Michael Fritze, Vice President of Microelectronics Policy, Potomac Institute for Policy Studies</a:t>
            </a:r>
          </a:p>
          <a:p>
            <a:pPr>
              <a:buFont typeface="Arial" panose="020B0604020202020204" pitchFamily="34" charset="0"/>
              <a:buChar char="•"/>
            </a:pPr>
            <a:r>
              <a:rPr lang="en-US" dirty="0"/>
              <a:t>Charles Gray, Vice President of Digital Systems Technology, Ford Motor Company</a:t>
            </a:r>
          </a:p>
          <a:p>
            <a:pPr>
              <a:buFont typeface="Arial" panose="020B0604020202020204" pitchFamily="34" charset="0"/>
              <a:buChar char="•"/>
            </a:pPr>
            <a:r>
              <a:rPr lang="en-US" dirty="0"/>
              <a:t>Carol </a:t>
            </a:r>
            <a:r>
              <a:rPr lang="en-US" dirty="0" err="1"/>
              <a:t>Handwerker</a:t>
            </a:r>
            <a:r>
              <a:rPr lang="en-US" dirty="0"/>
              <a:t>, Reinhardt </a:t>
            </a:r>
            <a:r>
              <a:rPr lang="en-US" dirty="0" err="1"/>
              <a:t>Schuhmann</a:t>
            </a:r>
            <a:r>
              <a:rPr lang="en-US" dirty="0"/>
              <a:t>, Jr. Professor of Materials Engineering &amp; Professor of Environmental and Ecological Engineering, Purdue University</a:t>
            </a:r>
          </a:p>
          <a:p>
            <a:r>
              <a:rPr lang="en-US" dirty="0"/>
              <a:t>Deirdre Hanford, Chief Security Officer, Synopsys</a:t>
            </a:r>
          </a:p>
          <a:p>
            <a:r>
              <a:rPr lang="en-US" dirty="0"/>
              <a:t>Rajarao </a:t>
            </a:r>
            <a:r>
              <a:rPr lang="en-US" dirty="0" err="1"/>
              <a:t>Jammy</a:t>
            </a:r>
            <a:r>
              <a:rPr lang="en-US" dirty="0"/>
              <a:t>, Chief Technology Officer, MITRE </a:t>
            </a:r>
            <a:r>
              <a:rPr lang="en-US" dirty="0" err="1"/>
              <a:t>Engenuity</a:t>
            </a:r>
            <a:endParaRPr lang="en-US" dirty="0"/>
          </a:p>
          <a:p>
            <a:endParaRPr lang="en-US" dirty="0"/>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82849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F9D79-48FC-523F-D79B-986ED3AF9FD8}"/>
              </a:ext>
            </a:extLst>
          </p:cNvPr>
          <p:cNvSpPr>
            <a:spLocks noGrp="1"/>
          </p:cNvSpPr>
          <p:nvPr>
            <p:ph type="title"/>
          </p:nvPr>
        </p:nvSpPr>
        <p:spPr>
          <a:xfrm>
            <a:off x="3110355" y="335666"/>
            <a:ext cx="9081645" cy="1325563"/>
          </a:xfrm>
        </p:spPr>
        <p:txBody>
          <a:bodyPr>
            <a:normAutofit/>
          </a:bodyPr>
          <a:lstStyle/>
          <a:p>
            <a:r>
              <a:rPr lang="en-US" sz="4000" b="1" dirty="0"/>
              <a:t>Trusted Strategic Solutions</a:t>
            </a:r>
          </a:p>
        </p:txBody>
      </p:sp>
      <p:sp>
        <p:nvSpPr>
          <p:cNvPr id="4" name="Content Placeholder 3">
            <a:extLst>
              <a:ext uri="{FF2B5EF4-FFF2-40B4-BE49-F238E27FC236}">
                <a16:creationId xmlns:a16="http://schemas.microsoft.com/office/drawing/2014/main" id="{2C4D6ED9-6164-23A2-4D64-38B58BAD8FDE}"/>
              </a:ext>
            </a:extLst>
          </p:cNvPr>
          <p:cNvSpPr>
            <a:spLocks noGrp="1"/>
          </p:cNvSpPr>
          <p:nvPr>
            <p:ph idx="1"/>
          </p:nvPr>
        </p:nvSpPr>
        <p:spPr>
          <a:xfrm>
            <a:off x="422621" y="2046500"/>
            <a:ext cx="10823555" cy="4099776"/>
          </a:xfrm>
        </p:spPr>
        <p:txBody>
          <a:bodyPr>
            <a:normAutofit/>
          </a:bodyPr>
          <a:lstStyle/>
          <a:p>
            <a:r>
              <a:rPr lang="en-US" sz="2400" b="1" dirty="0"/>
              <a:t>MISSION</a:t>
            </a:r>
          </a:p>
          <a:p>
            <a:pPr lvl="1"/>
            <a:r>
              <a:rPr lang="en-US" sz="2000" dirty="0"/>
              <a:t>Simplify Technology for a complex world</a:t>
            </a:r>
          </a:p>
          <a:p>
            <a:pPr lvl="1"/>
            <a:r>
              <a:rPr lang="en-US" sz="2000" dirty="0"/>
              <a:t>We work with commercial, civil and national security entities, providing the foresight and expertise that ensure safety, time savings and financial protections</a:t>
            </a:r>
          </a:p>
          <a:p>
            <a:r>
              <a:rPr lang="en-US" sz="2400" b="1" dirty="0"/>
              <a:t>VISION</a:t>
            </a:r>
          </a:p>
          <a:p>
            <a:pPr lvl="1"/>
            <a:r>
              <a:rPr lang="en-US" sz="2000" dirty="0"/>
              <a:t>We aspire to make sure the nation and its allies are never dependent on adversaries for technology</a:t>
            </a:r>
          </a:p>
          <a:p>
            <a:r>
              <a:rPr lang="en-US" sz="2400" b="1" dirty="0"/>
              <a:t>VALUES</a:t>
            </a:r>
          </a:p>
          <a:p>
            <a:pPr lvl="1"/>
            <a:r>
              <a:rPr lang="en-US" sz="1800" dirty="0"/>
              <a:t>Mastery – we believe lessons learned and knowledge acquisition allows for the best solutions</a:t>
            </a:r>
          </a:p>
          <a:p>
            <a:pPr lvl="1"/>
            <a:r>
              <a:rPr lang="en-US" sz="1800" dirty="0"/>
              <a:t>Discretion – we believe in partnerships built on mutual trust</a:t>
            </a:r>
          </a:p>
          <a:p>
            <a:pPr lvl="1"/>
            <a:r>
              <a:rPr lang="en-US" sz="1800" dirty="0"/>
              <a:t>Accountability – we believe we are personally accountable for the work we deliver</a:t>
            </a:r>
          </a:p>
          <a:p>
            <a:pPr lvl="1"/>
            <a:r>
              <a:rPr lang="en-US" sz="1800" dirty="0"/>
              <a:t>Credibility – we believe our reputation is of utmost importance</a:t>
            </a:r>
          </a:p>
        </p:txBody>
      </p:sp>
    </p:spTree>
    <p:extLst>
      <p:ext uri="{BB962C8B-B14F-4D97-AF65-F5344CB8AC3E}">
        <p14:creationId xmlns:p14="http://schemas.microsoft.com/office/powerpoint/2010/main" val="1630004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3F03-425C-C145-BA05-CC86D8E15C9E}"/>
              </a:ext>
            </a:extLst>
          </p:cNvPr>
          <p:cNvSpPr>
            <a:spLocks noGrp="1"/>
          </p:cNvSpPr>
          <p:nvPr>
            <p:ph type="title"/>
          </p:nvPr>
        </p:nvSpPr>
        <p:spPr>
          <a:xfrm>
            <a:off x="3174537" y="443673"/>
            <a:ext cx="9432235" cy="1325563"/>
          </a:xfrm>
        </p:spPr>
        <p:txBody>
          <a:bodyPr/>
          <a:lstStyle/>
          <a:p>
            <a:r>
              <a:rPr lang="en-US" sz="3600" b="1" dirty="0"/>
              <a:t>Industrial Advisory Committee </a:t>
            </a:r>
          </a:p>
        </p:txBody>
      </p:sp>
      <p:sp>
        <p:nvSpPr>
          <p:cNvPr id="3" name="Content Placeholder 2">
            <a:extLst>
              <a:ext uri="{FF2B5EF4-FFF2-40B4-BE49-F238E27FC236}">
                <a16:creationId xmlns:a16="http://schemas.microsoft.com/office/drawing/2014/main" id="{6FA01FDF-3A66-7B1E-5769-5FFB23B1A0C7}"/>
              </a:ext>
            </a:extLst>
          </p:cNvPr>
          <p:cNvSpPr>
            <a:spLocks noGrp="1"/>
          </p:cNvSpPr>
          <p:nvPr>
            <p:ph idx="1"/>
          </p:nvPr>
        </p:nvSpPr>
        <p:spPr>
          <a:xfrm>
            <a:off x="1025012" y="1933780"/>
            <a:ext cx="10515600" cy="4351338"/>
          </a:xfrm>
        </p:spPr>
        <p:txBody>
          <a:bodyPr>
            <a:normAutofit fontScale="70000" lnSpcReduction="20000"/>
          </a:bodyPr>
          <a:lstStyle/>
          <a:p>
            <a:pPr>
              <a:buFont typeface="Arial" panose="020B0604020202020204" pitchFamily="34" charset="0"/>
              <a:buChar char="•"/>
            </a:pPr>
            <a:r>
              <a:rPr lang="en-US" dirty="0"/>
              <a:t>Ken Joyce, Executive Vice President, Brewer Science</a:t>
            </a:r>
          </a:p>
          <a:p>
            <a:pPr>
              <a:buFont typeface="Arial" panose="020B0604020202020204" pitchFamily="34" charset="0"/>
              <a:buChar char="•"/>
            </a:pPr>
            <a:r>
              <a:rPr lang="en-US" dirty="0"/>
              <a:t>Ann Kelleher, Executive Vice President of Tech Development, Intel Corporation</a:t>
            </a:r>
          </a:p>
          <a:p>
            <a:pPr>
              <a:buFont typeface="Arial" panose="020B0604020202020204" pitchFamily="34" charset="0"/>
              <a:buChar char="•"/>
            </a:pPr>
            <a:r>
              <a:rPr lang="en-US" dirty="0"/>
              <a:t>Mukesh </a:t>
            </a:r>
            <a:r>
              <a:rPr lang="en-US" dirty="0" err="1"/>
              <a:t>Khare</a:t>
            </a:r>
            <a:r>
              <a:rPr lang="en-US" dirty="0"/>
              <a:t>, Vice President, IBM Research</a:t>
            </a:r>
          </a:p>
          <a:p>
            <a:pPr>
              <a:buFont typeface="Arial" panose="020B0604020202020204" pitchFamily="34" charset="0"/>
              <a:buChar char="•"/>
            </a:pPr>
            <a:r>
              <a:rPr lang="en-US" dirty="0"/>
              <a:t>Meredith </a:t>
            </a:r>
            <a:r>
              <a:rPr lang="en-US" dirty="0" err="1"/>
              <a:t>LaBeau</a:t>
            </a:r>
            <a:r>
              <a:rPr lang="en-US" dirty="0"/>
              <a:t>, Chief Technology Officer, Calumet Electronics</a:t>
            </a:r>
          </a:p>
          <a:p>
            <a:pPr>
              <a:buFont typeface="Arial" panose="020B0604020202020204" pitchFamily="34" charset="0"/>
              <a:buChar char="•"/>
            </a:pPr>
            <a:r>
              <a:rPr lang="en-US" dirty="0" err="1"/>
              <a:t>Tsu</a:t>
            </a:r>
            <a:r>
              <a:rPr lang="en-US" dirty="0"/>
              <a:t>-Jae King Liu, Dean of the College of Engineering, University of California Berkley</a:t>
            </a:r>
          </a:p>
          <a:p>
            <a:pPr>
              <a:buFont typeface="Arial" panose="020B0604020202020204" pitchFamily="34" charset="0"/>
              <a:buChar char="•"/>
            </a:pPr>
            <a:r>
              <a:rPr lang="en-US" dirty="0"/>
              <a:t>Om </a:t>
            </a:r>
            <a:r>
              <a:rPr lang="en-US" dirty="0" err="1"/>
              <a:t>Nalamasu</a:t>
            </a:r>
            <a:r>
              <a:rPr lang="en-US" dirty="0"/>
              <a:t>, Chief Technology Officer, Applied Materials</a:t>
            </a:r>
          </a:p>
          <a:p>
            <a:pPr>
              <a:buFont typeface="Arial" panose="020B0604020202020204" pitchFamily="34" charset="0"/>
              <a:buChar char="•"/>
            </a:pPr>
            <a:r>
              <a:rPr lang="en-US" dirty="0"/>
              <a:t>Debo </a:t>
            </a:r>
            <a:r>
              <a:rPr lang="en-US" dirty="0" err="1"/>
              <a:t>Olaosebikan</a:t>
            </a:r>
            <a:r>
              <a:rPr lang="en-US" dirty="0"/>
              <a:t>, CEO and Founder, Kepler Computing</a:t>
            </a:r>
          </a:p>
          <a:p>
            <a:pPr>
              <a:buFont typeface="Arial" panose="020B0604020202020204" pitchFamily="34" charset="0"/>
              <a:buChar char="•"/>
            </a:pPr>
            <a:r>
              <a:rPr lang="en-US" dirty="0"/>
              <a:t>Alex </a:t>
            </a:r>
            <a:r>
              <a:rPr lang="en-US" dirty="0" err="1"/>
              <a:t>Oscilowski</a:t>
            </a:r>
            <a:r>
              <a:rPr lang="en-US" dirty="0"/>
              <a:t>, President, TEL America</a:t>
            </a:r>
          </a:p>
          <a:p>
            <a:pPr>
              <a:buFont typeface="Arial" panose="020B0604020202020204" pitchFamily="34" charset="0"/>
              <a:buChar char="•"/>
            </a:pPr>
            <a:r>
              <a:rPr lang="en-US" dirty="0"/>
              <a:t>Willy Shih, Robert and Jane </a:t>
            </a:r>
            <a:r>
              <a:rPr lang="en-US" dirty="0" err="1"/>
              <a:t>Cizik</a:t>
            </a:r>
            <a:r>
              <a:rPr lang="en-US" dirty="0"/>
              <a:t> Professor of Management Practice in Business Administration, Harvard Business School</a:t>
            </a:r>
          </a:p>
          <a:p>
            <a:pPr>
              <a:buFont typeface="Arial" panose="020B0604020202020204" pitchFamily="34" charset="0"/>
              <a:buChar char="•"/>
            </a:pPr>
            <a:r>
              <a:rPr lang="en-US" dirty="0"/>
              <a:t>Brandon Tucker, Chief Workforce Development Officer, Washtenaw Community College</a:t>
            </a:r>
          </a:p>
          <a:p>
            <a:pPr>
              <a:buFont typeface="Arial" panose="020B0604020202020204" pitchFamily="34" charset="0"/>
              <a:buChar char="•"/>
            </a:pPr>
            <a:r>
              <a:rPr lang="en-US" dirty="0"/>
              <a:t>H.S. Philip Wong, Willard R. and Inez Kerr Bell Professor in the School of Engineering, Stanford University</a:t>
            </a:r>
          </a:p>
          <a:p>
            <a:pPr>
              <a:buFont typeface="Arial" panose="020B0604020202020204" pitchFamily="34" charset="0"/>
              <a:buChar char="•"/>
            </a:pPr>
            <a:r>
              <a:rPr lang="en-US" dirty="0"/>
              <a:t>Anthony Yen, Vice President of Technology and Director of ASML Technology Center</a:t>
            </a:r>
          </a:p>
          <a:p>
            <a:endParaRPr lang="en-US" dirty="0"/>
          </a:p>
        </p:txBody>
      </p:sp>
    </p:spTree>
    <p:extLst>
      <p:ext uri="{BB962C8B-B14F-4D97-AF65-F5344CB8AC3E}">
        <p14:creationId xmlns:p14="http://schemas.microsoft.com/office/powerpoint/2010/main" val="74567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F99-BD4F-E806-8556-3C9FDB75F8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345A60-A3BD-9F0E-2FF2-5D04934B5218}"/>
              </a:ext>
            </a:extLst>
          </p:cNvPr>
          <p:cNvSpPr>
            <a:spLocks noGrp="1"/>
          </p:cNvSpPr>
          <p:nvPr>
            <p:ph idx="1"/>
          </p:nvPr>
        </p:nvSpPr>
        <p:spPr/>
        <p:txBody>
          <a:bodyPr/>
          <a:lstStyle/>
          <a:p>
            <a:pPr algn="l"/>
            <a:r>
              <a:rPr lang="en-US" sz="1800" b="0" i="0" dirty="0">
                <a:solidFill>
                  <a:srgbClr val="242424"/>
                </a:solidFill>
                <a:effectLst/>
                <a:latin typeface="Calibri" panose="020F0502020204030204" pitchFamily="34" charset="0"/>
              </a:rPr>
              <a:t>Here is a summary of TSS.  Feel free to use what you want.</a:t>
            </a:r>
          </a:p>
          <a:p>
            <a:pPr algn="l"/>
            <a:r>
              <a:rPr lang="en-US" sz="1800" b="0" i="0" dirty="0">
                <a:solidFill>
                  <a:srgbClr val="242424"/>
                </a:solidFill>
                <a:effectLst/>
                <a:latin typeface="Calibri" panose="020F0502020204030204" pitchFamily="34" charset="0"/>
              </a:rPr>
              <a:t> </a:t>
            </a:r>
          </a:p>
          <a:p>
            <a:pPr algn="l"/>
            <a:r>
              <a:rPr lang="en-US" sz="1800" b="0" i="0" dirty="0">
                <a:solidFill>
                  <a:srgbClr val="242424"/>
                </a:solidFill>
                <a:effectLst/>
                <a:latin typeface="Calibri" panose="020F0502020204030204" pitchFamily="34" charset="0"/>
              </a:rPr>
              <a:t>Trusted Strategic Solutions, LLC (TSS) is dedicated to addressing the constantly evolving challenges in the field of microelectronics. By providing strategic recommendations to the US government and the semiconductor industry, we aim to mitigate the current situation and ensure that microelectronics can support both traditional and non-traditional applications. Our team is actively engaged in supporting multiple interagency efforts to meet the nation's current and future microelectronics requirements.</a:t>
            </a:r>
          </a:p>
          <a:p>
            <a:pPr algn="l"/>
            <a:r>
              <a:rPr lang="en-US" sz="1800" b="0" i="0" dirty="0">
                <a:solidFill>
                  <a:srgbClr val="242424"/>
                </a:solidFill>
                <a:effectLst/>
                <a:latin typeface="Calibri" panose="020F0502020204030204" pitchFamily="34" charset="0"/>
              </a:rPr>
              <a:t> </a:t>
            </a:r>
          </a:p>
          <a:p>
            <a:pPr algn="l"/>
            <a:r>
              <a:rPr lang="en-US" sz="1800" b="0" i="0" dirty="0">
                <a:solidFill>
                  <a:srgbClr val="242424"/>
                </a:solidFill>
                <a:effectLst/>
                <a:latin typeface="Calibri" panose="020F0502020204030204" pitchFamily="34" charset="0"/>
              </a:rPr>
              <a:t>As global threats continue to evolve, strategic planning is crucial for ensuring the availability, sustainability, security, and qualification of microelectronic components for mission systems. TSS is collaborating closely with the US government and the semiconductor industry to develop effective strategies that can overcome these challenges. </a:t>
            </a:r>
            <a:r>
              <a:rPr lang="en-US" sz="1800" b="0" i="0">
                <a:solidFill>
                  <a:srgbClr val="242424"/>
                </a:solidFill>
                <a:effectLst/>
                <a:latin typeface="Calibri" panose="020F0502020204030204" pitchFamily="34" charset="0"/>
              </a:rPr>
              <a:t>We are committed to providing comprehensive solutions that address the needs of our clients and contribute to the advancement of microelectronics technology.</a:t>
            </a:r>
          </a:p>
          <a:p>
            <a:endParaRPr lang="en-US"/>
          </a:p>
        </p:txBody>
      </p:sp>
      <p:sp>
        <p:nvSpPr>
          <p:cNvPr id="4" name="Date Placeholder 3">
            <a:extLst>
              <a:ext uri="{FF2B5EF4-FFF2-40B4-BE49-F238E27FC236}">
                <a16:creationId xmlns:a16="http://schemas.microsoft.com/office/drawing/2014/main" id="{98936E83-BE71-4F1B-4802-210396BE3584}"/>
              </a:ext>
            </a:extLst>
          </p:cNvPr>
          <p:cNvSpPr>
            <a:spLocks noGrp="1"/>
          </p:cNvSpPr>
          <p:nvPr>
            <p:ph type="dt" sz="half" idx="10"/>
          </p:nvPr>
        </p:nvSpPr>
        <p:spPr/>
        <p:txBody>
          <a:bodyPr/>
          <a:lstStyle/>
          <a:p>
            <a:fld id="{16283FBC-B5C1-49E2-85B3-12A0BAC10FA0}" type="datetime1">
              <a:rPr lang="en-US" smtClean="0"/>
              <a:t>9/19/2023</a:t>
            </a:fld>
            <a:endParaRPr lang="en-US"/>
          </a:p>
        </p:txBody>
      </p:sp>
      <p:sp>
        <p:nvSpPr>
          <p:cNvPr id="5" name="Footer Placeholder 4">
            <a:extLst>
              <a:ext uri="{FF2B5EF4-FFF2-40B4-BE49-F238E27FC236}">
                <a16:creationId xmlns:a16="http://schemas.microsoft.com/office/drawing/2014/main" id="{128E8A5C-B9B6-D319-5637-8ABAD46B2BAD}"/>
              </a:ext>
            </a:extLst>
          </p:cNvPr>
          <p:cNvSpPr>
            <a:spLocks noGrp="1"/>
          </p:cNvSpPr>
          <p:nvPr>
            <p:ph type="ftr" sz="quarter" idx="11"/>
          </p:nvPr>
        </p:nvSpPr>
        <p:spPr/>
        <p:txBody>
          <a:bodyPr/>
          <a:lstStyle/>
          <a:p>
            <a:r>
              <a:rPr lang="en-US"/>
              <a:t>© 2020 TRUSTED STRATEGIC SOLUTIONS,</a:t>
            </a:r>
          </a:p>
          <a:p>
            <a:r>
              <a:rPr lang="en-US"/>
              <a:t>Confidential and Proprietary</a:t>
            </a:r>
            <a:endParaRPr lang="en-US" dirty="0"/>
          </a:p>
        </p:txBody>
      </p:sp>
      <p:sp>
        <p:nvSpPr>
          <p:cNvPr id="6" name="Slide Number Placeholder 5">
            <a:extLst>
              <a:ext uri="{FF2B5EF4-FFF2-40B4-BE49-F238E27FC236}">
                <a16:creationId xmlns:a16="http://schemas.microsoft.com/office/drawing/2014/main" id="{5579F41E-75ED-3B44-8A39-65E76FA3246C}"/>
              </a:ext>
            </a:extLst>
          </p:cNvPr>
          <p:cNvSpPr>
            <a:spLocks noGrp="1"/>
          </p:cNvSpPr>
          <p:nvPr>
            <p:ph type="sldNum" sz="quarter" idx="12"/>
          </p:nvPr>
        </p:nvSpPr>
        <p:spPr/>
        <p:txBody>
          <a:bodyPr/>
          <a:lstStyle/>
          <a:p>
            <a:fld id="{6F64EEC4-F483-45C3-AF25-AB1A3E5BD63C}" type="slidenum">
              <a:rPr lang="en-US" smtClean="0"/>
              <a:t>31</a:t>
            </a:fld>
            <a:endParaRPr lang="en-US"/>
          </a:p>
        </p:txBody>
      </p:sp>
    </p:spTree>
    <p:extLst>
      <p:ext uri="{BB962C8B-B14F-4D97-AF65-F5344CB8AC3E}">
        <p14:creationId xmlns:p14="http://schemas.microsoft.com/office/powerpoint/2010/main" val="21135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7378-16A8-6343-C5DD-BA059518469E}"/>
              </a:ext>
            </a:extLst>
          </p:cNvPr>
          <p:cNvSpPr>
            <a:spLocks noGrp="1"/>
          </p:cNvSpPr>
          <p:nvPr>
            <p:ph type="title"/>
          </p:nvPr>
        </p:nvSpPr>
        <p:spPr>
          <a:xfrm>
            <a:off x="3446163" y="321579"/>
            <a:ext cx="8745838" cy="1325563"/>
          </a:xfrm>
        </p:spPr>
        <p:txBody>
          <a:bodyPr/>
          <a:lstStyle/>
          <a:p>
            <a:r>
              <a:rPr lang="en-US" sz="4000" b="1" dirty="0"/>
              <a:t>CHIPS Legislation </a:t>
            </a:r>
            <a:br>
              <a:rPr lang="en-US" sz="4000" b="1" dirty="0"/>
            </a:br>
            <a:r>
              <a:rPr lang="en-US" sz="4000" b="1" dirty="0"/>
              <a:t>Background &amp; Timeline</a:t>
            </a:r>
          </a:p>
        </p:txBody>
      </p:sp>
      <p:sp>
        <p:nvSpPr>
          <p:cNvPr id="3" name="Content Placeholder 2">
            <a:extLst>
              <a:ext uri="{FF2B5EF4-FFF2-40B4-BE49-F238E27FC236}">
                <a16:creationId xmlns:a16="http://schemas.microsoft.com/office/drawing/2014/main" id="{8535C7EF-7D54-0CE5-4702-26BBC0D7FADA}"/>
              </a:ext>
            </a:extLst>
          </p:cNvPr>
          <p:cNvSpPr>
            <a:spLocks noGrp="1"/>
          </p:cNvSpPr>
          <p:nvPr>
            <p:ph idx="1"/>
          </p:nvPr>
        </p:nvSpPr>
        <p:spPr>
          <a:xfrm>
            <a:off x="1005348" y="1995990"/>
            <a:ext cx="10515600" cy="4351338"/>
          </a:xfrm>
        </p:spPr>
        <p:txBody>
          <a:bodyPr>
            <a:normAutofit lnSpcReduction="10000"/>
          </a:bodyPr>
          <a:lstStyle/>
          <a:p>
            <a:r>
              <a:rPr lang="en-US" sz="2800" b="1" dirty="0"/>
              <a:t>Dec 2020:  Authorized as part of 2021 NDAA</a:t>
            </a:r>
          </a:p>
          <a:p>
            <a:pPr lvl="1"/>
            <a:r>
              <a:rPr lang="en-US" sz="2000" dirty="0"/>
              <a:t>Dept of Commerce, Dept. of Defense, Dept of State</a:t>
            </a:r>
          </a:p>
          <a:p>
            <a:pPr lvl="1"/>
            <a:r>
              <a:rPr lang="en-US" sz="2000" dirty="0"/>
              <a:t>Target domestic manufacturing of semiconductors</a:t>
            </a:r>
          </a:p>
          <a:p>
            <a:pPr lvl="1"/>
            <a:r>
              <a:rPr lang="en-US" sz="2000" dirty="0"/>
              <a:t>For US economic competitiveness and national security</a:t>
            </a:r>
          </a:p>
          <a:p>
            <a:r>
              <a:rPr lang="en-US" sz="2800" b="1" dirty="0"/>
              <a:t>CHIPS Appropriations Efforts</a:t>
            </a:r>
          </a:p>
          <a:p>
            <a:pPr lvl="1"/>
            <a:r>
              <a:rPr lang="en-US" sz="2000" dirty="0"/>
              <a:t>Provided appropriations to implement authorized plans</a:t>
            </a:r>
          </a:p>
          <a:p>
            <a:pPr lvl="1"/>
            <a:r>
              <a:rPr lang="en-US" sz="2000" dirty="0"/>
              <a:t>Senate passed “USICA” (US Innovation and Competition Act) in June 2021 ( 68 – 32 ) Bipartisan</a:t>
            </a:r>
          </a:p>
          <a:p>
            <a:pPr lvl="1"/>
            <a:r>
              <a:rPr lang="en-US" sz="2000" dirty="0"/>
              <a:t>Late January 2022 House passes “America Competes” Act (222 – 210 )</a:t>
            </a:r>
          </a:p>
          <a:p>
            <a:pPr lvl="2"/>
            <a:r>
              <a:rPr lang="en-US" sz="1775" dirty="0"/>
              <a:t>Reconciliation Process took time </a:t>
            </a:r>
          </a:p>
          <a:p>
            <a:r>
              <a:rPr lang="en-US" sz="2800" b="1" dirty="0"/>
              <a:t>CHIPS &amp; Science Act of 2022</a:t>
            </a:r>
          </a:p>
          <a:p>
            <a:pPr lvl="1"/>
            <a:r>
              <a:rPr lang="en-US" sz="2000" dirty="0"/>
              <a:t>Signed by POTUS Aug 9, 2022</a:t>
            </a:r>
          </a:p>
        </p:txBody>
      </p:sp>
    </p:spTree>
    <p:extLst>
      <p:ext uri="{BB962C8B-B14F-4D97-AF65-F5344CB8AC3E}">
        <p14:creationId xmlns:p14="http://schemas.microsoft.com/office/powerpoint/2010/main" val="193224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22EAB-DADC-D078-99AC-76C0E3BE3798}"/>
              </a:ext>
            </a:extLst>
          </p:cNvPr>
          <p:cNvSpPr>
            <a:spLocks noGrp="1"/>
          </p:cNvSpPr>
          <p:nvPr>
            <p:ph type="title"/>
          </p:nvPr>
        </p:nvSpPr>
        <p:spPr>
          <a:xfrm>
            <a:off x="2646620" y="311582"/>
            <a:ext cx="9432235" cy="1325563"/>
          </a:xfrm>
        </p:spPr>
        <p:txBody>
          <a:bodyPr>
            <a:normAutofit/>
          </a:bodyPr>
          <a:lstStyle/>
          <a:p>
            <a:r>
              <a:rPr lang="en-US" sz="4000" b="1" dirty="0"/>
              <a:t>Legislation Informed By:</a:t>
            </a:r>
          </a:p>
        </p:txBody>
      </p:sp>
      <p:sp>
        <p:nvSpPr>
          <p:cNvPr id="3" name="Content Placeholder 2">
            <a:extLst>
              <a:ext uri="{FF2B5EF4-FFF2-40B4-BE49-F238E27FC236}">
                <a16:creationId xmlns:a16="http://schemas.microsoft.com/office/drawing/2014/main" id="{6A436156-8759-A33B-FF36-612321C1FF47}"/>
              </a:ext>
            </a:extLst>
          </p:cNvPr>
          <p:cNvSpPr>
            <a:spLocks noGrp="1"/>
          </p:cNvSpPr>
          <p:nvPr>
            <p:ph idx="1"/>
          </p:nvPr>
        </p:nvSpPr>
        <p:spPr>
          <a:xfrm>
            <a:off x="403010" y="2195080"/>
            <a:ext cx="9276699" cy="4351338"/>
          </a:xfrm>
        </p:spPr>
        <p:txBody>
          <a:bodyPr>
            <a:normAutofit lnSpcReduction="10000"/>
          </a:bodyPr>
          <a:lstStyle/>
          <a:p>
            <a:r>
              <a:rPr lang="en-US" dirty="0"/>
              <a:t> </a:t>
            </a:r>
            <a:r>
              <a:rPr lang="en-US" sz="2400" b="1" dirty="0"/>
              <a:t>Executive Order 14017, “America’s Supply Chains,” (2/21)</a:t>
            </a:r>
            <a:endParaRPr lang="en-US" dirty="0"/>
          </a:p>
          <a:p>
            <a:pPr lvl="1"/>
            <a:r>
              <a:rPr lang="en-US" sz="2000" dirty="0"/>
              <a:t>Engaged broadly with 15 stakeholders to inform a 100-day review of the supply</a:t>
            </a:r>
          </a:p>
          <a:p>
            <a:pPr marL="257175" lvl="1" indent="0">
              <a:buNone/>
            </a:pPr>
            <a:r>
              <a:rPr lang="en-US" sz="2000" dirty="0"/>
              <a:t> chains for semiconductor manufacturing and advanced packaging</a:t>
            </a:r>
          </a:p>
          <a:p>
            <a:r>
              <a:rPr lang="en-US" sz="2225" b="1" dirty="0"/>
              <a:t>DOC RFI (3/22)</a:t>
            </a:r>
          </a:p>
          <a:p>
            <a:pPr lvl="1"/>
            <a:r>
              <a:rPr lang="en-US" sz="2000" dirty="0"/>
              <a:t>“Notice of Request for Public Comments on Risks in the Semiconductor Supply Chain,” 86 Federal Register 53,031 (Sept. 24, 2021), </a:t>
            </a:r>
            <a:r>
              <a:rPr lang="en-US" sz="2000" dirty="0">
                <a:hlinkClick r:id="rId2"/>
              </a:rPr>
              <a:t>www.federalregister.gov/d/2021-20348</a:t>
            </a:r>
            <a:endParaRPr lang="en-US" sz="2000" dirty="0"/>
          </a:p>
          <a:p>
            <a:pPr lvl="1"/>
            <a:r>
              <a:rPr lang="en-US" sz="2000" dirty="0"/>
              <a:t>Over 250 responses; Plus workshops &amp; listening sessions</a:t>
            </a:r>
          </a:p>
          <a:p>
            <a:r>
              <a:rPr lang="en-US" sz="2400" b="1" dirty="0"/>
              <a:t>Sec Raimondo (DOC) Speech (2/23/23)</a:t>
            </a:r>
          </a:p>
          <a:p>
            <a:pPr lvl="1"/>
            <a:r>
              <a:rPr lang="en-US" sz="1600" i="1" dirty="0"/>
              <a:t>“The CHIPS Act and a Long-term Vision for America’s Technological Leadership”</a:t>
            </a:r>
          </a:p>
          <a:p>
            <a:pPr lvl="1"/>
            <a:r>
              <a:rPr lang="en-US" sz="1600" dirty="0"/>
              <a:t>“This money will incentivize companies to manufacture semiconductors here on American soil”</a:t>
            </a:r>
          </a:p>
          <a:p>
            <a:pPr lvl="1"/>
            <a:r>
              <a:rPr lang="en-US" sz="1600" dirty="0"/>
              <a:t>Did this program enable us to build a reliable and resilient semiconductor industry that protects America’s technological leadership for the coming decades?</a:t>
            </a:r>
          </a:p>
          <a:p>
            <a:pPr lvl="1"/>
            <a:r>
              <a:rPr lang="en-US" sz="1600" dirty="0"/>
              <a:t>Where we good stewards of taxpayer dollars ?</a:t>
            </a:r>
          </a:p>
          <a:p>
            <a:pPr lvl="1"/>
            <a:endParaRPr lang="en-US" sz="2200" b="1" dirty="0"/>
          </a:p>
        </p:txBody>
      </p:sp>
      <p:pic>
        <p:nvPicPr>
          <p:cNvPr id="5" name="Picture 4" descr="A person smiling in front of a flag&#10;&#10;Description automatically generated with medium confidence">
            <a:extLst>
              <a:ext uri="{FF2B5EF4-FFF2-40B4-BE49-F238E27FC236}">
                <a16:creationId xmlns:a16="http://schemas.microsoft.com/office/drawing/2014/main" id="{CFA76129-ED62-065B-45C9-0FC88CD0B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1992" y="4697273"/>
            <a:ext cx="1626618" cy="1614547"/>
          </a:xfrm>
          <a:prstGeom prst="rect">
            <a:avLst/>
          </a:prstGeom>
        </p:spPr>
      </p:pic>
    </p:spTree>
    <p:extLst>
      <p:ext uri="{BB962C8B-B14F-4D97-AF65-F5344CB8AC3E}">
        <p14:creationId xmlns:p14="http://schemas.microsoft.com/office/powerpoint/2010/main" val="98966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D8A3-5618-00F7-7635-18A527AF930C}"/>
              </a:ext>
            </a:extLst>
          </p:cNvPr>
          <p:cNvSpPr>
            <a:spLocks noGrp="1"/>
          </p:cNvSpPr>
          <p:nvPr>
            <p:ph type="title"/>
          </p:nvPr>
        </p:nvSpPr>
        <p:spPr>
          <a:xfrm>
            <a:off x="2413178" y="366673"/>
            <a:ext cx="9432235" cy="1325563"/>
          </a:xfrm>
        </p:spPr>
        <p:txBody>
          <a:bodyPr/>
          <a:lstStyle/>
          <a:p>
            <a:r>
              <a:rPr lang="en-US" sz="4000" b="1" dirty="0"/>
              <a:t>CHIPS and Science Act Overview</a:t>
            </a:r>
          </a:p>
        </p:txBody>
      </p:sp>
      <p:sp>
        <p:nvSpPr>
          <p:cNvPr id="3" name="Content Placeholder 2">
            <a:extLst>
              <a:ext uri="{FF2B5EF4-FFF2-40B4-BE49-F238E27FC236}">
                <a16:creationId xmlns:a16="http://schemas.microsoft.com/office/drawing/2014/main" id="{0D752044-4E42-1CC2-D8BB-867D94BE008A}"/>
              </a:ext>
            </a:extLst>
          </p:cNvPr>
          <p:cNvSpPr>
            <a:spLocks noGrp="1"/>
          </p:cNvSpPr>
          <p:nvPr>
            <p:ph idx="1"/>
          </p:nvPr>
        </p:nvSpPr>
        <p:spPr>
          <a:xfrm>
            <a:off x="1329813" y="1833060"/>
            <a:ext cx="10515600" cy="4351338"/>
          </a:xfrm>
        </p:spPr>
        <p:txBody>
          <a:bodyPr/>
          <a:lstStyle/>
          <a:p>
            <a:r>
              <a:rPr lang="en-US" sz="2400" b="1" u="sng" dirty="0"/>
              <a:t>Authorizes</a:t>
            </a:r>
            <a:r>
              <a:rPr lang="en-US" sz="2400" b="1" dirty="0"/>
              <a:t> a total of $280 billion to boost domestic research and manufacturing of semiconductors.  </a:t>
            </a:r>
            <a:r>
              <a:rPr lang="en-US" sz="2400" b="1" u="sng" dirty="0"/>
              <a:t>Only Div. A has been appropriated</a:t>
            </a:r>
            <a:r>
              <a:rPr lang="en-US" sz="2400" b="1" dirty="0"/>
              <a:t>.</a:t>
            </a:r>
          </a:p>
        </p:txBody>
      </p:sp>
      <p:pic>
        <p:nvPicPr>
          <p:cNvPr id="5" name="Picture 4" descr="Table&#10;&#10;Description automatically generated">
            <a:extLst>
              <a:ext uri="{FF2B5EF4-FFF2-40B4-BE49-F238E27FC236}">
                <a16:creationId xmlns:a16="http://schemas.microsoft.com/office/drawing/2014/main" id="{33D7B545-2BB7-F55B-E8E1-D86CE803E28E}"/>
              </a:ext>
            </a:extLst>
          </p:cNvPr>
          <p:cNvPicPr>
            <a:picLocks noChangeAspect="1"/>
          </p:cNvPicPr>
          <p:nvPr/>
        </p:nvPicPr>
        <p:blipFill>
          <a:blip r:embed="rId2"/>
          <a:stretch>
            <a:fillRect/>
          </a:stretch>
        </p:blipFill>
        <p:spPr>
          <a:xfrm>
            <a:off x="1329813" y="2603638"/>
            <a:ext cx="6116491" cy="3580760"/>
          </a:xfrm>
          <a:prstGeom prst="rect">
            <a:avLst/>
          </a:prstGeom>
        </p:spPr>
      </p:pic>
      <p:sp>
        <p:nvSpPr>
          <p:cNvPr id="6" name="TextBox 5">
            <a:extLst>
              <a:ext uri="{FF2B5EF4-FFF2-40B4-BE49-F238E27FC236}">
                <a16:creationId xmlns:a16="http://schemas.microsoft.com/office/drawing/2014/main" id="{87B71809-C770-AFAE-1492-AD8B6BDA5D59}"/>
              </a:ext>
            </a:extLst>
          </p:cNvPr>
          <p:cNvSpPr txBox="1"/>
          <p:nvPr/>
        </p:nvSpPr>
        <p:spPr>
          <a:xfrm>
            <a:off x="5943600" y="4422514"/>
            <a:ext cx="1288026" cy="338554"/>
          </a:xfrm>
          <a:prstGeom prst="rect">
            <a:avLst/>
          </a:prstGeom>
          <a:solidFill>
            <a:schemeClr val="bg1">
              <a:lumMod val="95000"/>
            </a:schemeClr>
          </a:solidFill>
        </p:spPr>
        <p:txBody>
          <a:bodyPr wrap="square" rtlCol="0">
            <a:spAutoFit/>
          </a:bodyPr>
          <a:lstStyle/>
          <a:p>
            <a:r>
              <a:rPr lang="en-US" sz="1600" dirty="0"/>
              <a:t>$200 billion</a:t>
            </a:r>
          </a:p>
        </p:txBody>
      </p:sp>
      <p:sp>
        <p:nvSpPr>
          <p:cNvPr id="8" name="TextBox 7">
            <a:extLst>
              <a:ext uri="{FF2B5EF4-FFF2-40B4-BE49-F238E27FC236}">
                <a16:creationId xmlns:a16="http://schemas.microsoft.com/office/drawing/2014/main" id="{35250144-9472-97F7-7F7D-9B637EB3B854}"/>
              </a:ext>
            </a:extLst>
          </p:cNvPr>
          <p:cNvSpPr txBox="1"/>
          <p:nvPr/>
        </p:nvSpPr>
        <p:spPr>
          <a:xfrm>
            <a:off x="5943600" y="4797364"/>
            <a:ext cx="1369168" cy="338554"/>
          </a:xfrm>
          <a:prstGeom prst="rect">
            <a:avLst/>
          </a:prstGeom>
          <a:solidFill>
            <a:schemeClr val="bg1">
              <a:lumMod val="95000"/>
            </a:schemeClr>
          </a:solidFill>
        </p:spPr>
        <p:txBody>
          <a:bodyPr wrap="square">
            <a:spAutoFit/>
          </a:bodyPr>
          <a:lstStyle/>
          <a:p>
            <a:r>
              <a:rPr lang="en-US" sz="1600" dirty="0"/>
              <a:t>$280 billion</a:t>
            </a:r>
          </a:p>
        </p:txBody>
      </p:sp>
      <p:sp>
        <p:nvSpPr>
          <p:cNvPr id="10" name="TextBox 9">
            <a:extLst>
              <a:ext uri="{FF2B5EF4-FFF2-40B4-BE49-F238E27FC236}">
                <a16:creationId xmlns:a16="http://schemas.microsoft.com/office/drawing/2014/main" id="{1D0A3C26-5311-0E8C-B13C-71398BB68D0B}"/>
              </a:ext>
            </a:extLst>
          </p:cNvPr>
          <p:cNvSpPr txBox="1"/>
          <p:nvPr/>
        </p:nvSpPr>
        <p:spPr>
          <a:xfrm>
            <a:off x="5953249" y="5633159"/>
            <a:ext cx="1278377" cy="369332"/>
          </a:xfrm>
          <a:prstGeom prst="rect">
            <a:avLst/>
          </a:prstGeom>
          <a:solidFill>
            <a:schemeClr val="bg1">
              <a:lumMod val="95000"/>
            </a:schemeClr>
          </a:solidFill>
        </p:spPr>
        <p:txBody>
          <a:bodyPr wrap="square">
            <a:spAutoFit/>
          </a:bodyPr>
          <a:lstStyle/>
          <a:p>
            <a:r>
              <a:rPr lang="en-US" dirty="0"/>
              <a:t>$280 billion</a:t>
            </a:r>
          </a:p>
        </p:txBody>
      </p:sp>
      <p:sp>
        <p:nvSpPr>
          <p:cNvPr id="7" name="Rectangle 6">
            <a:extLst>
              <a:ext uri="{FF2B5EF4-FFF2-40B4-BE49-F238E27FC236}">
                <a16:creationId xmlns:a16="http://schemas.microsoft.com/office/drawing/2014/main" id="{869F39B3-70F1-EA84-BBB2-AA7D14B8FCEF}"/>
              </a:ext>
            </a:extLst>
          </p:cNvPr>
          <p:cNvSpPr/>
          <p:nvPr/>
        </p:nvSpPr>
        <p:spPr>
          <a:xfrm>
            <a:off x="1536970" y="3589506"/>
            <a:ext cx="5694656" cy="796712"/>
          </a:xfrm>
          <a:prstGeom prst="rect">
            <a:avLst/>
          </a:prstGeom>
          <a:solidFill>
            <a:srgbClr val="EDF216">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34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731D-4BC0-3831-3B35-2E95EAD2D393}"/>
              </a:ext>
            </a:extLst>
          </p:cNvPr>
          <p:cNvSpPr>
            <a:spLocks noGrp="1"/>
          </p:cNvSpPr>
          <p:nvPr>
            <p:ph type="title"/>
          </p:nvPr>
        </p:nvSpPr>
        <p:spPr>
          <a:xfrm>
            <a:off x="3171445" y="314030"/>
            <a:ext cx="9883058" cy="1325563"/>
          </a:xfrm>
        </p:spPr>
        <p:txBody>
          <a:bodyPr/>
          <a:lstStyle/>
          <a:p>
            <a:r>
              <a:rPr lang="en-US" sz="4000" b="1" dirty="0"/>
              <a:t>CHIPS Appropriations: </a:t>
            </a:r>
            <a:br>
              <a:rPr lang="en-US" sz="4000" b="1" dirty="0"/>
            </a:br>
            <a:r>
              <a:rPr lang="en-US" sz="4000" b="1" dirty="0"/>
              <a:t>What we will focus on  </a:t>
            </a:r>
          </a:p>
        </p:txBody>
      </p:sp>
      <p:pic>
        <p:nvPicPr>
          <p:cNvPr id="5" name="Content Placeholder 4" descr="Table&#10;&#10;Description automatically generated">
            <a:extLst>
              <a:ext uri="{FF2B5EF4-FFF2-40B4-BE49-F238E27FC236}">
                <a16:creationId xmlns:a16="http://schemas.microsoft.com/office/drawing/2014/main" id="{8CC64D5D-9FA9-56AD-0103-51D0858E887F}"/>
              </a:ext>
            </a:extLst>
          </p:cNvPr>
          <p:cNvPicPr>
            <a:picLocks noGrp="1" noChangeAspect="1"/>
          </p:cNvPicPr>
          <p:nvPr>
            <p:ph idx="1"/>
          </p:nvPr>
        </p:nvPicPr>
        <p:blipFill rotWithShape="1">
          <a:blip r:embed="rId2"/>
          <a:srcRect t="8942"/>
          <a:stretch/>
        </p:blipFill>
        <p:spPr>
          <a:xfrm>
            <a:off x="264333" y="1805848"/>
            <a:ext cx="8292142" cy="4628202"/>
          </a:xfrm>
        </p:spPr>
      </p:pic>
      <p:sp>
        <p:nvSpPr>
          <p:cNvPr id="6" name="TextBox 5">
            <a:extLst>
              <a:ext uri="{FF2B5EF4-FFF2-40B4-BE49-F238E27FC236}">
                <a16:creationId xmlns:a16="http://schemas.microsoft.com/office/drawing/2014/main" id="{A5DC5D1A-113F-C5CC-4D08-0E73E4E79CD6}"/>
              </a:ext>
            </a:extLst>
          </p:cNvPr>
          <p:cNvSpPr txBox="1"/>
          <p:nvPr/>
        </p:nvSpPr>
        <p:spPr>
          <a:xfrm>
            <a:off x="5305387" y="6064718"/>
            <a:ext cx="4439229" cy="369332"/>
          </a:xfrm>
          <a:prstGeom prst="rect">
            <a:avLst/>
          </a:prstGeom>
          <a:noFill/>
        </p:spPr>
        <p:txBody>
          <a:bodyPr wrap="none" rtlCol="0">
            <a:spAutoFit/>
          </a:bodyPr>
          <a:lstStyle/>
          <a:p>
            <a:r>
              <a:rPr lang="en-US" i="1" dirty="0"/>
              <a:t>Source:  John </a:t>
            </a:r>
            <a:r>
              <a:rPr lang="en-US" i="1" dirty="0" err="1"/>
              <a:t>VerWay</a:t>
            </a:r>
            <a:r>
              <a:rPr lang="en-US" i="1" dirty="0"/>
              <a:t>, CSET Policy Brief, 1/2</a:t>
            </a:r>
            <a:r>
              <a:rPr lang="en-US" dirty="0"/>
              <a:t>3</a:t>
            </a:r>
          </a:p>
        </p:txBody>
      </p:sp>
      <p:sp>
        <p:nvSpPr>
          <p:cNvPr id="3" name="TextBox 2">
            <a:extLst>
              <a:ext uri="{FF2B5EF4-FFF2-40B4-BE49-F238E27FC236}">
                <a16:creationId xmlns:a16="http://schemas.microsoft.com/office/drawing/2014/main" id="{E2C0772A-F861-8BCB-209A-774469D127F9}"/>
              </a:ext>
            </a:extLst>
          </p:cNvPr>
          <p:cNvSpPr txBox="1"/>
          <p:nvPr/>
        </p:nvSpPr>
        <p:spPr>
          <a:xfrm>
            <a:off x="8802254" y="2032001"/>
            <a:ext cx="2246192" cy="646331"/>
          </a:xfrm>
          <a:prstGeom prst="rect">
            <a:avLst/>
          </a:prstGeom>
          <a:solidFill>
            <a:schemeClr val="accent5">
              <a:lumMod val="40000"/>
              <a:lumOff val="60000"/>
            </a:schemeClr>
          </a:solidFill>
          <a:ln>
            <a:solidFill>
              <a:schemeClr val="tx1"/>
            </a:solidFill>
          </a:ln>
        </p:spPr>
        <p:txBody>
          <a:bodyPr wrap="none" rtlCol="0">
            <a:spAutoFit/>
          </a:bodyPr>
          <a:lstStyle/>
          <a:p>
            <a:pPr algn="ctr"/>
            <a:r>
              <a:rPr lang="en-US" dirty="0"/>
              <a:t>Investment Tax Credit:</a:t>
            </a:r>
          </a:p>
          <a:p>
            <a:pPr algn="ctr"/>
            <a:r>
              <a:rPr lang="en-US" dirty="0"/>
              <a:t>$24 B</a:t>
            </a:r>
          </a:p>
        </p:txBody>
      </p:sp>
    </p:spTree>
    <p:extLst>
      <p:ext uri="{BB962C8B-B14F-4D97-AF65-F5344CB8AC3E}">
        <p14:creationId xmlns:p14="http://schemas.microsoft.com/office/powerpoint/2010/main" val="426901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10E0-B44A-5809-D7CA-478EB4A4B85A}"/>
              </a:ext>
            </a:extLst>
          </p:cNvPr>
          <p:cNvSpPr>
            <a:spLocks noGrp="1"/>
          </p:cNvSpPr>
          <p:nvPr>
            <p:ph type="title"/>
          </p:nvPr>
        </p:nvSpPr>
        <p:spPr>
          <a:xfrm>
            <a:off x="2294374" y="260767"/>
            <a:ext cx="9432235" cy="1325563"/>
          </a:xfrm>
        </p:spPr>
        <p:txBody>
          <a:bodyPr/>
          <a:lstStyle/>
          <a:p>
            <a:r>
              <a:rPr lang="en-US" sz="4000" b="1" dirty="0"/>
              <a:t>CHIPS Appropriations: 5-year period</a:t>
            </a:r>
          </a:p>
        </p:txBody>
      </p:sp>
      <p:grpSp>
        <p:nvGrpSpPr>
          <p:cNvPr id="6" name="Group 5">
            <a:extLst>
              <a:ext uri="{FF2B5EF4-FFF2-40B4-BE49-F238E27FC236}">
                <a16:creationId xmlns:a16="http://schemas.microsoft.com/office/drawing/2014/main" id="{158B1E7E-B740-172F-260C-AB7BF230780B}"/>
              </a:ext>
            </a:extLst>
          </p:cNvPr>
          <p:cNvGrpSpPr/>
          <p:nvPr/>
        </p:nvGrpSpPr>
        <p:grpSpPr>
          <a:xfrm>
            <a:off x="4140035" y="2212449"/>
            <a:ext cx="4261512" cy="2433102"/>
            <a:chOff x="4212078" y="2005934"/>
            <a:chExt cx="4261512" cy="2433102"/>
          </a:xfrm>
        </p:grpSpPr>
        <p:cxnSp>
          <p:nvCxnSpPr>
            <p:cNvPr id="17" name="Straight Connector 16">
              <a:extLst>
                <a:ext uri="{FF2B5EF4-FFF2-40B4-BE49-F238E27FC236}">
                  <a16:creationId xmlns:a16="http://schemas.microsoft.com/office/drawing/2014/main" id="{D1E8DC17-120A-2FC1-CD93-F78625C0E223}"/>
                </a:ext>
              </a:extLst>
            </p:cNvPr>
            <p:cNvCxnSpPr>
              <a:cxnSpLocks/>
            </p:cNvCxnSpPr>
            <p:nvPr/>
          </p:nvCxnSpPr>
          <p:spPr>
            <a:xfrm>
              <a:off x="5489002" y="3317130"/>
              <a:ext cx="0" cy="786580"/>
            </a:xfrm>
            <a:prstGeom prst="line">
              <a:avLst/>
            </a:prstGeom>
            <a:ln w="44450"/>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C2FAECDA-71C5-03D3-F661-D5A6E08E195B}"/>
                </a:ext>
              </a:extLst>
            </p:cNvPr>
            <p:cNvCxnSpPr>
              <a:cxnSpLocks/>
            </p:cNvCxnSpPr>
            <p:nvPr/>
          </p:nvCxnSpPr>
          <p:spPr>
            <a:xfrm>
              <a:off x="6096000" y="2349910"/>
              <a:ext cx="0" cy="786580"/>
            </a:xfrm>
            <a:prstGeom prst="line">
              <a:avLst/>
            </a:prstGeom>
            <a:ln w="44450"/>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0B036F6-6A06-4769-42A6-3A30EFBAA6A3}"/>
                </a:ext>
              </a:extLst>
            </p:cNvPr>
            <p:cNvCxnSpPr/>
            <p:nvPr/>
          </p:nvCxnSpPr>
          <p:spPr>
            <a:xfrm>
              <a:off x="4212078" y="3325707"/>
              <a:ext cx="4261512" cy="0"/>
            </a:xfrm>
            <a:prstGeom prst="line">
              <a:avLst/>
            </a:prstGeom>
            <a:ln w="44450"/>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FF75491A-A0F6-12AE-3EE5-5F2D669ECB83}"/>
                </a:ext>
              </a:extLst>
            </p:cNvPr>
            <p:cNvSpPr txBox="1"/>
            <p:nvPr/>
          </p:nvSpPr>
          <p:spPr>
            <a:xfrm>
              <a:off x="5228616" y="2005934"/>
              <a:ext cx="1776448" cy="461665"/>
            </a:xfrm>
            <a:prstGeom prst="rect">
              <a:avLst/>
            </a:prstGeom>
            <a:solidFill>
              <a:schemeClr val="accent5">
                <a:lumMod val="40000"/>
                <a:lumOff val="60000"/>
              </a:schemeClr>
            </a:solidFill>
            <a:ln w="57150">
              <a:solidFill>
                <a:schemeClr val="tx1"/>
              </a:solidFill>
            </a:ln>
          </p:spPr>
          <p:txBody>
            <a:bodyPr wrap="none" rtlCol="0">
              <a:spAutoFit/>
            </a:bodyPr>
            <a:lstStyle/>
            <a:p>
              <a:r>
                <a:rPr lang="en-US" sz="2400" b="1" dirty="0"/>
                <a:t>R&amp;D ($11B)</a:t>
              </a:r>
              <a:r>
                <a:rPr lang="en-US" sz="2400" dirty="0"/>
                <a:t> </a:t>
              </a:r>
            </a:p>
          </p:txBody>
        </p:sp>
        <p:sp>
          <p:nvSpPr>
            <p:cNvPr id="8" name="Rectangle 7">
              <a:extLst>
                <a:ext uri="{FF2B5EF4-FFF2-40B4-BE49-F238E27FC236}">
                  <a16:creationId xmlns:a16="http://schemas.microsoft.com/office/drawing/2014/main" id="{605371BA-47CF-1A60-8AB6-98BA0604D54C}"/>
                </a:ext>
              </a:extLst>
            </p:cNvPr>
            <p:cNvSpPr/>
            <p:nvPr/>
          </p:nvSpPr>
          <p:spPr>
            <a:xfrm>
              <a:off x="4212078" y="3044756"/>
              <a:ext cx="1143274" cy="54474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NSTC </a:t>
              </a:r>
            </a:p>
          </p:txBody>
        </p:sp>
        <p:sp>
          <p:nvSpPr>
            <p:cNvPr id="9" name="Rectangle 8">
              <a:extLst>
                <a:ext uri="{FF2B5EF4-FFF2-40B4-BE49-F238E27FC236}">
                  <a16:creationId xmlns:a16="http://schemas.microsoft.com/office/drawing/2014/main" id="{DDB63594-CCA3-7440-7AE3-1F68A337F1EE}"/>
                </a:ext>
              </a:extLst>
            </p:cNvPr>
            <p:cNvSpPr/>
            <p:nvPr/>
          </p:nvSpPr>
          <p:spPr>
            <a:xfrm>
              <a:off x="5647306" y="3044757"/>
              <a:ext cx="1143275" cy="54474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NAPMP</a:t>
              </a:r>
            </a:p>
          </p:txBody>
        </p:sp>
        <p:sp>
          <p:nvSpPr>
            <p:cNvPr id="10" name="Rectangle 9">
              <a:extLst>
                <a:ext uri="{FF2B5EF4-FFF2-40B4-BE49-F238E27FC236}">
                  <a16:creationId xmlns:a16="http://schemas.microsoft.com/office/drawing/2014/main" id="{D4696946-5A2A-AD29-C1BC-D99735B35312}"/>
                </a:ext>
              </a:extLst>
            </p:cNvPr>
            <p:cNvSpPr/>
            <p:nvPr/>
          </p:nvSpPr>
          <p:spPr>
            <a:xfrm>
              <a:off x="7082535" y="3044756"/>
              <a:ext cx="1391055" cy="54474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Manuf. USA</a:t>
              </a:r>
            </a:p>
          </p:txBody>
        </p:sp>
        <p:sp>
          <p:nvSpPr>
            <p:cNvPr id="11" name="Rectangle 10">
              <a:extLst>
                <a:ext uri="{FF2B5EF4-FFF2-40B4-BE49-F238E27FC236}">
                  <a16:creationId xmlns:a16="http://schemas.microsoft.com/office/drawing/2014/main" id="{98B9178D-3617-87BB-7713-0C3F5E15E5B9}"/>
                </a:ext>
              </a:extLst>
            </p:cNvPr>
            <p:cNvSpPr/>
            <p:nvPr/>
          </p:nvSpPr>
          <p:spPr>
            <a:xfrm>
              <a:off x="4827888" y="3894287"/>
              <a:ext cx="1391055" cy="54474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NIST Metrology</a:t>
              </a:r>
            </a:p>
          </p:txBody>
        </p:sp>
      </p:grpSp>
      <p:grpSp>
        <p:nvGrpSpPr>
          <p:cNvPr id="3" name="Group 2">
            <a:extLst>
              <a:ext uri="{FF2B5EF4-FFF2-40B4-BE49-F238E27FC236}">
                <a16:creationId xmlns:a16="http://schemas.microsoft.com/office/drawing/2014/main" id="{13459D18-AA63-C024-D9D2-1D4B557F9B79}"/>
              </a:ext>
            </a:extLst>
          </p:cNvPr>
          <p:cNvGrpSpPr/>
          <p:nvPr/>
        </p:nvGrpSpPr>
        <p:grpSpPr>
          <a:xfrm>
            <a:off x="586826" y="2169886"/>
            <a:ext cx="3042857" cy="3081068"/>
            <a:chOff x="328545" y="1999686"/>
            <a:chExt cx="3042857" cy="3081068"/>
          </a:xfrm>
        </p:grpSpPr>
        <p:cxnSp>
          <p:nvCxnSpPr>
            <p:cNvPr id="28" name="Straight Connector 27">
              <a:extLst>
                <a:ext uri="{FF2B5EF4-FFF2-40B4-BE49-F238E27FC236}">
                  <a16:creationId xmlns:a16="http://schemas.microsoft.com/office/drawing/2014/main" id="{26E11560-BCB1-865E-A4C6-171FBFA1361F}"/>
                </a:ext>
              </a:extLst>
            </p:cNvPr>
            <p:cNvCxnSpPr>
              <a:cxnSpLocks/>
            </p:cNvCxnSpPr>
            <p:nvPr/>
          </p:nvCxnSpPr>
          <p:spPr>
            <a:xfrm>
              <a:off x="866274" y="3779731"/>
              <a:ext cx="0" cy="786580"/>
            </a:xfrm>
            <a:prstGeom prst="line">
              <a:avLst/>
            </a:prstGeom>
            <a:ln w="44450"/>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98015F95-21B3-2D27-D5EA-D7C55D2C7C6A}"/>
                </a:ext>
              </a:extLst>
            </p:cNvPr>
            <p:cNvCxnSpPr>
              <a:cxnSpLocks/>
            </p:cNvCxnSpPr>
            <p:nvPr/>
          </p:nvCxnSpPr>
          <p:spPr>
            <a:xfrm>
              <a:off x="2256504" y="3156625"/>
              <a:ext cx="0" cy="1379380"/>
            </a:xfrm>
            <a:prstGeom prst="line">
              <a:avLst/>
            </a:prstGeom>
            <a:ln w="44450"/>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03B31346-120D-75CD-17F6-58C645497257}"/>
                </a:ext>
              </a:extLst>
            </p:cNvPr>
            <p:cNvCxnSpPr>
              <a:cxnSpLocks/>
            </p:cNvCxnSpPr>
            <p:nvPr/>
          </p:nvCxnSpPr>
          <p:spPr>
            <a:xfrm>
              <a:off x="800021" y="3107707"/>
              <a:ext cx="0" cy="786580"/>
            </a:xfrm>
            <a:prstGeom prst="line">
              <a:avLst/>
            </a:prstGeom>
            <a:ln w="44450"/>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FFA938AB-32D3-B70F-76D9-E8FC8BE93766}"/>
                </a:ext>
              </a:extLst>
            </p:cNvPr>
            <p:cNvCxnSpPr>
              <a:cxnSpLocks/>
            </p:cNvCxnSpPr>
            <p:nvPr/>
          </p:nvCxnSpPr>
          <p:spPr>
            <a:xfrm>
              <a:off x="566376" y="3156625"/>
              <a:ext cx="1835049" cy="0"/>
            </a:xfrm>
            <a:prstGeom prst="line">
              <a:avLst/>
            </a:prstGeom>
            <a:ln w="44450"/>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E8254A81-374C-AC6C-570F-22CDE7A069E1}"/>
                </a:ext>
              </a:extLst>
            </p:cNvPr>
            <p:cNvSpPr txBox="1"/>
            <p:nvPr/>
          </p:nvSpPr>
          <p:spPr>
            <a:xfrm>
              <a:off x="489095" y="1999686"/>
              <a:ext cx="2550387" cy="461665"/>
            </a:xfrm>
            <a:prstGeom prst="rect">
              <a:avLst/>
            </a:prstGeom>
            <a:solidFill>
              <a:schemeClr val="accent4">
                <a:lumMod val="40000"/>
                <a:lumOff val="60000"/>
              </a:schemeClr>
            </a:solidFill>
            <a:ln w="57150">
              <a:solidFill>
                <a:schemeClr val="tx1"/>
              </a:solidFill>
            </a:ln>
          </p:spPr>
          <p:txBody>
            <a:bodyPr wrap="square" rtlCol="0">
              <a:spAutoFit/>
            </a:bodyPr>
            <a:lstStyle/>
            <a:p>
              <a:r>
                <a:rPr lang="en-US" sz="2400" b="1" dirty="0"/>
                <a:t>Incentives ($39 B)</a:t>
              </a:r>
              <a:r>
                <a:rPr lang="en-US" sz="2400" dirty="0"/>
                <a:t>   </a:t>
              </a:r>
            </a:p>
          </p:txBody>
        </p:sp>
        <p:sp>
          <p:nvSpPr>
            <p:cNvPr id="18" name="Rectangle 17">
              <a:extLst>
                <a:ext uri="{FF2B5EF4-FFF2-40B4-BE49-F238E27FC236}">
                  <a16:creationId xmlns:a16="http://schemas.microsoft.com/office/drawing/2014/main" id="{2563C244-F2A8-B880-B3EB-D7F81FF60CB3}"/>
                </a:ext>
              </a:extLst>
            </p:cNvPr>
            <p:cNvSpPr/>
            <p:nvPr/>
          </p:nvSpPr>
          <p:spPr>
            <a:xfrm>
              <a:off x="328545" y="2884835"/>
              <a:ext cx="942953" cy="5447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Fab A </a:t>
              </a:r>
            </a:p>
          </p:txBody>
        </p:sp>
        <p:sp>
          <p:nvSpPr>
            <p:cNvPr id="19" name="Rectangle 18">
              <a:extLst>
                <a:ext uri="{FF2B5EF4-FFF2-40B4-BE49-F238E27FC236}">
                  <a16:creationId xmlns:a16="http://schemas.microsoft.com/office/drawing/2014/main" id="{394F015B-5B96-184A-B931-5398AC94E89E}"/>
                </a:ext>
              </a:extLst>
            </p:cNvPr>
            <p:cNvSpPr/>
            <p:nvPr/>
          </p:nvSpPr>
          <p:spPr>
            <a:xfrm>
              <a:off x="1563375" y="2884251"/>
              <a:ext cx="1009778" cy="5447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Fab B </a:t>
              </a:r>
            </a:p>
          </p:txBody>
        </p:sp>
        <p:sp>
          <p:nvSpPr>
            <p:cNvPr id="21" name="Rectangle 20">
              <a:extLst>
                <a:ext uri="{FF2B5EF4-FFF2-40B4-BE49-F238E27FC236}">
                  <a16:creationId xmlns:a16="http://schemas.microsoft.com/office/drawing/2014/main" id="{4DA9EC9C-A193-9295-169D-D57ED5B1CC0F}"/>
                </a:ext>
              </a:extLst>
            </p:cNvPr>
            <p:cNvSpPr/>
            <p:nvPr/>
          </p:nvSpPr>
          <p:spPr>
            <a:xfrm>
              <a:off x="1763367" y="3711133"/>
              <a:ext cx="1608035" cy="5447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Pack./Test  B </a:t>
              </a:r>
            </a:p>
          </p:txBody>
        </p:sp>
        <p:cxnSp>
          <p:nvCxnSpPr>
            <p:cNvPr id="24" name="Straight Connector 23">
              <a:extLst>
                <a:ext uri="{FF2B5EF4-FFF2-40B4-BE49-F238E27FC236}">
                  <a16:creationId xmlns:a16="http://schemas.microsoft.com/office/drawing/2014/main" id="{3F41852F-3D87-CD5E-C05D-33123932A16F}"/>
                </a:ext>
              </a:extLst>
            </p:cNvPr>
            <p:cNvCxnSpPr>
              <a:cxnSpLocks/>
            </p:cNvCxnSpPr>
            <p:nvPr/>
          </p:nvCxnSpPr>
          <p:spPr>
            <a:xfrm>
              <a:off x="1449487" y="2461351"/>
              <a:ext cx="0" cy="695274"/>
            </a:xfrm>
            <a:prstGeom prst="line">
              <a:avLst/>
            </a:prstGeom>
            <a:ln w="44450"/>
          </p:spPr>
          <p:style>
            <a:lnRef idx="3">
              <a:schemeClr val="dk1"/>
            </a:lnRef>
            <a:fillRef idx="0">
              <a:schemeClr val="dk1"/>
            </a:fillRef>
            <a:effectRef idx="2">
              <a:schemeClr val="dk1"/>
            </a:effectRef>
            <a:fontRef idx="minor">
              <a:schemeClr val="tx1"/>
            </a:fontRef>
          </p:style>
        </p:cxnSp>
        <p:sp>
          <p:nvSpPr>
            <p:cNvPr id="29" name="Rectangle 28">
              <a:extLst>
                <a:ext uri="{FF2B5EF4-FFF2-40B4-BE49-F238E27FC236}">
                  <a16:creationId xmlns:a16="http://schemas.microsoft.com/office/drawing/2014/main" id="{561D3035-DE60-4CDE-8C86-087A8B995A5E}"/>
                </a:ext>
              </a:extLst>
            </p:cNvPr>
            <p:cNvSpPr/>
            <p:nvPr/>
          </p:nvSpPr>
          <p:spPr>
            <a:xfrm>
              <a:off x="415770" y="4536005"/>
              <a:ext cx="942953" cy="5447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EDA A </a:t>
              </a:r>
            </a:p>
          </p:txBody>
        </p:sp>
        <p:sp>
          <p:nvSpPr>
            <p:cNvPr id="31" name="Rectangle 30">
              <a:extLst>
                <a:ext uri="{FF2B5EF4-FFF2-40B4-BE49-F238E27FC236}">
                  <a16:creationId xmlns:a16="http://schemas.microsoft.com/office/drawing/2014/main" id="{3E09D223-3312-DC7C-C3BD-B80F29322E8B}"/>
                </a:ext>
              </a:extLst>
            </p:cNvPr>
            <p:cNvSpPr/>
            <p:nvPr/>
          </p:nvSpPr>
          <p:spPr>
            <a:xfrm>
              <a:off x="1745574" y="4535420"/>
              <a:ext cx="942953" cy="5447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EDA B </a:t>
              </a:r>
            </a:p>
          </p:txBody>
        </p:sp>
      </p:grpSp>
      <p:grpSp>
        <p:nvGrpSpPr>
          <p:cNvPr id="12" name="Group 11">
            <a:extLst>
              <a:ext uri="{FF2B5EF4-FFF2-40B4-BE49-F238E27FC236}">
                <a16:creationId xmlns:a16="http://schemas.microsoft.com/office/drawing/2014/main" id="{855448AD-7020-98D2-05EE-3E678ED19657}"/>
              </a:ext>
            </a:extLst>
          </p:cNvPr>
          <p:cNvGrpSpPr/>
          <p:nvPr/>
        </p:nvGrpSpPr>
        <p:grpSpPr>
          <a:xfrm>
            <a:off x="8939433" y="2185936"/>
            <a:ext cx="3047309" cy="2486127"/>
            <a:chOff x="8917100" y="1979724"/>
            <a:chExt cx="3047309" cy="2486127"/>
          </a:xfrm>
        </p:grpSpPr>
        <p:cxnSp>
          <p:nvCxnSpPr>
            <p:cNvPr id="34" name="Straight Connector 33">
              <a:extLst>
                <a:ext uri="{FF2B5EF4-FFF2-40B4-BE49-F238E27FC236}">
                  <a16:creationId xmlns:a16="http://schemas.microsoft.com/office/drawing/2014/main" id="{19FB2B0D-3442-AC46-144C-30A73EAEE517}"/>
                </a:ext>
              </a:extLst>
            </p:cNvPr>
            <p:cNvCxnSpPr>
              <a:cxnSpLocks/>
            </p:cNvCxnSpPr>
            <p:nvPr/>
          </p:nvCxnSpPr>
          <p:spPr>
            <a:xfrm>
              <a:off x="9502878" y="2461351"/>
              <a:ext cx="0" cy="1793818"/>
            </a:xfrm>
            <a:prstGeom prst="line">
              <a:avLst/>
            </a:prstGeom>
            <a:ln w="44450"/>
          </p:spPr>
          <p:style>
            <a:lnRef idx="3">
              <a:schemeClr val="dk1"/>
            </a:lnRef>
            <a:fillRef idx="0">
              <a:schemeClr val="dk1"/>
            </a:fillRef>
            <a:effectRef idx="2">
              <a:schemeClr val="dk1"/>
            </a:effectRef>
            <a:fontRef idx="minor">
              <a:schemeClr val="tx1"/>
            </a:fontRef>
          </p:style>
        </p:cxnSp>
        <p:sp>
          <p:nvSpPr>
            <p:cNvPr id="33" name="Rectangle 32">
              <a:extLst>
                <a:ext uri="{FF2B5EF4-FFF2-40B4-BE49-F238E27FC236}">
                  <a16:creationId xmlns:a16="http://schemas.microsoft.com/office/drawing/2014/main" id="{9206B7BD-AAD4-17EF-1614-B480D7762105}"/>
                </a:ext>
              </a:extLst>
            </p:cNvPr>
            <p:cNvSpPr/>
            <p:nvPr/>
          </p:nvSpPr>
          <p:spPr>
            <a:xfrm>
              <a:off x="9015440" y="3921102"/>
              <a:ext cx="1009778" cy="54474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Hub B </a:t>
              </a:r>
            </a:p>
          </p:txBody>
        </p:sp>
        <p:sp>
          <p:nvSpPr>
            <p:cNvPr id="7" name="TextBox 6">
              <a:extLst>
                <a:ext uri="{FF2B5EF4-FFF2-40B4-BE49-F238E27FC236}">
                  <a16:creationId xmlns:a16="http://schemas.microsoft.com/office/drawing/2014/main" id="{BDC91060-AC59-22C0-FED9-41510BDA6BE9}"/>
                </a:ext>
              </a:extLst>
            </p:cNvPr>
            <p:cNvSpPr txBox="1"/>
            <p:nvPr/>
          </p:nvSpPr>
          <p:spPr>
            <a:xfrm>
              <a:off x="8917100" y="1979724"/>
              <a:ext cx="3047309" cy="461665"/>
            </a:xfrm>
            <a:prstGeom prst="rect">
              <a:avLst/>
            </a:prstGeom>
            <a:solidFill>
              <a:schemeClr val="bg1">
                <a:lumMod val="85000"/>
              </a:schemeClr>
            </a:solidFill>
            <a:ln w="57150">
              <a:solidFill>
                <a:schemeClr val="tx1"/>
              </a:solidFill>
            </a:ln>
          </p:spPr>
          <p:txBody>
            <a:bodyPr wrap="none" rtlCol="0">
              <a:spAutoFit/>
            </a:bodyPr>
            <a:lstStyle/>
            <a:p>
              <a:r>
                <a:rPr lang="en-US" sz="2400" b="1" dirty="0"/>
                <a:t>DOD Commons ($2B)</a:t>
              </a:r>
              <a:r>
                <a:rPr lang="en-US" sz="2400" dirty="0"/>
                <a:t> </a:t>
              </a:r>
            </a:p>
          </p:txBody>
        </p:sp>
        <p:sp>
          <p:nvSpPr>
            <p:cNvPr id="32" name="Rectangle 31">
              <a:extLst>
                <a:ext uri="{FF2B5EF4-FFF2-40B4-BE49-F238E27FC236}">
                  <a16:creationId xmlns:a16="http://schemas.microsoft.com/office/drawing/2014/main" id="{D29D865F-DA9A-A4C0-F9D1-557217F33632}"/>
                </a:ext>
              </a:extLst>
            </p:cNvPr>
            <p:cNvSpPr/>
            <p:nvPr/>
          </p:nvSpPr>
          <p:spPr>
            <a:xfrm>
              <a:off x="9015440" y="3065322"/>
              <a:ext cx="1009778" cy="5241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Hub A </a:t>
              </a:r>
            </a:p>
          </p:txBody>
        </p:sp>
        <p:cxnSp>
          <p:nvCxnSpPr>
            <p:cNvPr id="36" name="Straight Connector 35">
              <a:extLst>
                <a:ext uri="{FF2B5EF4-FFF2-40B4-BE49-F238E27FC236}">
                  <a16:creationId xmlns:a16="http://schemas.microsoft.com/office/drawing/2014/main" id="{006CE920-D0FF-AEB2-24F4-D935F139173F}"/>
                </a:ext>
              </a:extLst>
            </p:cNvPr>
            <p:cNvCxnSpPr>
              <a:cxnSpLocks/>
            </p:cNvCxnSpPr>
            <p:nvPr/>
          </p:nvCxnSpPr>
          <p:spPr>
            <a:xfrm>
              <a:off x="10884310" y="2441389"/>
              <a:ext cx="0" cy="1793818"/>
            </a:xfrm>
            <a:prstGeom prst="line">
              <a:avLst/>
            </a:prstGeom>
            <a:ln w="44450"/>
          </p:spPr>
          <p:style>
            <a:lnRef idx="3">
              <a:schemeClr val="dk1"/>
            </a:lnRef>
            <a:fillRef idx="0">
              <a:schemeClr val="dk1"/>
            </a:fillRef>
            <a:effectRef idx="2">
              <a:schemeClr val="dk1"/>
            </a:effectRef>
            <a:fontRef idx="minor">
              <a:schemeClr val="tx1"/>
            </a:fontRef>
          </p:style>
        </p:cxnSp>
        <p:sp>
          <p:nvSpPr>
            <p:cNvPr id="37" name="Rectangle 36">
              <a:extLst>
                <a:ext uri="{FF2B5EF4-FFF2-40B4-BE49-F238E27FC236}">
                  <a16:creationId xmlns:a16="http://schemas.microsoft.com/office/drawing/2014/main" id="{A6332E7A-72AC-147D-9A98-94F8AE189103}"/>
                </a:ext>
              </a:extLst>
            </p:cNvPr>
            <p:cNvSpPr/>
            <p:nvPr/>
          </p:nvSpPr>
          <p:spPr>
            <a:xfrm>
              <a:off x="10382201" y="3063615"/>
              <a:ext cx="1009778" cy="5241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Fab  A </a:t>
              </a:r>
            </a:p>
          </p:txBody>
        </p:sp>
        <p:sp>
          <p:nvSpPr>
            <p:cNvPr id="38" name="Rectangle 37">
              <a:extLst>
                <a:ext uri="{FF2B5EF4-FFF2-40B4-BE49-F238E27FC236}">
                  <a16:creationId xmlns:a16="http://schemas.microsoft.com/office/drawing/2014/main" id="{17B79B0D-E10D-F688-A613-9A06012A2155}"/>
                </a:ext>
              </a:extLst>
            </p:cNvPr>
            <p:cNvSpPr/>
            <p:nvPr/>
          </p:nvSpPr>
          <p:spPr>
            <a:xfrm>
              <a:off x="10440754" y="3914852"/>
              <a:ext cx="1009778" cy="5241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Fab  B </a:t>
              </a:r>
            </a:p>
          </p:txBody>
        </p:sp>
      </p:grpSp>
      <p:sp>
        <p:nvSpPr>
          <p:cNvPr id="20" name="Rectangle 19">
            <a:extLst>
              <a:ext uri="{FF2B5EF4-FFF2-40B4-BE49-F238E27FC236}">
                <a16:creationId xmlns:a16="http://schemas.microsoft.com/office/drawing/2014/main" id="{D28DF08B-EF33-92A3-12D4-177AD02758D8}"/>
              </a:ext>
            </a:extLst>
          </p:cNvPr>
          <p:cNvSpPr/>
          <p:nvPr/>
        </p:nvSpPr>
        <p:spPr>
          <a:xfrm>
            <a:off x="340256" y="3873155"/>
            <a:ext cx="1434823" cy="54474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Pack./Test A </a:t>
            </a:r>
          </a:p>
        </p:txBody>
      </p:sp>
      <p:sp>
        <p:nvSpPr>
          <p:cNvPr id="15" name="TextBox 14">
            <a:extLst>
              <a:ext uri="{FF2B5EF4-FFF2-40B4-BE49-F238E27FC236}">
                <a16:creationId xmlns:a16="http://schemas.microsoft.com/office/drawing/2014/main" id="{7A4E0137-A1EC-2158-0AFA-D3FEB2BF940D}"/>
              </a:ext>
            </a:extLst>
          </p:cNvPr>
          <p:cNvSpPr txBox="1"/>
          <p:nvPr/>
        </p:nvSpPr>
        <p:spPr>
          <a:xfrm>
            <a:off x="1277567" y="5384464"/>
            <a:ext cx="1574470" cy="369332"/>
          </a:xfrm>
          <a:prstGeom prst="rect">
            <a:avLst/>
          </a:prstGeom>
          <a:noFill/>
        </p:spPr>
        <p:txBody>
          <a:bodyPr wrap="none" rtlCol="0">
            <a:spAutoFit/>
          </a:bodyPr>
          <a:lstStyle/>
          <a:p>
            <a:r>
              <a:rPr lang="en-US" b="1" dirty="0"/>
              <a:t>1</a:t>
            </a:r>
            <a:r>
              <a:rPr lang="en-US" b="1" baseline="30000" dirty="0"/>
              <a:t>st</a:t>
            </a:r>
            <a:r>
              <a:rPr lang="en-US" b="1" dirty="0"/>
              <a:t> </a:t>
            </a:r>
            <a:r>
              <a:rPr lang="en-US" b="1" dirty="0" err="1"/>
              <a:t>NoFo</a:t>
            </a:r>
            <a:r>
              <a:rPr lang="en-US" b="1" dirty="0"/>
              <a:t> Out:</a:t>
            </a:r>
          </a:p>
        </p:txBody>
      </p:sp>
      <p:sp>
        <p:nvSpPr>
          <p:cNvPr id="16" name="TextBox 15">
            <a:extLst>
              <a:ext uri="{FF2B5EF4-FFF2-40B4-BE49-F238E27FC236}">
                <a16:creationId xmlns:a16="http://schemas.microsoft.com/office/drawing/2014/main" id="{4E8F8564-1922-8A27-70E7-61718526B3D4}"/>
              </a:ext>
            </a:extLst>
          </p:cNvPr>
          <p:cNvSpPr txBox="1"/>
          <p:nvPr/>
        </p:nvSpPr>
        <p:spPr>
          <a:xfrm>
            <a:off x="110086" y="5723236"/>
            <a:ext cx="4029949" cy="923330"/>
          </a:xfrm>
          <a:prstGeom prst="rect">
            <a:avLst/>
          </a:prstGeom>
          <a:noFill/>
        </p:spPr>
        <p:txBody>
          <a:bodyPr wrap="none" rtlCol="0">
            <a:spAutoFit/>
          </a:bodyPr>
          <a:lstStyle/>
          <a:p>
            <a:r>
              <a:rPr lang="en-US" i="1" dirty="0"/>
              <a:t>Tranche 1 (Feb) :   Fabs</a:t>
            </a:r>
          </a:p>
          <a:p>
            <a:r>
              <a:rPr lang="en-US" i="1" dirty="0"/>
              <a:t>Tranche2  (Spring):  Mat. Suppliers, Equipment</a:t>
            </a:r>
          </a:p>
          <a:p>
            <a:r>
              <a:rPr lang="en-US" i="1" dirty="0"/>
              <a:t>Tranche3   (Fall):    R&amp;D Facilities</a:t>
            </a:r>
          </a:p>
        </p:txBody>
      </p:sp>
      <p:sp>
        <p:nvSpPr>
          <p:cNvPr id="23" name="Rectangle 22">
            <a:extLst>
              <a:ext uri="{FF2B5EF4-FFF2-40B4-BE49-F238E27FC236}">
                <a16:creationId xmlns:a16="http://schemas.microsoft.com/office/drawing/2014/main" id="{9B7FD01F-45FC-BE82-56E1-1EA36C43925C}"/>
              </a:ext>
            </a:extLst>
          </p:cNvPr>
          <p:cNvSpPr/>
          <p:nvPr/>
        </p:nvSpPr>
        <p:spPr>
          <a:xfrm>
            <a:off x="4140035" y="3233892"/>
            <a:ext cx="1143274" cy="54474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F3B4CB6-AE65-6543-2910-95649A721A01}"/>
              </a:ext>
            </a:extLst>
          </p:cNvPr>
          <p:cNvSpPr/>
          <p:nvPr/>
        </p:nvSpPr>
        <p:spPr>
          <a:xfrm>
            <a:off x="4753268" y="4127314"/>
            <a:ext cx="1391051" cy="54474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36F3770-8DF4-A9B0-7F65-B4D97CA6B300}"/>
              </a:ext>
            </a:extLst>
          </p:cNvPr>
          <p:cNvSpPr txBox="1"/>
          <p:nvPr/>
        </p:nvSpPr>
        <p:spPr>
          <a:xfrm>
            <a:off x="4124515" y="5151764"/>
            <a:ext cx="3196900" cy="1200329"/>
          </a:xfrm>
          <a:prstGeom prst="rect">
            <a:avLst/>
          </a:prstGeom>
          <a:noFill/>
        </p:spPr>
        <p:txBody>
          <a:bodyPr wrap="square">
            <a:spAutoFit/>
          </a:bodyPr>
          <a:lstStyle/>
          <a:p>
            <a:pPr algn="ctr"/>
            <a:r>
              <a:rPr lang="en-US" b="1" dirty="0"/>
              <a:t>NSTC formation in progress:</a:t>
            </a:r>
          </a:p>
          <a:p>
            <a:pPr algn="ctr"/>
            <a:r>
              <a:rPr lang="en-US" i="1" dirty="0"/>
              <a:t>WP Vision Out</a:t>
            </a:r>
          </a:p>
          <a:p>
            <a:pPr algn="ctr"/>
            <a:r>
              <a:rPr lang="en-US" i="1" dirty="0"/>
              <a:t>  New independent PPP</a:t>
            </a:r>
          </a:p>
          <a:p>
            <a:pPr algn="ctr"/>
            <a:r>
              <a:rPr lang="en-US" i="1" dirty="0"/>
              <a:t>  Run by non-govt CEO</a:t>
            </a:r>
          </a:p>
        </p:txBody>
      </p:sp>
      <p:sp>
        <p:nvSpPr>
          <p:cNvPr id="40" name="TextBox 39">
            <a:extLst>
              <a:ext uri="{FF2B5EF4-FFF2-40B4-BE49-F238E27FC236}">
                <a16:creationId xmlns:a16="http://schemas.microsoft.com/office/drawing/2014/main" id="{3EA1055B-0542-FA51-317C-8B52D81FB2E1}"/>
              </a:ext>
            </a:extLst>
          </p:cNvPr>
          <p:cNvSpPr txBox="1"/>
          <p:nvPr/>
        </p:nvSpPr>
        <p:spPr>
          <a:xfrm>
            <a:off x="7226644" y="4966779"/>
            <a:ext cx="6109854" cy="646331"/>
          </a:xfrm>
          <a:prstGeom prst="rect">
            <a:avLst/>
          </a:prstGeom>
          <a:noFill/>
        </p:spPr>
        <p:txBody>
          <a:bodyPr wrap="square">
            <a:spAutoFit/>
          </a:bodyPr>
          <a:lstStyle/>
          <a:p>
            <a:pPr algn="ctr"/>
            <a:r>
              <a:rPr lang="en-US" b="1" dirty="0"/>
              <a:t>Currently in Source Selection</a:t>
            </a:r>
          </a:p>
          <a:p>
            <a:pPr algn="ctr"/>
            <a:r>
              <a:rPr lang="en-US" i="1" dirty="0"/>
              <a:t>Expected contracts by Aug ‘23</a:t>
            </a:r>
          </a:p>
        </p:txBody>
      </p:sp>
      <p:sp>
        <p:nvSpPr>
          <p:cNvPr id="41" name="TextBox 40">
            <a:extLst>
              <a:ext uri="{FF2B5EF4-FFF2-40B4-BE49-F238E27FC236}">
                <a16:creationId xmlns:a16="http://schemas.microsoft.com/office/drawing/2014/main" id="{4933F999-BC37-B3AE-821C-FA077694DC6C}"/>
              </a:ext>
            </a:extLst>
          </p:cNvPr>
          <p:cNvSpPr txBox="1"/>
          <p:nvPr/>
        </p:nvSpPr>
        <p:spPr>
          <a:xfrm>
            <a:off x="1640774" y="1670720"/>
            <a:ext cx="761747" cy="461665"/>
          </a:xfrm>
          <a:prstGeom prst="rect">
            <a:avLst/>
          </a:prstGeom>
          <a:noFill/>
        </p:spPr>
        <p:txBody>
          <a:bodyPr wrap="none" rtlCol="0">
            <a:spAutoFit/>
          </a:bodyPr>
          <a:lstStyle/>
          <a:p>
            <a:r>
              <a:rPr lang="en-US" sz="2400" b="1" dirty="0"/>
              <a:t>9902</a:t>
            </a:r>
          </a:p>
        </p:txBody>
      </p:sp>
      <p:sp>
        <p:nvSpPr>
          <p:cNvPr id="43" name="TextBox 42">
            <a:extLst>
              <a:ext uri="{FF2B5EF4-FFF2-40B4-BE49-F238E27FC236}">
                <a16:creationId xmlns:a16="http://schemas.microsoft.com/office/drawing/2014/main" id="{9594F2E4-AF16-B6A2-2F7E-286D25380C4A}"/>
              </a:ext>
            </a:extLst>
          </p:cNvPr>
          <p:cNvSpPr txBox="1"/>
          <p:nvPr/>
        </p:nvSpPr>
        <p:spPr>
          <a:xfrm>
            <a:off x="5749925" y="1748509"/>
            <a:ext cx="788788" cy="461665"/>
          </a:xfrm>
          <a:prstGeom prst="rect">
            <a:avLst/>
          </a:prstGeom>
          <a:noFill/>
        </p:spPr>
        <p:txBody>
          <a:bodyPr wrap="square">
            <a:spAutoFit/>
          </a:bodyPr>
          <a:lstStyle/>
          <a:p>
            <a:r>
              <a:rPr lang="en-US" sz="2400" b="1" dirty="0"/>
              <a:t>9906</a:t>
            </a:r>
          </a:p>
        </p:txBody>
      </p:sp>
      <p:pic>
        <p:nvPicPr>
          <p:cNvPr id="44" name="Picture 43" descr="Text, logo, company name&#10;&#10;Description automatically generated">
            <a:extLst>
              <a:ext uri="{FF2B5EF4-FFF2-40B4-BE49-F238E27FC236}">
                <a16:creationId xmlns:a16="http://schemas.microsoft.com/office/drawing/2014/main" id="{F20F5DFF-F8E8-2F7B-FFA0-571F14276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9433" y="5751928"/>
            <a:ext cx="1481824" cy="505563"/>
          </a:xfrm>
          <a:prstGeom prst="rect">
            <a:avLst/>
          </a:prstGeom>
          <a:ln>
            <a:solidFill>
              <a:schemeClr val="tx1"/>
            </a:solidFill>
          </a:ln>
        </p:spPr>
      </p:pic>
      <p:sp>
        <p:nvSpPr>
          <p:cNvPr id="46" name="TextBox 45">
            <a:extLst>
              <a:ext uri="{FF2B5EF4-FFF2-40B4-BE49-F238E27FC236}">
                <a16:creationId xmlns:a16="http://schemas.microsoft.com/office/drawing/2014/main" id="{15E51076-51BF-9874-1CE4-D1B70F323371}"/>
              </a:ext>
            </a:extLst>
          </p:cNvPr>
          <p:cNvSpPr txBox="1"/>
          <p:nvPr/>
        </p:nvSpPr>
        <p:spPr>
          <a:xfrm>
            <a:off x="8789842" y="6211643"/>
            <a:ext cx="3196900" cy="369332"/>
          </a:xfrm>
          <a:prstGeom prst="rect">
            <a:avLst/>
          </a:prstGeom>
          <a:noFill/>
        </p:spPr>
        <p:txBody>
          <a:bodyPr wrap="square">
            <a:spAutoFit/>
          </a:bodyPr>
          <a:lstStyle/>
          <a:p>
            <a:r>
              <a:rPr lang="en-US" dirty="0"/>
              <a:t>Consortium management firm</a:t>
            </a:r>
          </a:p>
        </p:txBody>
      </p:sp>
    </p:spTree>
    <p:extLst>
      <p:ext uri="{BB962C8B-B14F-4D97-AF65-F5344CB8AC3E}">
        <p14:creationId xmlns:p14="http://schemas.microsoft.com/office/powerpoint/2010/main" val="2836809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5B9B-210E-6E05-3200-679F75A57317}"/>
              </a:ext>
            </a:extLst>
          </p:cNvPr>
          <p:cNvSpPr>
            <a:spLocks noGrp="1"/>
          </p:cNvSpPr>
          <p:nvPr>
            <p:ph type="title"/>
          </p:nvPr>
        </p:nvSpPr>
        <p:spPr>
          <a:xfrm>
            <a:off x="2631871" y="337819"/>
            <a:ext cx="9432235" cy="1325563"/>
          </a:xfrm>
        </p:spPr>
        <p:txBody>
          <a:bodyPr>
            <a:normAutofit/>
          </a:bodyPr>
          <a:lstStyle/>
          <a:p>
            <a:r>
              <a:rPr lang="en-US" sz="4000" b="1" dirty="0"/>
              <a:t>CHIPS Legislation:  Comments</a:t>
            </a:r>
          </a:p>
        </p:txBody>
      </p:sp>
      <p:sp>
        <p:nvSpPr>
          <p:cNvPr id="3" name="Content Placeholder 2">
            <a:extLst>
              <a:ext uri="{FF2B5EF4-FFF2-40B4-BE49-F238E27FC236}">
                <a16:creationId xmlns:a16="http://schemas.microsoft.com/office/drawing/2014/main" id="{DE1D2142-B640-696D-EE9B-DC24A6018092}"/>
              </a:ext>
            </a:extLst>
          </p:cNvPr>
          <p:cNvSpPr>
            <a:spLocks noGrp="1"/>
          </p:cNvSpPr>
          <p:nvPr>
            <p:ph idx="1"/>
          </p:nvPr>
        </p:nvSpPr>
        <p:spPr>
          <a:xfrm>
            <a:off x="838200" y="1999165"/>
            <a:ext cx="10515600" cy="4351338"/>
          </a:xfrm>
        </p:spPr>
        <p:txBody>
          <a:bodyPr>
            <a:normAutofit fontScale="92500" lnSpcReduction="20000"/>
          </a:bodyPr>
          <a:lstStyle/>
          <a:p>
            <a:r>
              <a:rPr lang="en-US" sz="2400" b="1" dirty="0"/>
              <a:t>Coordination of various efforts with multiple departments will be important</a:t>
            </a:r>
          </a:p>
          <a:p>
            <a:pPr lvl="1"/>
            <a:r>
              <a:rPr lang="en-US" sz="2175" dirty="0"/>
              <a:t>DOC, DOD, State, DOE, </a:t>
            </a:r>
            <a:r>
              <a:rPr lang="en-US" sz="2175" dirty="0" err="1"/>
              <a:t>etc</a:t>
            </a:r>
            <a:endParaRPr lang="en-US" sz="2175" dirty="0"/>
          </a:p>
          <a:p>
            <a:pPr lvl="1"/>
            <a:r>
              <a:rPr lang="en-US" sz="2175" dirty="0"/>
              <a:t>Multiple Tech Hubs ( DOC Incentives, NSTC PPP, DoD Commons, </a:t>
            </a:r>
            <a:r>
              <a:rPr lang="en-US" sz="2175" dirty="0" err="1"/>
              <a:t>etc</a:t>
            </a:r>
            <a:r>
              <a:rPr lang="en-US" sz="2175" dirty="0"/>
              <a:t>)</a:t>
            </a:r>
          </a:p>
          <a:p>
            <a:r>
              <a:rPr lang="en-US" sz="2400" b="1" dirty="0"/>
              <a:t>Execution mechanisms also important</a:t>
            </a:r>
          </a:p>
          <a:p>
            <a:pPr lvl="1"/>
            <a:r>
              <a:rPr lang="en-US" sz="2175" dirty="0"/>
              <a:t>Grants vs Contracts</a:t>
            </a:r>
          </a:p>
          <a:p>
            <a:pPr lvl="1"/>
            <a:r>
              <a:rPr lang="en-US" sz="2175" dirty="0" err="1"/>
              <a:t>Clawback</a:t>
            </a:r>
            <a:r>
              <a:rPr lang="en-US" sz="2175" dirty="0"/>
              <a:t> provisions to discourage bad behavior (</a:t>
            </a:r>
            <a:r>
              <a:rPr lang="en-US" sz="2175" dirty="0" err="1"/>
              <a:t>ie</a:t>
            </a:r>
            <a:r>
              <a:rPr lang="en-US" sz="2175" dirty="0"/>
              <a:t> PRC investments, stock buys, </a:t>
            </a:r>
            <a:r>
              <a:rPr lang="en-US" sz="2175" dirty="0" err="1"/>
              <a:t>etc</a:t>
            </a:r>
            <a:r>
              <a:rPr lang="en-US" sz="2175" dirty="0"/>
              <a:t>)</a:t>
            </a:r>
          </a:p>
          <a:p>
            <a:pPr lvl="1"/>
            <a:r>
              <a:rPr lang="en-US" sz="2175" dirty="0"/>
              <a:t>Potential use of DOD Title III authorities</a:t>
            </a:r>
          </a:p>
          <a:p>
            <a:r>
              <a:rPr lang="en-US" sz="2400" b="1" dirty="0"/>
              <a:t>Mechanisms for Execution </a:t>
            </a:r>
            <a:r>
              <a:rPr lang="en-US" sz="2400" b="1" dirty="0">
                <a:solidFill>
                  <a:srgbClr val="C00000"/>
                </a:solidFill>
              </a:rPr>
              <a:t>(chips.gov website)</a:t>
            </a:r>
          </a:p>
          <a:p>
            <a:pPr lvl="1"/>
            <a:r>
              <a:rPr lang="en-US" sz="1700" dirty="0"/>
              <a:t>CHIPS for America Office Leadership Team</a:t>
            </a:r>
          </a:p>
          <a:p>
            <a:pPr lvl="1"/>
            <a:r>
              <a:rPr lang="en-US" sz="1700" dirty="0"/>
              <a:t>CHIPS Execution Steering Council</a:t>
            </a:r>
          </a:p>
          <a:p>
            <a:pPr lvl="1"/>
            <a:r>
              <a:rPr lang="en-US" sz="1700" dirty="0"/>
              <a:t>DOC Industrial Advisory Board (R&amp;D Part)</a:t>
            </a:r>
          </a:p>
          <a:p>
            <a:pPr lvl="1"/>
            <a:r>
              <a:rPr lang="en-US" sz="1700" dirty="0">
                <a:solidFill>
                  <a:srgbClr val="C00000"/>
                </a:solidFill>
              </a:rPr>
              <a:t>DOC Strategy Document (9/22)</a:t>
            </a:r>
          </a:p>
          <a:p>
            <a:pPr lvl="1"/>
            <a:r>
              <a:rPr lang="en-US" sz="1700" dirty="0">
                <a:solidFill>
                  <a:srgbClr val="C00000"/>
                </a:solidFill>
              </a:rPr>
              <a:t>DOC NSTC WP Vision (4/23)</a:t>
            </a:r>
          </a:p>
          <a:p>
            <a:pPr lvl="1"/>
            <a:r>
              <a:rPr lang="en-US" sz="1700" dirty="0">
                <a:solidFill>
                  <a:srgbClr val="C00000"/>
                </a:solidFill>
              </a:rPr>
              <a:t>Selection Committee for NSTC Trustee Board (6/23)</a:t>
            </a:r>
          </a:p>
          <a:p>
            <a:pPr lvl="1"/>
            <a:r>
              <a:rPr lang="en-US" sz="1700" dirty="0">
                <a:solidFill>
                  <a:srgbClr val="C00000"/>
                </a:solidFill>
              </a:rPr>
              <a:t>MOU with DoD (7/23)</a:t>
            </a:r>
          </a:p>
          <a:p>
            <a:pPr lvl="1"/>
            <a:r>
              <a:rPr lang="en-US" sz="1700" dirty="0">
                <a:solidFill>
                  <a:srgbClr val="C00000"/>
                </a:solidFill>
              </a:rPr>
              <a:t>NSTC Joint Statement (8/23)</a:t>
            </a:r>
          </a:p>
          <a:p>
            <a:pPr lvl="1"/>
            <a:endParaRPr lang="en-US" sz="1700" dirty="0">
              <a:solidFill>
                <a:srgbClr val="C00000"/>
              </a:solidFill>
            </a:endParaRPr>
          </a:p>
          <a:p>
            <a:pPr marL="257175" lvl="1" indent="0">
              <a:buNone/>
            </a:pPr>
            <a:endParaRPr lang="en-US" sz="2175" dirty="0"/>
          </a:p>
        </p:txBody>
      </p:sp>
      <p:pic>
        <p:nvPicPr>
          <p:cNvPr id="5" name="Picture 4" descr="Diagram&#10;&#10;Description automatically generated">
            <a:extLst>
              <a:ext uri="{FF2B5EF4-FFF2-40B4-BE49-F238E27FC236}">
                <a16:creationId xmlns:a16="http://schemas.microsoft.com/office/drawing/2014/main" id="{1FF711FA-6A91-1CC3-FCDA-5830FE8660AA}"/>
              </a:ext>
            </a:extLst>
          </p:cNvPr>
          <p:cNvPicPr>
            <a:picLocks noChangeAspect="1"/>
          </p:cNvPicPr>
          <p:nvPr/>
        </p:nvPicPr>
        <p:blipFill>
          <a:blip r:embed="rId2"/>
          <a:stretch>
            <a:fillRect/>
          </a:stretch>
        </p:blipFill>
        <p:spPr>
          <a:xfrm>
            <a:off x="6685042" y="4153969"/>
            <a:ext cx="2331496" cy="1827202"/>
          </a:xfrm>
          <a:prstGeom prst="rect">
            <a:avLst/>
          </a:prstGeom>
          <a:ln>
            <a:solidFill>
              <a:schemeClr val="tx1"/>
            </a:solidFill>
          </a:ln>
        </p:spPr>
      </p:pic>
      <p:sp>
        <p:nvSpPr>
          <p:cNvPr id="4" name="TextBox 3">
            <a:extLst>
              <a:ext uri="{FF2B5EF4-FFF2-40B4-BE49-F238E27FC236}">
                <a16:creationId xmlns:a16="http://schemas.microsoft.com/office/drawing/2014/main" id="{D903E890-87AB-C343-F206-7F3893A0063C}"/>
              </a:ext>
            </a:extLst>
          </p:cNvPr>
          <p:cNvSpPr txBox="1"/>
          <p:nvPr/>
        </p:nvSpPr>
        <p:spPr>
          <a:xfrm>
            <a:off x="6999408" y="5981171"/>
            <a:ext cx="1446230" cy="369332"/>
          </a:xfrm>
          <a:prstGeom prst="rect">
            <a:avLst/>
          </a:prstGeom>
          <a:noFill/>
        </p:spPr>
        <p:txBody>
          <a:bodyPr wrap="none" rtlCol="0">
            <a:spAutoFit/>
          </a:bodyPr>
          <a:lstStyle/>
          <a:p>
            <a:r>
              <a:rPr lang="en-US" dirty="0"/>
              <a:t>DOC:  9/2022</a:t>
            </a:r>
          </a:p>
        </p:txBody>
      </p:sp>
      <p:pic>
        <p:nvPicPr>
          <p:cNvPr id="7" name="Picture 6" descr="A picture containing text, screenshot, poster, flag&#10;&#10;Description automatically generated">
            <a:extLst>
              <a:ext uri="{FF2B5EF4-FFF2-40B4-BE49-F238E27FC236}">
                <a16:creationId xmlns:a16="http://schemas.microsoft.com/office/drawing/2014/main" id="{2ADB0D4E-B6DF-5DD7-F2C7-12AAF0331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0968" y="4140487"/>
            <a:ext cx="2217961" cy="2195028"/>
          </a:xfrm>
          <a:prstGeom prst="rect">
            <a:avLst/>
          </a:prstGeom>
          <a:ln>
            <a:solidFill>
              <a:schemeClr val="tx1"/>
            </a:solidFill>
          </a:ln>
        </p:spPr>
      </p:pic>
      <p:sp>
        <p:nvSpPr>
          <p:cNvPr id="9" name="TextBox 8">
            <a:extLst>
              <a:ext uri="{FF2B5EF4-FFF2-40B4-BE49-F238E27FC236}">
                <a16:creationId xmlns:a16="http://schemas.microsoft.com/office/drawing/2014/main" id="{CCD010AA-3737-63F0-A9EA-C3F1222A30FA}"/>
              </a:ext>
            </a:extLst>
          </p:cNvPr>
          <p:cNvSpPr txBox="1"/>
          <p:nvPr/>
        </p:nvSpPr>
        <p:spPr>
          <a:xfrm>
            <a:off x="9548092" y="6350503"/>
            <a:ext cx="1572490" cy="369332"/>
          </a:xfrm>
          <a:prstGeom prst="rect">
            <a:avLst/>
          </a:prstGeom>
          <a:noFill/>
        </p:spPr>
        <p:txBody>
          <a:bodyPr wrap="square">
            <a:spAutoFit/>
          </a:bodyPr>
          <a:lstStyle/>
          <a:p>
            <a:r>
              <a:rPr lang="en-US" dirty="0"/>
              <a:t>DOC:  4/2023</a:t>
            </a:r>
          </a:p>
        </p:txBody>
      </p:sp>
    </p:spTree>
    <p:extLst>
      <p:ext uri="{BB962C8B-B14F-4D97-AF65-F5344CB8AC3E}">
        <p14:creationId xmlns:p14="http://schemas.microsoft.com/office/powerpoint/2010/main" val="1946153267"/>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rgbClr val="FFFFFF"/>
      </a:lt1>
      <a:dk2>
        <a:srgbClr val="262626"/>
      </a:dk2>
      <a:lt2>
        <a:srgbClr val="FFFFFF"/>
      </a:lt2>
      <a:accent1>
        <a:srgbClr val="DDBC79"/>
      </a:accent1>
      <a:accent2>
        <a:srgbClr val="223843"/>
      </a:accent2>
      <a:accent3>
        <a:srgbClr val="CBAD71"/>
      </a:accent3>
      <a:accent4>
        <a:srgbClr val="443325"/>
      </a:accent4>
      <a:accent5>
        <a:srgbClr val="DDBC79"/>
      </a:accent5>
      <a:accent6>
        <a:srgbClr val="223843"/>
      </a:accent6>
      <a:hlink>
        <a:srgbClr val="CBAD71"/>
      </a:hlink>
      <a:folHlink>
        <a:srgbClr val="CBAD71"/>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S PPT Template - Registered.pptx" id="{18E86BD7-E5E0-4C89-A670-BCC401733849}" vid="{239B6FAC-8C12-447E-85CE-0FDF093CF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TSS PPT Template - Registered</Template>
  <TotalTime>251</TotalTime>
  <Words>3645</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Avenir Book</vt:lpstr>
      <vt:lpstr>Calibri</vt:lpstr>
      <vt:lpstr>Garamond</vt:lpstr>
      <vt:lpstr>Times New Roman</vt:lpstr>
      <vt:lpstr>Verdana</vt:lpstr>
      <vt:lpstr>Office Theme</vt:lpstr>
      <vt:lpstr>CHIPS:An Unprecedented Opportunity What This Program Means</vt:lpstr>
      <vt:lpstr>Dr. Mike Fritze:  Quickie Bio</vt:lpstr>
      <vt:lpstr>Trusted Strategic Solutions</vt:lpstr>
      <vt:lpstr>CHIPS Legislation  Background &amp; Timeline</vt:lpstr>
      <vt:lpstr>Legislation Informed By:</vt:lpstr>
      <vt:lpstr>CHIPS and Science Act Overview</vt:lpstr>
      <vt:lpstr>CHIPS Appropriations:  What we will focus on  </vt:lpstr>
      <vt:lpstr>CHIPS Appropriations: 5-year period</vt:lpstr>
      <vt:lpstr>CHIPS Legislation:  Comments</vt:lpstr>
      <vt:lpstr>DOD CHIPS Commons Solicitation</vt:lpstr>
      <vt:lpstr>DOC CHIPS References</vt:lpstr>
      <vt:lpstr>DOC CHIPS News</vt:lpstr>
      <vt:lpstr>NSTC WP Highlights:  Operating Structure</vt:lpstr>
      <vt:lpstr>NSTC WP Highlights:  Program Coordination</vt:lpstr>
      <vt:lpstr>DOC Nofo Program Priorities</vt:lpstr>
      <vt:lpstr>Execution Plans for CHIPS For America: Leadership Team</vt:lpstr>
      <vt:lpstr>CHIPS Implementation Steering Council:   Executive Order 14080 “Implementation of the CHIPS Act of 2022”</vt:lpstr>
      <vt:lpstr>CHIPS Industrial Advisory Committee (IAC) </vt:lpstr>
      <vt:lpstr>My thoughts on CHIPS……..</vt:lpstr>
      <vt:lpstr>My thoughts on CHIPS……..</vt:lpstr>
      <vt:lpstr>My thoughts on CHIPS……..</vt:lpstr>
      <vt:lpstr>BACKUPS</vt:lpstr>
      <vt:lpstr>Key CHIPS Bill Details </vt:lpstr>
      <vt:lpstr>Key CHIPS Bill Details (Cont)</vt:lpstr>
      <vt:lpstr>Key CHIPS Bill Details (Cont.) </vt:lpstr>
      <vt:lpstr>Key CHIPS Bill Details (Cont.)</vt:lpstr>
      <vt:lpstr>Criteria for Evaluating Applicants</vt:lpstr>
      <vt:lpstr>CHIPS &amp; SCIENCE ACT: Research and Innovation Piece $200 B Only Authorized, Not Appropriated </vt:lpstr>
      <vt:lpstr>Industrial Advisory Committee </vt:lpstr>
      <vt:lpstr>Industrial Advisory Committee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Fritze</dc:creator>
  <cp:lastModifiedBy>Michael Fritze</cp:lastModifiedBy>
  <cp:revision>24</cp:revision>
  <dcterms:created xsi:type="dcterms:W3CDTF">2023-03-15T00:02:03Z</dcterms:created>
  <dcterms:modified xsi:type="dcterms:W3CDTF">2023-09-20T00:27:58Z</dcterms:modified>
</cp:coreProperties>
</file>