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sldIdLst>
    <p:sldId id="260" r:id="rId5"/>
    <p:sldId id="262"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488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12147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412468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30238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26953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83039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1516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862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719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595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810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39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476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85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2155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10/6/2023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877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10/6/2023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1061089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9CB9063A-524C-659E-A68F-1C82F1E2A7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2935" r="22935"/>
          <a:stretch>
            <a:fillRect/>
          </a:stretch>
        </p:blipFill>
        <p:spPr>
          <a:xfrm>
            <a:off x="8059037" y="1987826"/>
            <a:ext cx="4036886" cy="4378468"/>
          </a:xfrm>
          <a:prstGeom prst="rect">
            <a:avLst/>
          </a:prstGeom>
          <a:ln>
            <a:noFill/>
          </a:ln>
          <a:effectLst>
            <a:outerShdw blurRad="292100" dist="139700" dir="2700000" algn="tl" rotWithShape="0">
              <a:srgbClr val="333333">
                <a:alpha val="65000"/>
              </a:srgbClr>
            </a:outerShdw>
            <a:softEdge rad="31750"/>
          </a:effectLst>
        </p:spPr>
      </p:pic>
      <p:sp>
        <p:nvSpPr>
          <p:cNvPr id="4" name="Text Placeholder 3">
            <a:extLst>
              <a:ext uri="{FF2B5EF4-FFF2-40B4-BE49-F238E27FC236}">
                <a16:creationId xmlns:a16="http://schemas.microsoft.com/office/drawing/2014/main" xmlns="" id="{751B76ED-8554-3ABB-7E73-737414FD442F}"/>
              </a:ext>
            </a:extLst>
          </p:cNvPr>
          <p:cNvSpPr>
            <a:spLocks noGrp="1"/>
          </p:cNvSpPr>
          <p:nvPr>
            <p:ph type="body" sz="half" idx="2"/>
          </p:nvPr>
        </p:nvSpPr>
        <p:spPr>
          <a:xfrm>
            <a:off x="234929" y="1603503"/>
            <a:ext cx="7703419" cy="5064189"/>
          </a:xfrm>
        </p:spPr>
        <p:txBody>
          <a:bodyPr>
            <a:normAutofit lnSpcReduction="10000"/>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IN" sz="2800" b="1" i="0" u="none" strike="noStrike" kern="1200" cap="none" spc="0" normalizeH="0" baseline="0" noProof="0" dirty="0">
                <a:ln>
                  <a:noFill/>
                </a:ln>
                <a:solidFill>
                  <a:srgbClr val="00B050"/>
                </a:solidFill>
                <a:effectLst/>
                <a:uLnTx/>
                <a:uFillTx/>
                <a:latin typeface="Trebuchet MS" panose="020B0603020202020204"/>
                <a:ea typeface="+mn-ea"/>
                <a:cs typeface="+mn-cs"/>
              </a:rPr>
              <a:t>EFFICIENT TAPPING OF SOLAR POWER :Challenges and Development</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IN"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IN" sz="2000" b="0" i="0" u="none" strike="noStrike" kern="1200" cap="none" spc="0" normalizeH="0" baseline="0" noProof="0" dirty="0">
                <a:ln>
                  <a:noFill/>
                </a:ln>
                <a:solidFill>
                  <a:prstClr val="black">
                    <a:lumMod val="75000"/>
                    <a:lumOff val="25000"/>
                  </a:prstClr>
                </a:solidFill>
                <a:effectLst/>
                <a:uLnTx/>
                <a:uFillTx/>
                <a:latin typeface="Aptos Narrow" panose="020B0004020202020204" pitchFamily="34" charset="0"/>
                <a:ea typeface="+mn-ea"/>
                <a:cs typeface="+mn-cs"/>
              </a:rPr>
              <a:t>The Event was organised by  </a:t>
            </a:r>
            <a:r>
              <a:rPr kumimoji="0" lang="en-IN" sz="2000" b="0" i="0" u="none" strike="noStrike" kern="1200" cap="none" spc="0" normalizeH="0" baseline="0" noProof="0" dirty="0">
                <a:ln>
                  <a:noFill/>
                </a:ln>
                <a:solidFill>
                  <a:srgbClr val="002060"/>
                </a:solidFill>
                <a:effectLst/>
                <a:uLnTx/>
                <a:uFillTx/>
                <a:latin typeface="Aptos Narrow" panose="020B0004020202020204" pitchFamily="34" charset="0"/>
                <a:ea typeface="+mn-ea"/>
                <a:cs typeface="+mn-cs"/>
              </a:rPr>
              <a:t>IEEE Student </a:t>
            </a:r>
            <a:r>
              <a:rPr kumimoji="0" lang="en-IN" sz="2000" b="0" i="0" u="none" strike="noStrike" kern="1200" cap="none" spc="0" normalizeH="0" baseline="0" noProof="0" dirty="0" smtClean="0">
                <a:ln>
                  <a:noFill/>
                </a:ln>
                <a:solidFill>
                  <a:srgbClr val="002060"/>
                </a:solidFill>
                <a:effectLst/>
                <a:uLnTx/>
                <a:uFillTx/>
                <a:latin typeface="Aptos Narrow" panose="020B0004020202020204" pitchFamily="34" charset="0"/>
                <a:ea typeface="+mn-ea"/>
                <a:cs typeface="+mn-cs"/>
              </a:rPr>
              <a:t>Branch, ZHCET, </a:t>
            </a:r>
            <a:r>
              <a:rPr kumimoji="0" lang="en-IN" sz="2000" b="0" i="0" u="none" strike="noStrike" kern="1200" cap="none" spc="0" normalizeH="0" baseline="0" noProof="0" dirty="0">
                <a:ln>
                  <a:noFill/>
                </a:ln>
                <a:solidFill>
                  <a:srgbClr val="002060"/>
                </a:solidFill>
                <a:effectLst/>
                <a:uLnTx/>
                <a:uFillTx/>
                <a:latin typeface="Aptos Narrow" panose="020B0004020202020204" pitchFamily="34" charset="0"/>
                <a:ea typeface="+mn-ea"/>
                <a:cs typeface="+mn-cs"/>
              </a:rPr>
              <a:t>AMU</a:t>
            </a:r>
            <a:r>
              <a:rPr lang="en-IN" sz="2000" dirty="0">
                <a:solidFill>
                  <a:srgbClr val="002060"/>
                </a:solidFill>
                <a:latin typeface="Aptos Narrow" panose="020B0004020202020204" pitchFamily="34" charset="0"/>
              </a:rPr>
              <a:t> </a:t>
            </a:r>
            <a:r>
              <a:rPr kumimoji="0" lang="en-IN" sz="2000" b="0" i="0" u="none" strike="noStrike" kern="1200" cap="none" spc="0" normalizeH="0" baseline="0" noProof="0" dirty="0">
                <a:ln>
                  <a:noFill/>
                </a:ln>
                <a:solidFill>
                  <a:prstClr val="black">
                    <a:lumMod val="75000"/>
                    <a:lumOff val="25000"/>
                  </a:prstClr>
                </a:solidFill>
                <a:effectLst/>
                <a:uLnTx/>
                <a:uFillTx/>
                <a:latin typeface="Aptos Narrow" panose="020B0004020202020204" pitchFamily="34" charset="0"/>
                <a:ea typeface="+mn-ea"/>
                <a:cs typeface="+mn-cs"/>
              </a:rPr>
              <a:t>on 4</a:t>
            </a:r>
            <a:r>
              <a:rPr kumimoji="0" lang="en-IN" sz="2000" b="0" i="0" u="none" strike="noStrike" kern="1200" cap="none" spc="0" normalizeH="0" baseline="30000" noProof="0" dirty="0">
                <a:ln>
                  <a:noFill/>
                </a:ln>
                <a:solidFill>
                  <a:prstClr val="black">
                    <a:lumMod val="75000"/>
                    <a:lumOff val="25000"/>
                  </a:prstClr>
                </a:solidFill>
                <a:effectLst/>
                <a:uLnTx/>
                <a:uFillTx/>
                <a:latin typeface="Aptos Narrow" panose="020B0004020202020204" pitchFamily="34" charset="0"/>
                <a:ea typeface="+mn-ea"/>
                <a:cs typeface="+mn-cs"/>
              </a:rPr>
              <a:t>th</a:t>
            </a:r>
            <a:r>
              <a:rPr kumimoji="0" lang="en-IN" sz="2000" b="0" i="0" u="none" strike="noStrike" kern="1200" cap="none" spc="0" normalizeH="0" baseline="0" noProof="0" dirty="0">
                <a:ln>
                  <a:noFill/>
                </a:ln>
                <a:solidFill>
                  <a:prstClr val="black">
                    <a:lumMod val="75000"/>
                    <a:lumOff val="25000"/>
                  </a:prstClr>
                </a:solidFill>
                <a:effectLst/>
                <a:uLnTx/>
                <a:uFillTx/>
                <a:latin typeface="Aptos Narrow" panose="020B0004020202020204" pitchFamily="34" charset="0"/>
                <a:ea typeface="+mn-ea"/>
                <a:cs typeface="+mn-cs"/>
              </a:rPr>
              <a:t> October 2023 at 1 pm in the conference room of Electrical Engineering </a:t>
            </a:r>
            <a:r>
              <a:rPr kumimoji="0" lang="en-IN" sz="2000" b="0" i="0" u="none" strike="noStrike" kern="1200" cap="none" spc="0" normalizeH="0" baseline="0" noProof="0" dirty="0" smtClean="0">
                <a:ln>
                  <a:noFill/>
                </a:ln>
                <a:solidFill>
                  <a:prstClr val="black">
                    <a:lumMod val="75000"/>
                    <a:lumOff val="25000"/>
                  </a:prstClr>
                </a:solidFill>
                <a:effectLst/>
                <a:uLnTx/>
                <a:uFillTx/>
                <a:latin typeface="Aptos Narrow" panose="020B0004020202020204" pitchFamily="34" charset="0"/>
                <a:ea typeface="+mn-ea"/>
                <a:cs typeface="+mn-cs"/>
              </a:rPr>
              <a:t>department, ZHCET, </a:t>
            </a:r>
            <a:r>
              <a:rPr kumimoji="0" lang="en-IN" sz="2000" b="0" i="0" u="none" strike="noStrike" kern="1200" cap="none" spc="0" normalizeH="0" baseline="0" noProof="0" dirty="0">
                <a:ln>
                  <a:noFill/>
                </a:ln>
                <a:solidFill>
                  <a:prstClr val="black">
                    <a:lumMod val="75000"/>
                    <a:lumOff val="25000"/>
                  </a:prstClr>
                </a:solidFill>
                <a:effectLst/>
                <a:uLnTx/>
                <a:uFillTx/>
                <a:latin typeface="Aptos Narrow" panose="020B0004020202020204" pitchFamily="34" charset="0"/>
                <a:ea typeface="+mn-ea"/>
                <a:cs typeface="+mn-cs"/>
              </a:rPr>
              <a:t>AMU with a total of </a:t>
            </a:r>
            <a:r>
              <a:rPr kumimoji="0" lang="en-IN" sz="2000" b="0" i="0" u="none" strike="noStrike" kern="1200" cap="none" spc="0" normalizeH="0" baseline="0" noProof="0" dirty="0" smtClean="0">
                <a:ln>
                  <a:noFill/>
                </a:ln>
                <a:solidFill>
                  <a:prstClr val="black">
                    <a:lumMod val="75000"/>
                    <a:lumOff val="25000"/>
                  </a:prstClr>
                </a:solidFill>
                <a:effectLst/>
                <a:uLnTx/>
                <a:uFillTx/>
                <a:latin typeface="Aptos Narrow" panose="020B0004020202020204" pitchFamily="34" charset="0"/>
                <a:ea typeface="+mn-ea"/>
                <a:cs typeface="+mn-cs"/>
              </a:rPr>
              <a:t>approximately </a:t>
            </a:r>
            <a:r>
              <a:rPr lang="en-IN" sz="2000" dirty="0" smtClean="0">
                <a:solidFill>
                  <a:prstClr val="black">
                    <a:lumMod val="75000"/>
                    <a:lumOff val="25000"/>
                  </a:prstClr>
                </a:solidFill>
                <a:latin typeface="Aptos Narrow" panose="020B0004020202020204" pitchFamily="34" charset="0"/>
              </a:rPr>
              <a:t>50-60 </a:t>
            </a:r>
            <a:r>
              <a:rPr kumimoji="0" lang="en-IN" sz="2000" b="0" i="0" u="none" strike="noStrike" kern="1200" cap="none" spc="0" normalizeH="0" baseline="0" noProof="0" dirty="0">
                <a:ln>
                  <a:noFill/>
                </a:ln>
                <a:solidFill>
                  <a:prstClr val="black">
                    <a:lumMod val="75000"/>
                    <a:lumOff val="25000"/>
                  </a:prstClr>
                </a:solidFill>
                <a:effectLst/>
                <a:uLnTx/>
                <a:uFillTx/>
                <a:latin typeface="Aptos Narrow" panose="020B0004020202020204" pitchFamily="34" charset="0"/>
                <a:ea typeface="+mn-ea"/>
                <a:cs typeface="+mn-cs"/>
              </a:rPr>
              <a:t>registered students. The theme was on </a:t>
            </a:r>
            <a:r>
              <a:rPr kumimoji="0" lang="en-IN" sz="2000" b="1" i="0" u="none" strike="noStrike" kern="1200" cap="none" spc="0" normalizeH="0" baseline="0" noProof="0" dirty="0">
                <a:ln>
                  <a:noFill/>
                </a:ln>
                <a:solidFill>
                  <a:prstClr val="black">
                    <a:lumMod val="75000"/>
                    <a:lumOff val="25000"/>
                  </a:prstClr>
                </a:solidFill>
                <a:effectLst/>
                <a:uLnTx/>
                <a:uFillTx/>
                <a:latin typeface="Aptos Narrow" panose="020B0004020202020204" pitchFamily="34" charset="0"/>
                <a:ea typeface="+mn-ea"/>
                <a:cs typeface="+mn-cs"/>
              </a:rPr>
              <a:t>Efficiency of Solar power and its  challenges and development</a:t>
            </a:r>
            <a:r>
              <a:rPr kumimoji="0" lang="en-IN" sz="2000" b="0" i="0" u="none" strike="noStrike" kern="1200" cap="none" spc="0" normalizeH="0" baseline="0" noProof="0" dirty="0">
                <a:ln>
                  <a:noFill/>
                </a:ln>
                <a:solidFill>
                  <a:prstClr val="black">
                    <a:lumMod val="75000"/>
                    <a:lumOff val="25000"/>
                  </a:prstClr>
                </a:solidFill>
                <a:effectLst/>
                <a:uLnTx/>
                <a:uFillTx/>
                <a:latin typeface="Aptos Narrow" panose="020B0004020202020204" pitchFamily="34" charset="0"/>
                <a:ea typeface="+mn-ea"/>
                <a:cs typeface="+mn-cs"/>
              </a:rPr>
              <a:t> by Dr Adil Sarwar. He is not only a renowned member of Senior IEEE community but also hold a prestigious position as a life member of the system society of India</a:t>
            </a:r>
            <a:r>
              <a:rPr lang="en-IN" sz="2000" dirty="0">
                <a:solidFill>
                  <a:prstClr val="black">
                    <a:lumMod val="75000"/>
                    <a:lumOff val="25000"/>
                  </a:prstClr>
                </a:solidFill>
                <a:latin typeface="Aptos Narrow" panose="020B0004020202020204" pitchFamily="34" charset="0"/>
              </a:rPr>
              <a:t>. </a:t>
            </a:r>
            <a:r>
              <a:rPr kumimoji="0" lang="en-US" sz="2000" b="0" i="0" u="none" strike="noStrike" kern="1200" cap="none" spc="0" normalizeH="0" baseline="0" noProof="0" dirty="0">
                <a:ln>
                  <a:noFill/>
                </a:ln>
                <a:solidFill>
                  <a:prstClr val="black">
                    <a:lumMod val="75000"/>
                    <a:lumOff val="25000"/>
                  </a:prstClr>
                </a:solidFill>
                <a:effectLst/>
                <a:uLnTx/>
                <a:uFillTx/>
                <a:latin typeface="Aptos Narrow" panose="020B0004020202020204" pitchFamily="34" charset="0"/>
                <a:ea typeface="+mn-ea"/>
                <a:cs typeface="+mn-cs"/>
              </a:rPr>
              <a:t>Dr. Adil Sarwar provided a concise introduction to renewable energy sources, highlighting their multifaceted significance in daily life. He also addressed the challenges associated with harnessing power from solar photovoltaics (PV), proposing solutions such as Particle Swarm Optimization (PSO) and other metaheuristic algorithms. Additionally, he discussed grid connection and the need for high-gain DC-DC converters .</a:t>
            </a:r>
            <a:endParaRPr lang="en-IN" dirty="0"/>
          </a:p>
        </p:txBody>
      </p:sp>
      <p:pic>
        <p:nvPicPr>
          <p:cNvPr id="8" name="Picture 7">
            <a:extLst>
              <a:ext uri="{FF2B5EF4-FFF2-40B4-BE49-F238E27FC236}">
                <a16:creationId xmlns:a16="http://schemas.microsoft.com/office/drawing/2014/main" xmlns="" id="{ECEF18AA-AF73-AABB-117D-BC205FFAD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07" y="0"/>
            <a:ext cx="9442160" cy="1341781"/>
          </a:xfrm>
          <a:prstGeom prst="rect">
            <a:avLst/>
          </a:prstGeom>
        </p:spPr>
      </p:pic>
      <p:pic>
        <p:nvPicPr>
          <p:cNvPr id="10" name="Picture 9">
            <a:extLst>
              <a:ext uri="{FF2B5EF4-FFF2-40B4-BE49-F238E27FC236}">
                <a16:creationId xmlns:a16="http://schemas.microsoft.com/office/drawing/2014/main" xmlns="" id="{B1884044-C0F3-2500-95E5-67F4E1390C4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000" b="93889" l="4767" r="96628">
                        <a14:foregroundMark x1="13023" y1="55333" x2="25581" y2="23111"/>
                        <a14:foregroundMark x1="25581" y1="23111" x2="65698" y2="17444"/>
                        <a14:foregroundMark x1="65698" y1="17444" x2="86512" y2="55333"/>
                        <a14:foregroundMark x1="6395" y1="59111" x2="19651" y2="16333"/>
                        <a14:foregroundMark x1="19651" y1="16333" x2="47442" y2="8333"/>
                        <a14:foregroundMark x1="47442" y1="8333" x2="77442" y2="17889"/>
                        <a14:foregroundMark x1="77442" y1="17889" x2="96744" y2="46889"/>
                        <a14:foregroundMark x1="96744" y1="46889" x2="93605" y2="54667"/>
                        <a14:foregroundMark x1="93605" y1="54667" x2="93605" y2="54667"/>
                        <a14:foregroundMark x1="41628" y1="93889" x2="41628" y2="93889"/>
                        <a14:foregroundMark x1="41628" y1="93889" x2="44651" y2="90000"/>
                        <a14:foregroundMark x1="43605" y1="7111" x2="43605" y2="7111"/>
                        <a14:foregroundMark x1="43605" y1="7111" x2="43605" y2="7111"/>
                        <a14:foregroundMark x1="43605" y1="7111" x2="43605" y2="7111"/>
                        <a14:foregroundMark x1="4767" y1="48222" x2="4767" y2="48222"/>
                        <a14:foregroundMark x1="4767" y1="48222" x2="4767" y2="48222"/>
                        <a14:backgroundMark x1="9419" y1="93889" x2="9419" y2="93889"/>
                      </a14:backgroundRemoval>
                    </a14:imgEffect>
                  </a14:imgLayer>
                </a14:imgProps>
              </a:ext>
              <a:ext uri="{28A0092B-C50C-407E-A947-70E740481C1C}">
                <a14:useLocalDpi xmlns:a14="http://schemas.microsoft.com/office/drawing/2010/main" val="0"/>
              </a:ext>
            </a:extLst>
          </a:blip>
          <a:stretch>
            <a:fillRect/>
          </a:stretch>
        </p:blipFill>
        <p:spPr>
          <a:xfrm>
            <a:off x="348912" y="130861"/>
            <a:ext cx="1689652" cy="1341781"/>
          </a:xfrm>
          <a:prstGeom prst="rect">
            <a:avLst/>
          </a:prstGeom>
        </p:spPr>
      </p:pic>
    </p:spTree>
    <p:extLst>
      <p:ext uri="{BB962C8B-B14F-4D97-AF65-F5344CB8AC3E}">
        <p14:creationId xmlns:p14="http://schemas.microsoft.com/office/powerpoint/2010/main" val="197866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xmlns="" id="{47361E33-399D-0BC4-B6A9-A176E30656D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266" r="12266"/>
          <a:stretch>
            <a:fillRect/>
          </a:stretch>
        </p:blipFill>
        <p:spPr>
          <a:xfrm>
            <a:off x="6576392" y="1197383"/>
            <a:ext cx="5499651" cy="5695122"/>
          </a:xfrm>
          <a:prstGeom prst="rect">
            <a:avLst/>
          </a:prstGeom>
          <a:ln>
            <a:noFill/>
          </a:ln>
          <a:effectLst>
            <a:outerShdw blurRad="292100" dist="139700" dir="2700000" algn="tl" rotWithShape="0">
              <a:srgbClr val="333333">
                <a:alpha val="65000"/>
              </a:srgbClr>
            </a:outerShdw>
            <a:softEdge rad="31750"/>
          </a:effectLst>
        </p:spPr>
      </p:pic>
      <p:sp>
        <p:nvSpPr>
          <p:cNvPr id="8" name="TextBox 7">
            <a:extLst>
              <a:ext uri="{FF2B5EF4-FFF2-40B4-BE49-F238E27FC236}">
                <a16:creationId xmlns:a16="http://schemas.microsoft.com/office/drawing/2014/main" xmlns="" id="{632B0386-DA6F-5AB9-F24E-67414DF1E04D}"/>
              </a:ext>
            </a:extLst>
          </p:cNvPr>
          <p:cNvSpPr txBox="1"/>
          <p:nvPr/>
        </p:nvSpPr>
        <p:spPr>
          <a:xfrm>
            <a:off x="576471" y="677309"/>
            <a:ext cx="5615608" cy="4892365"/>
          </a:xfrm>
          <a:prstGeom prst="rect">
            <a:avLst/>
          </a:prstGeom>
          <a:noFill/>
        </p:spPr>
        <p:txBody>
          <a:bodyPr wrap="square" rtlCol="0">
            <a:spAutoFit/>
          </a:bodyPr>
          <a:lstStyle/>
          <a:p>
            <a:pPr>
              <a:lnSpc>
                <a:spcPct val="107000"/>
              </a:lnSpc>
              <a:spcAft>
                <a:spcPts val="800"/>
              </a:spcAft>
            </a:pPr>
            <a:r>
              <a:rPr lang="en-IN" sz="2000" kern="100" dirty="0">
                <a:solidFill>
                  <a:srgbClr val="002060"/>
                </a:solidFill>
                <a:effectLst/>
                <a:latin typeface="Aptos Narrow" panose="020B0004020202020204" pitchFamily="34" charset="0"/>
                <a:ea typeface="Calibri" panose="020F0502020204030204" pitchFamily="34" charset="0"/>
                <a:cs typeface="Times New Roman" panose="02020603050405020304" pitchFamily="18" charset="0"/>
              </a:rPr>
              <a:t>Ms. Saiqa Nafees</a:t>
            </a:r>
            <a:r>
              <a:rPr lang="en-IN" sz="2000" kern="100" dirty="0">
                <a:effectLst/>
                <a:latin typeface="Aptos Narrow" panose="020B0004020202020204" pitchFamily="34" charset="0"/>
                <a:ea typeface="Calibri" panose="020F0502020204030204" pitchFamily="34" charset="0"/>
                <a:cs typeface="Times New Roman" panose="02020603050405020304" pitchFamily="18" charset="0"/>
              </a:rPr>
              <a:t>, in her role as the coordinator of the webinar team, assumed the pivotal responsibility of presiding over the event. She skillfully commenced the proceedings by warmly welcoming the audience, acquainting them with the esteemed guest, and elucidating the comprehensive scope of </a:t>
            </a:r>
            <a:r>
              <a:rPr lang="en-IN" sz="2000" kern="100" dirty="0" smtClean="0">
                <a:latin typeface="Aptos Narrow" panose="020B0004020202020204" pitchFamily="34" charset="0"/>
                <a:ea typeface="Calibri" panose="020F0502020204030204" pitchFamily="34" charset="0"/>
                <a:cs typeface="Times New Roman" panose="02020603050405020304" pitchFamily="18" charset="0"/>
              </a:rPr>
              <a:t>the</a:t>
            </a:r>
            <a:r>
              <a:rPr lang="en-IN" sz="2000" kern="100" dirty="0" smtClean="0">
                <a:effectLst/>
                <a:latin typeface="Aptos Narrow" panose="020B0004020202020204" pitchFamily="34" charset="0"/>
                <a:ea typeface="Calibri" panose="020F0502020204030204" pitchFamily="34" charset="0"/>
                <a:cs typeface="Times New Roman" panose="02020603050405020304" pitchFamily="18" charset="0"/>
              </a:rPr>
              <a:t> </a:t>
            </a:r>
            <a:r>
              <a:rPr lang="en-IN" sz="2000" kern="100" dirty="0">
                <a:effectLst/>
                <a:latin typeface="Aptos Narrow" panose="020B0004020202020204" pitchFamily="34" charset="0"/>
                <a:ea typeface="Calibri" panose="020F0502020204030204" pitchFamily="34" charset="0"/>
                <a:cs typeface="Times New Roman" panose="02020603050405020304" pitchFamily="18" charset="0"/>
              </a:rPr>
              <a:t>session. It is worth noting that </a:t>
            </a:r>
            <a:r>
              <a:rPr lang="en-IN" sz="2000" kern="100" dirty="0">
                <a:solidFill>
                  <a:srgbClr val="002060"/>
                </a:solidFill>
                <a:effectLst/>
                <a:latin typeface="Aptos Narrow" panose="020B0004020202020204" pitchFamily="34" charset="0"/>
                <a:ea typeface="Calibri" panose="020F0502020204030204" pitchFamily="34" charset="0"/>
                <a:cs typeface="Times New Roman" panose="02020603050405020304" pitchFamily="18" charset="0"/>
              </a:rPr>
              <a:t>Mr. Ahmad Sheikh and Mr. Asif Ali</a:t>
            </a:r>
            <a:r>
              <a:rPr lang="en-IN" sz="2000" kern="100" dirty="0">
                <a:solidFill>
                  <a:schemeClr val="tx2">
                    <a:lumMod val="75000"/>
                  </a:schemeClr>
                </a:solidFill>
                <a:effectLst/>
                <a:latin typeface="Aptos Narrow" panose="020B0004020202020204" pitchFamily="34" charset="0"/>
                <a:ea typeface="Calibri" panose="020F0502020204030204" pitchFamily="34" charset="0"/>
                <a:cs typeface="Times New Roman" panose="02020603050405020304" pitchFamily="18" charset="0"/>
              </a:rPr>
              <a:t>, </a:t>
            </a:r>
            <a:r>
              <a:rPr lang="en-IN" sz="2000" kern="100" dirty="0">
                <a:solidFill>
                  <a:schemeClr val="tx2">
                    <a:lumMod val="50000"/>
                  </a:schemeClr>
                </a:solidFill>
                <a:effectLst/>
                <a:latin typeface="Aptos Narrow" panose="020B0004020202020204" pitchFamily="34" charset="0"/>
                <a:ea typeface="Calibri" panose="020F0502020204030204" pitchFamily="34" charset="0"/>
                <a:cs typeface="Times New Roman" panose="02020603050405020304" pitchFamily="18" charset="0"/>
              </a:rPr>
              <a:t>serving as co-coordinators, </a:t>
            </a:r>
            <a:r>
              <a:rPr lang="en-IN" sz="2000" kern="100" dirty="0">
                <a:effectLst/>
                <a:latin typeface="Aptos Narrow" panose="020B0004020202020204" pitchFamily="34" charset="0"/>
                <a:ea typeface="Calibri" panose="020F0502020204030204" pitchFamily="34" charset="0"/>
                <a:cs typeface="Times New Roman" panose="02020603050405020304" pitchFamily="18" charset="0"/>
              </a:rPr>
              <a:t>played instrumental roles in facilitating the seamless execution and management of the event, effectively contributing to its overall success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IN" dirty="0"/>
          </a:p>
        </p:txBody>
      </p:sp>
    </p:spTree>
    <p:extLst>
      <p:ext uri="{BB962C8B-B14F-4D97-AF65-F5344CB8AC3E}">
        <p14:creationId xmlns:p14="http://schemas.microsoft.com/office/powerpoint/2010/main" val="195691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A1B2299B-D677-8113-89AA-47BE359D97C4}"/>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164" b="21164"/>
          <a:stretch>
            <a:fillRect/>
          </a:stretch>
        </p:blipFill>
        <p:spPr>
          <a:xfrm>
            <a:off x="327990" y="213973"/>
            <a:ext cx="10178983" cy="4590939"/>
          </a:xfrm>
          <a:prstGeom prst="rect">
            <a:avLst/>
          </a:prstGeom>
          <a:ln>
            <a:noFill/>
          </a:ln>
          <a:effectLst>
            <a:outerShdw blurRad="292100" dist="139700" dir="2700000" algn="tl" rotWithShape="0">
              <a:srgbClr val="333333">
                <a:alpha val="65000"/>
              </a:srgbClr>
            </a:outerShdw>
            <a:softEdge rad="31750"/>
          </a:effectLst>
        </p:spPr>
      </p:pic>
      <p:sp>
        <p:nvSpPr>
          <p:cNvPr id="5" name="TextBox 4">
            <a:extLst>
              <a:ext uri="{FF2B5EF4-FFF2-40B4-BE49-F238E27FC236}">
                <a16:creationId xmlns:a16="http://schemas.microsoft.com/office/drawing/2014/main" xmlns="" id="{A66188FE-0FF5-0B00-81BE-F5D677E15901}"/>
              </a:ext>
            </a:extLst>
          </p:cNvPr>
          <p:cNvSpPr txBox="1"/>
          <p:nvPr/>
        </p:nvSpPr>
        <p:spPr>
          <a:xfrm>
            <a:off x="327991" y="4983637"/>
            <a:ext cx="10614991" cy="175432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 the session concluded, an engaging Q&amp;A segment enriched students' comprehension of vital subjects. The guest speaker addressed Maximum Power Point Tracking (MPPT) in solar energy, grid integration intricacies in solar PV, Particle Swarm Optimization (PSO) as an optimization tool, and the role of the Most Valuable Player (MVP) algorithm in PSO. Furthermore, advanced high-gain DC-DC converter configurations were examined, providing valuable insights into optimizing converter performance. This session served as a practical learning experience for students, deepening their understanding of these intricate topics.</a:t>
            </a:r>
            <a:endParaRPr lang="en-IN" dirty="0"/>
          </a:p>
        </p:txBody>
      </p:sp>
    </p:spTree>
    <p:extLst>
      <p:ext uri="{BB962C8B-B14F-4D97-AF65-F5344CB8AC3E}">
        <p14:creationId xmlns:p14="http://schemas.microsoft.com/office/powerpoint/2010/main" val="37010089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bodyPr rtlCol="0" anchor="ctr"/>
      <a:lstStyle>
        <a:defPPr algn="ctr">
          <a:defRPr dirty="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2.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4F4D41-822D-40F2-A7AC-E4E6CB36CA7A}">
  <ds:schemaRef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126</TotalTime>
  <Words>355</Words>
  <Application>Microsoft Office PowerPoint</Application>
  <PresentationFormat>Widescreen</PresentationFormat>
  <Paragraphs>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 Narrow</vt:lpstr>
      <vt:lpstr>Arial</vt:lpstr>
      <vt:lpstr>Calibri</vt:lpstr>
      <vt:lpstr>Times New Roman</vt:lpstr>
      <vt:lpstr>Trebuchet MS</vt:lpstr>
      <vt:lpstr>Wingdings 3</vt:lpstr>
      <vt:lpstr>Facet</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Saiqa Nafees</dc:creator>
  <cp:lastModifiedBy>Microsoft account</cp:lastModifiedBy>
  <cp:revision>15</cp:revision>
  <dcterms:created xsi:type="dcterms:W3CDTF">2023-10-06T13:13:46Z</dcterms:created>
  <dcterms:modified xsi:type="dcterms:W3CDTF">2023-10-06T17:03:56Z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