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9" r:id="rId2"/>
  </p:sldMasterIdLst>
  <p:notesMasterIdLst>
    <p:notesMasterId r:id="rId12"/>
  </p:notesMasterIdLst>
  <p:handoutMasterIdLst>
    <p:handoutMasterId r:id="rId13"/>
  </p:handoutMasterIdLst>
  <p:sldIdLst>
    <p:sldId id="285" r:id="rId3"/>
    <p:sldId id="305" r:id="rId4"/>
    <p:sldId id="304" r:id="rId5"/>
    <p:sldId id="296" r:id="rId6"/>
    <p:sldId id="289" r:id="rId7"/>
    <p:sldId id="298" r:id="rId8"/>
    <p:sldId id="310" r:id="rId9"/>
    <p:sldId id="309" r:id="rId10"/>
    <p:sldId id="29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82F"/>
    <a:srgbClr val="9D57A3"/>
    <a:srgbClr val="643695"/>
    <a:srgbClr val="172328"/>
    <a:srgbClr val="44545D"/>
    <a:srgbClr val="170528"/>
    <a:srgbClr val="C56ED0"/>
    <a:srgbClr val="F06F65"/>
    <a:srgbClr val="F0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1" autoAdjust="0"/>
    <p:restoredTop sz="96654"/>
  </p:normalViewPr>
  <p:slideViewPr>
    <p:cSldViewPr snapToGrid="0">
      <p:cViewPr>
        <p:scale>
          <a:sx n="91" d="100"/>
          <a:sy n="91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D2EDF-942B-044F-8D44-612696876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663CB-291C-5945-94C1-0E1894AF6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82B9-E07E-BD4B-9085-C621425DB0C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7A493-592E-0F47-92B7-AF2CD21323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08A72-8E64-444C-BF78-D741E0E1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611A-0215-7742-A915-99D7F656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78197-BED9-D240-8339-9D594B61AD2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67D7-15DC-3043-9816-5EA71BFE1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 clinical research the event is death, relapse or development of a new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 clinical research the event is death, relapse or development of a new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 clinical research the event is death, relapse or development of a new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067D7-15DC-3043-9816-5EA71BFE1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11EFE5-0794-6242-AB27-0B0BF579D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5855367" y="0"/>
            <a:ext cx="3288633" cy="2288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785" y="2903621"/>
            <a:ext cx="2184215" cy="2207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168B0E-0D6C-B841-97E3-748F45C46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9" y="2841098"/>
            <a:ext cx="3288633" cy="22880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85C52-6711-7E41-A563-E61E7E809A0F}"/>
              </a:ext>
            </a:extLst>
          </p:cNvPr>
          <p:cNvSpPr/>
          <p:nvPr userDrawn="1"/>
        </p:nvSpPr>
        <p:spPr>
          <a:xfrm>
            <a:off x="877229" y="3412273"/>
            <a:ext cx="2604063" cy="173587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4900FC-D49D-AD4E-A346-D71ECB1771E0}"/>
              </a:ext>
            </a:extLst>
          </p:cNvPr>
          <p:cNvSpPr/>
          <p:nvPr userDrawn="1"/>
        </p:nvSpPr>
        <p:spPr>
          <a:xfrm rot="10800000">
            <a:off x="5657752" y="-1"/>
            <a:ext cx="2604063" cy="1664805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 userDrawn="1"/>
        </p:nvCxnSpPr>
        <p:spPr>
          <a:xfrm>
            <a:off x="814736" y="2396055"/>
            <a:ext cx="78823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rgbClr val="172328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7" y="810868"/>
            <a:ext cx="7958455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658" y="2503941"/>
            <a:ext cx="7958454" cy="145891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0E9A2-B665-A148-BEE0-DD705DF5C1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93" y="4421382"/>
            <a:ext cx="1501919" cy="407664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10553DB2-C3E4-894B-BED3-500021E0C1C8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14C2CC-C239-F347-A97F-E0C7E4983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4766598"/>
            <a:ext cx="956388" cy="259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165FC-6EBE-644C-A4E2-16B6B92DD37B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7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60F33AB-9AD7-C44E-9824-9FA211832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5855367" y="0"/>
            <a:ext cx="3288633" cy="22880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FE50EC-BFCD-7E45-A769-91703193C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9" y="2841098"/>
            <a:ext cx="3288633" cy="2288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5F469A-2526-D643-91E7-DB41A025C497}"/>
              </a:ext>
            </a:extLst>
          </p:cNvPr>
          <p:cNvSpPr/>
          <p:nvPr userDrawn="1"/>
        </p:nvSpPr>
        <p:spPr>
          <a:xfrm>
            <a:off x="877229" y="3412273"/>
            <a:ext cx="2604063" cy="173587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5227A-026E-5E47-AF13-86EAFDEFD872}"/>
              </a:ext>
            </a:extLst>
          </p:cNvPr>
          <p:cNvSpPr/>
          <p:nvPr userDrawn="1"/>
        </p:nvSpPr>
        <p:spPr>
          <a:xfrm rot="10800000">
            <a:off x="5657752" y="-1"/>
            <a:ext cx="2604063" cy="1664805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4039538" y="4138459"/>
            <a:ext cx="108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/>
                </a:solidFill>
                <a:latin typeface="+mj-lt"/>
              </a:rPr>
              <a:t>jmp.com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081" y="1208476"/>
            <a:ext cx="6390694" cy="15561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E507F-5E93-D245-AF7F-ED846A4941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84" y="3393386"/>
            <a:ext cx="1778000" cy="4826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C8BD54B8-6E8B-BC4A-91FC-3415948B27C7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3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1252538" y="3198019"/>
            <a:ext cx="4805362" cy="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050">
              <a:latin typeface="Arial" charset="0"/>
              <a:ea typeface="+mn-ea"/>
            </a:endParaRPr>
          </a:p>
        </p:txBody>
      </p:sp>
      <p:sp>
        <p:nvSpPr>
          <p:cNvPr id="2359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253821"/>
            <a:ext cx="4914900" cy="1027666"/>
          </a:xfrm>
        </p:spPr>
        <p:txBody>
          <a:bodyPr anchor="b">
            <a:spAutoFit/>
          </a:bodyPr>
          <a:lstStyle>
            <a:lvl1pPr>
              <a:defRPr sz="2700" b="1" i="0" spc="0">
                <a:solidFill>
                  <a:srgbClr val="0053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2525" y="3200401"/>
            <a:ext cx="3810000" cy="246221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200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819400" y="4914900"/>
            <a:ext cx="350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lvl="0" indent="0" algn="ctr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50" b="1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</a:rPr>
            </a:br>
            <a:r>
              <a:rPr kumimoji="0" lang="en-US" sz="450" b="1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</a:rPr>
              <a:t>Copyright © 2010 SAS Institute Inc. All rights reserved.</a:t>
            </a:r>
            <a:endParaRPr kumimoji="0" lang="en-US" sz="450" b="0" i="0" u="none" strike="noStrike" kern="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6" name="Picture 5" descr="JMP_logo_PMS_285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47775" y="4377690"/>
            <a:ext cx="1202896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919162"/>
            <a:ext cx="8201025" cy="15013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9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11EFE5-0794-6242-AB27-0B0BF579D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5855367" y="0"/>
            <a:ext cx="3288633" cy="2288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785" y="2903621"/>
            <a:ext cx="2184215" cy="2207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168B0E-0D6C-B841-97E3-748F45C46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9" y="2841098"/>
            <a:ext cx="3288633" cy="22880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BFA74C-E186-F544-9CFB-99BF3896FE5C}"/>
              </a:ext>
            </a:extLst>
          </p:cNvPr>
          <p:cNvSpPr/>
          <p:nvPr userDrawn="1"/>
        </p:nvSpPr>
        <p:spPr>
          <a:xfrm>
            <a:off x="877229" y="3412273"/>
            <a:ext cx="2604063" cy="173587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BA224-6CA4-514E-9544-F3F17354637A}"/>
              </a:ext>
            </a:extLst>
          </p:cNvPr>
          <p:cNvSpPr/>
          <p:nvPr userDrawn="1"/>
        </p:nvSpPr>
        <p:spPr>
          <a:xfrm rot="10800000">
            <a:off x="5657752" y="-1"/>
            <a:ext cx="2604063" cy="1664805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 userDrawn="1"/>
        </p:nvCxnSpPr>
        <p:spPr>
          <a:xfrm>
            <a:off x="814736" y="2396055"/>
            <a:ext cx="78823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rgbClr val="172328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7" y="810868"/>
            <a:ext cx="7958455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658" y="2503941"/>
            <a:ext cx="7958454" cy="145891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B45E1B-09A2-D449-9BCB-A5A35AFD8A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54" y="4429752"/>
            <a:ext cx="1488438" cy="404005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1DBB8D53-3E1A-E943-980C-186214BD4E98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6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 userDrawn="1"/>
        </p:nvCxnSpPr>
        <p:spPr>
          <a:xfrm>
            <a:off x="904877" y="1522921"/>
            <a:ext cx="0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800" y="421323"/>
            <a:ext cx="7916439" cy="107688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32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6" y="1620133"/>
            <a:ext cx="7945133" cy="1458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704CE-3563-064A-A176-2D62B2DAF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9" b="26454"/>
          <a:stretch/>
        </p:blipFill>
        <p:spPr>
          <a:xfrm flipH="1">
            <a:off x="-2" y="1593492"/>
            <a:ext cx="5847186" cy="354921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42E4E0-B08F-DC4D-812A-CD0F6D0ECEB8}"/>
              </a:ext>
            </a:extLst>
          </p:cNvPr>
          <p:cNvSpPr/>
          <p:nvPr userDrawn="1"/>
        </p:nvSpPr>
        <p:spPr>
          <a:xfrm>
            <a:off x="2041589" y="2824663"/>
            <a:ext cx="4006041" cy="232348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A821C8-524B-E34D-A277-A8D365230732}"/>
              </a:ext>
            </a:extLst>
          </p:cNvPr>
          <p:cNvCxnSpPr>
            <a:cxnSpLocks/>
          </p:cNvCxnSpPr>
          <p:nvPr userDrawn="1"/>
        </p:nvCxnSpPr>
        <p:spPr>
          <a:xfrm>
            <a:off x="931615" y="1498206"/>
            <a:ext cx="78823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rgbClr val="172328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6D4743-1C14-F948-8267-F759A587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F234D99B-711E-CC43-B575-F8B7227B5243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6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 userDrawn="1"/>
        </p:nvSpPr>
        <p:spPr>
          <a:xfrm>
            <a:off x="7206881" y="-191102"/>
            <a:ext cx="99459" cy="99460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4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7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6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 userDrawn="1"/>
        </p:nvCxnSpPr>
        <p:spPr>
          <a:xfrm>
            <a:off x="904877" y="1522921"/>
            <a:ext cx="0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800" y="421323"/>
            <a:ext cx="7916439" cy="107688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32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6" y="1620133"/>
            <a:ext cx="7945133" cy="1458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704CE-3563-064A-A176-2D62B2DAF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9" b="26454"/>
          <a:stretch/>
        </p:blipFill>
        <p:spPr>
          <a:xfrm flipH="1">
            <a:off x="-2" y="1593492"/>
            <a:ext cx="5847186" cy="354921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42E4E0-B08F-DC4D-812A-CD0F6D0ECEB8}"/>
              </a:ext>
            </a:extLst>
          </p:cNvPr>
          <p:cNvSpPr/>
          <p:nvPr userDrawn="1"/>
        </p:nvSpPr>
        <p:spPr>
          <a:xfrm>
            <a:off x="2041589" y="2824663"/>
            <a:ext cx="4006041" cy="232348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A821C8-524B-E34D-A277-A8D365230732}"/>
              </a:ext>
            </a:extLst>
          </p:cNvPr>
          <p:cNvCxnSpPr>
            <a:cxnSpLocks/>
          </p:cNvCxnSpPr>
          <p:nvPr userDrawn="1"/>
        </p:nvCxnSpPr>
        <p:spPr>
          <a:xfrm>
            <a:off x="931615" y="1498206"/>
            <a:ext cx="788237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rgbClr val="172328"/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E17ECA0-565E-A446-948A-1E06B4D715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30A58EBB-D1BD-1C46-B70F-C324A1656C81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8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E60C6F-E980-EE42-AE99-4BF9E126C012}"/>
              </a:ext>
            </a:extLst>
          </p:cNvPr>
          <p:cNvSpPr/>
          <p:nvPr/>
        </p:nvSpPr>
        <p:spPr>
          <a:xfrm>
            <a:off x="0" y="0"/>
            <a:ext cx="3127248" cy="51435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2000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373" y="805770"/>
            <a:ext cx="2586681" cy="211148"/>
          </a:xfrm>
        </p:spPr>
        <p:txBody>
          <a:bodyPr wrap="square" lIns="0" tIns="0" rIns="0" bIns="0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1600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7248" y="1112108"/>
            <a:ext cx="6016752" cy="4023882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375" y="228887"/>
            <a:ext cx="6016625" cy="4095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A477C-EDC9-D846-BF71-A2162B41096B}"/>
              </a:ext>
            </a:extLst>
          </p:cNvPr>
          <p:cNvSpPr/>
          <p:nvPr userDrawn="1"/>
        </p:nvSpPr>
        <p:spPr>
          <a:xfrm>
            <a:off x="0" y="4650624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BC545F5-4608-424C-9A68-C0D8A1EDBCA8}"/>
              </a:ext>
            </a:extLst>
          </p:cNvPr>
          <p:cNvSpPr txBox="1"/>
          <p:nvPr userDrawn="1"/>
        </p:nvSpPr>
        <p:spPr>
          <a:xfrm>
            <a:off x="2230628" y="4628490"/>
            <a:ext cx="46736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2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256B99-EB4A-104A-AC50-22966C775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9302" flipH="1">
            <a:off x="7448969" y="-259411"/>
            <a:ext cx="1921747" cy="849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8463B-D935-914C-A29E-0E6EF5AD98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935AC5F7-4375-6D48-AADA-F732A80B4F06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152" y="1751961"/>
            <a:ext cx="3357562" cy="102231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3125188" y="-1"/>
            <a:ext cx="3004957" cy="51435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81885" cy="51435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4FD41-B294-AD43-902E-44815529A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BDD397-A90C-8C4D-AD95-4A7B72415E30}"/>
              </a:ext>
            </a:extLst>
          </p:cNvPr>
          <p:cNvSpPr/>
          <p:nvPr userDrawn="1"/>
        </p:nvSpPr>
        <p:spPr>
          <a:xfrm>
            <a:off x="0" y="4650623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A09023-1D07-A945-AF88-E5092D874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9302" flipH="1">
            <a:off x="7448969" y="-259411"/>
            <a:ext cx="1921747" cy="849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97CC14-D807-254F-9965-1BD6A6E6FE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375EC728-F91C-124E-93BD-AA271AFDF48F}"/>
              </a:ext>
            </a:extLst>
          </p:cNvPr>
          <p:cNvSpPr txBox="1"/>
          <p:nvPr userDrawn="1"/>
        </p:nvSpPr>
        <p:spPr>
          <a:xfrm>
            <a:off x="2231730" y="4629592"/>
            <a:ext cx="46736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2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32B405C-621D-224F-AAAD-189379F8538D}"/>
              </a:ext>
            </a:extLst>
          </p:cNvPr>
          <p:cNvSpPr txBox="1"/>
          <p:nvPr userDrawn="1"/>
        </p:nvSpPr>
        <p:spPr>
          <a:xfrm>
            <a:off x="3311230" y="4936076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6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CA57A-38B2-C149-8F75-566779D9D3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EDC4125-BF89-C042-9EDF-561FC361233F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43784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4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0A4EA-5FA0-EA4D-BBD1-7DE9C5B1F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4766598"/>
            <a:ext cx="956388" cy="259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0E431-5CA7-F24C-ABE2-08DC21B80012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1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60F33AB-9AD7-C44E-9824-9FA211832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5855367" y="0"/>
            <a:ext cx="3288633" cy="22880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FE50EC-BFCD-7E45-A769-91703193C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39" y="2841098"/>
            <a:ext cx="3288633" cy="2288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D83F68-74D4-A14A-913D-3B4F62E2E269}"/>
              </a:ext>
            </a:extLst>
          </p:cNvPr>
          <p:cNvSpPr/>
          <p:nvPr userDrawn="1"/>
        </p:nvSpPr>
        <p:spPr>
          <a:xfrm>
            <a:off x="877229" y="3412273"/>
            <a:ext cx="2604063" cy="1735878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FBE55-1768-874A-B214-8686794EF834}"/>
              </a:ext>
            </a:extLst>
          </p:cNvPr>
          <p:cNvSpPr/>
          <p:nvPr userDrawn="1"/>
        </p:nvSpPr>
        <p:spPr>
          <a:xfrm rot="10800000">
            <a:off x="5657752" y="-1"/>
            <a:ext cx="2604063" cy="1664805"/>
          </a:xfrm>
          <a:prstGeom prst="rect">
            <a:avLst/>
          </a:prstGeom>
          <a:gradFill>
            <a:gsLst>
              <a:gs pos="0">
                <a:srgbClr val="172328"/>
              </a:gs>
              <a:gs pos="95000">
                <a:srgbClr val="172328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4039538" y="4138459"/>
            <a:ext cx="108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/>
                </a:solidFill>
                <a:latin typeface="+mj-lt"/>
              </a:rPr>
              <a:t>jmp.com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081" y="1208476"/>
            <a:ext cx="6390694" cy="15561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2E425A-210B-4B4E-9B22-FD538FFD8C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84" y="3393386"/>
            <a:ext cx="1778000" cy="4826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781B9134-5D3A-184F-882F-6D8BF3E11045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9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 userDrawn="1"/>
        </p:nvSpPr>
        <p:spPr>
          <a:xfrm>
            <a:off x="7206881" y="-191102"/>
            <a:ext cx="99459" cy="99460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3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9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7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ABAEB4-7563-9942-91DE-245CD78B30B1}"/>
              </a:ext>
            </a:extLst>
          </p:cNvPr>
          <p:cNvSpPr/>
          <p:nvPr userDrawn="1"/>
        </p:nvSpPr>
        <p:spPr>
          <a:xfrm>
            <a:off x="-127" y="7510"/>
            <a:ext cx="3127248" cy="51435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2000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373" y="805770"/>
            <a:ext cx="2586681" cy="211148"/>
          </a:xfrm>
        </p:spPr>
        <p:txBody>
          <a:bodyPr wrap="square" lIns="0" tIns="0" rIns="0" bIns="0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1600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7248" y="1112108"/>
            <a:ext cx="6016752" cy="4023882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375" y="228887"/>
            <a:ext cx="6016625" cy="4095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1C3C8-3D54-AC4A-8513-69C58FFD5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477431"/>
            <a:ext cx="1927279" cy="66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152" y="1751961"/>
            <a:ext cx="3357562" cy="102231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3125188" y="-1"/>
            <a:ext cx="3004957" cy="51435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58" y="0"/>
            <a:ext cx="6081885" cy="51435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623B634-7E88-F645-AE0F-4EA64794C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9302" flipH="1">
            <a:off x="7448969" y="-259411"/>
            <a:ext cx="1921747" cy="849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BEF0-0672-8C42-BA19-BA08341A6F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64D27F38-A17B-C241-A857-5A2FA5B7B1F2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0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 userDrawn="1"/>
        </p:nvSpPr>
        <p:spPr>
          <a:xfrm>
            <a:off x="0" y="132975"/>
            <a:ext cx="9144000" cy="51435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C608E-1ED1-DE46-A88E-9F9CACF14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4FD4B6C-5137-FC4F-AB47-EEB421760C99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43784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E2A9D32-6513-C346-A642-F98618FFD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477431"/>
            <a:ext cx="1927279" cy="666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53148-FF88-0A45-847A-AF436D7E9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216721" y="0"/>
            <a:ext cx="1927279" cy="666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92B08-C9D6-0B48-B95E-D658B1A23BC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16207CEA-CE93-3B49-B1BF-78A1BB478564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042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80" r:id="rId11"/>
    <p:sldLayoutId id="2147483798" r:id="rId12"/>
    <p:sldLayoutId id="21474838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ctr" defTabSz="685800" rtl="0" eaLnBrk="1" latinLnBrk="0" hangingPunct="1">
        <a:lnSpc>
          <a:spcPct val="90000"/>
        </a:lnSpc>
        <a:spcBef>
          <a:spcPct val="0"/>
        </a:spcBef>
        <a:buClr>
          <a:schemeClr val="accent2">
            <a:lumMod val="60000"/>
            <a:lumOff val="40000"/>
          </a:schemeClr>
        </a:buClr>
        <a:buFontTx/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36576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54864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4AE76-F4E0-EF49-8AA1-24C01359BDAA}"/>
              </a:ext>
            </a:extLst>
          </p:cNvPr>
          <p:cNvSpPr/>
          <p:nvPr userDrawn="1"/>
        </p:nvSpPr>
        <p:spPr>
          <a:xfrm>
            <a:off x="0" y="4650624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75AC557-C77A-4745-A8EF-24DCCD9650AE}"/>
              </a:ext>
            </a:extLst>
          </p:cNvPr>
          <p:cNvSpPr txBox="1"/>
          <p:nvPr userDrawn="1"/>
        </p:nvSpPr>
        <p:spPr>
          <a:xfrm>
            <a:off x="2230628" y="4628490"/>
            <a:ext cx="46736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2000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A733DB-C571-8C4A-9A09-7BD25AAE5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216721" y="0"/>
            <a:ext cx="1927279" cy="666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07E30E-459F-FA4E-B436-58D23A9DE5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02" y="4744839"/>
            <a:ext cx="978843" cy="265686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6A38616-A195-CC44-BCBF-BF242E56D4F2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JMP Statistical Discovery LLC. All rights reserved.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7241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36576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54864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jmp.com/support/help/en/17.0/#page/jmp/introduction-to-reliability-and-survival.shtml#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www.jmp.com/en_us/software/capabilities/reliability-analysi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7936C-7FF7-7E46-9206-32506991A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658" y="855606"/>
            <a:ext cx="8625840" cy="157517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Analyzing Time-to-Event Data: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A Comparison Between Reliability and Survival Methods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2108131-951C-48DB-8CBC-B70561347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658" y="2636463"/>
            <a:ext cx="7958454" cy="1458912"/>
          </a:xfrm>
        </p:spPr>
        <p:txBody>
          <a:bodyPr>
            <a:normAutofit/>
          </a:bodyPr>
          <a:lstStyle/>
          <a:p>
            <a:r>
              <a:rPr lang="en-US" sz="2400" dirty="0"/>
              <a:t>Jian Cao, PhD</a:t>
            </a:r>
          </a:p>
          <a:p>
            <a:r>
              <a:rPr lang="en-US" sz="2400" dirty="0"/>
              <a:t>(jian.cao@jmp.com)</a:t>
            </a:r>
          </a:p>
          <a:p>
            <a:r>
              <a:rPr lang="en-US" sz="2400" dirty="0"/>
              <a:t>02.07.2024</a:t>
            </a:r>
          </a:p>
        </p:txBody>
      </p:sp>
    </p:spTree>
    <p:extLst>
      <p:ext uri="{BB962C8B-B14F-4D97-AF65-F5344CB8AC3E}">
        <p14:creationId xmlns:p14="http://schemas.microsoft.com/office/powerpoint/2010/main" val="31814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66" y="208003"/>
            <a:ext cx="7676231" cy="707156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SimSun" panose="02010600030101010101" pitchFamily="2" charset="-122"/>
              </a:rPr>
              <a:t>What They Do</a:t>
            </a:r>
            <a:endParaRPr lang="en-US" sz="34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385E-50B0-C12A-E532-F2DEB126D481}"/>
              </a:ext>
            </a:extLst>
          </p:cNvPr>
          <p:cNvSpPr txBox="1"/>
          <p:nvPr/>
        </p:nvSpPr>
        <p:spPr>
          <a:xfrm>
            <a:off x="360066" y="827371"/>
            <a:ext cx="4042611" cy="357020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52743" lvl="2" indent="-138113"/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352743" lvl="2" indent="-138113"/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	  </a:t>
            </a:r>
            <a:r>
              <a:rPr lang="en-US" altLang="en-US" sz="2400" b="1" dirty="0">
                <a:solidFill>
                  <a:schemeClr val="accent5"/>
                </a:solidFill>
              </a:rPr>
              <a:t>Survival Analysis </a:t>
            </a:r>
          </a:p>
          <a:p>
            <a:pPr marL="50038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/>
                </a:solidFill>
              </a:rPr>
              <a:t>Estimate and compare survival curves;</a:t>
            </a:r>
          </a:p>
          <a:p>
            <a:pPr marL="50038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/>
                </a:solidFill>
              </a:rPr>
              <a:t>Assess treatment effects and the effects of other covariates;</a:t>
            </a:r>
          </a:p>
          <a:p>
            <a:pPr marL="50038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/>
                </a:solidFill>
              </a:rPr>
              <a:t>Identify the risk factors that affect survival;</a:t>
            </a:r>
          </a:p>
          <a:p>
            <a:pPr marL="500380" lvl="2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5"/>
                </a:solidFill>
              </a:rPr>
              <a:t>Predict survival times and probabilities.</a:t>
            </a:r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44DE7-251E-354F-EAFC-B22153A5488F}"/>
              </a:ext>
            </a:extLst>
          </p:cNvPr>
          <p:cNvSpPr txBox="1"/>
          <p:nvPr/>
        </p:nvSpPr>
        <p:spPr>
          <a:xfrm>
            <a:off x="-2080238" y="2234061"/>
            <a:ext cx="3261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effectLst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chemeClr val="accent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047B1-3289-82EF-F39F-655B949AC0FC}"/>
              </a:ext>
            </a:extLst>
          </p:cNvPr>
          <p:cNvSpPr txBox="1"/>
          <p:nvPr/>
        </p:nvSpPr>
        <p:spPr>
          <a:xfrm>
            <a:off x="5494168" y="2143179"/>
            <a:ext cx="2209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934CC-BEA2-6044-0E30-E7CE6464F289}"/>
              </a:ext>
            </a:extLst>
          </p:cNvPr>
          <p:cNvSpPr txBox="1"/>
          <p:nvPr/>
        </p:nvSpPr>
        <p:spPr>
          <a:xfrm>
            <a:off x="4638264" y="735248"/>
            <a:ext cx="4100682" cy="461664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52743" lvl="2" indent="-138113"/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Reliability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Construct failure probability plots;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Predict failure probabilities and times for use conditions through accelerated life testing;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Analyze degradation data to determine product reliability;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recurrence data from repairable systems to assess reliability growth. 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61" y="141542"/>
            <a:ext cx="7676231" cy="707156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SimSun" panose="02010600030101010101" pitchFamily="2" charset="-122"/>
              </a:rPr>
              <a:t>What’s in Common</a:t>
            </a:r>
            <a:endParaRPr lang="en-US" sz="34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385E-50B0-C12A-E532-F2DEB126D481}"/>
              </a:ext>
            </a:extLst>
          </p:cNvPr>
          <p:cNvSpPr txBox="1"/>
          <p:nvPr/>
        </p:nvSpPr>
        <p:spPr>
          <a:xfrm>
            <a:off x="626986" y="906684"/>
            <a:ext cx="753520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Both analyze the </a:t>
            </a:r>
            <a:r>
              <a:rPr lang="en-US" sz="2600" i="1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time-to-event</a:t>
            </a:r>
            <a:r>
              <a:rPr lang="en-US" sz="2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data known as the </a:t>
            </a:r>
            <a:r>
              <a:rPr lang="en-US" sz="2600" i="1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failure time </a:t>
            </a:r>
            <a:r>
              <a:rPr lang="en-US" sz="2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 reliability and </a:t>
            </a:r>
            <a:r>
              <a:rPr lang="en-US" sz="2600" i="1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survival time </a:t>
            </a:r>
            <a:r>
              <a:rPr lang="en-US" sz="2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 clinical trials and epidemiology research;</a:t>
            </a:r>
          </a:p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response measurement is the duration of time until an event occurs</a:t>
            </a:r>
            <a:r>
              <a:rPr lang="en-US" sz="24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Events in reliability: product failures, repairs, degradation.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Events in clinical trials: disease, death, relapse, etc. </a:t>
            </a:r>
          </a:p>
          <a:p>
            <a:r>
              <a:rPr lang="en-US" sz="24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44DE7-251E-354F-EAFC-B22153A5488F}"/>
              </a:ext>
            </a:extLst>
          </p:cNvPr>
          <p:cNvSpPr txBox="1"/>
          <p:nvPr/>
        </p:nvSpPr>
        <p:spPr>
          <a:xfrm>
            <a:off x="-2080238" y="2234061"/>
            <a:ext cx="3261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effectLst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chemeClr val="accent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047B1-3289-82EF-F39F-655B949AC0FC}"/>
              </a:ext>
            </a:extLst>
          </p:cNvPr>
          <p:cNvSpPr txBox="1"/>
          <p:nvPr/>
        </p:nvSpPr>
        <p:spPr>
          <a:xfrm>
            <a:off x="5494168" y="2143179"/>
            <a:ext cx="2209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60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61" y="141542"/>
            <a:ext cx="7676231" cy="707156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SimSun" panose="02010600030101010101" pitchFamily="2" charset="-122"/>
              </a:rPr>
              <a:t>What’s in Common (cont’d)</a:t>
            </a: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B625D-13CB-D804-D697-AAD82F36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69" y="1585093"/>
            <a:ext cx="2342393" cy="2056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99385E-50B0-C12A-E532-F2DEB126D481}"/>
              </a:ext>
            </a:extLst>
          </p:cNvPr>
          <p:cNvSpPr txBox="1"/>
          <p:nvPr/>
        </p:nvSpPr>
        <p:spPr>
          <a:xfrm>
            <a:off x="547932" y="987161"/>
            <a:ext cx="7676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44DE7-251E-354F-EAFC-B22153A5488F}"/>
              </a:ext>
            </a:extLst>
          </p:cNvPr>
          <p:cNvSpPr txBox="1"/>
          <p:nvPr/>
        </p:nvSpPr>
        <p:spPr>
          <a:xfrm>
            <a:off x="575336" y="1261420"/>
            <a:ext cx="3770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US" sz="2000" b="1" dirty="0">
                <a:solidFill>
                  <a:schemeClr val="accent5"/>
                </a:solidFill>
                <a:effectLst/>
                <a:ea typeface="SimSun" panose="02010600030101010101" pitchFamily="2" charset="-122"/>
              </a:rPr>
              <a:t>Skewed</a:t>
            </a:r>
            <a:endParaRPr lang="en-US" sz="2000" b="1" dirty="0">
              <a:solidFill>
                <a:schemeClr val="accent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10D41-9E24-70B3-13FC-732CEE456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85" y="1691080"/>
            <a:ext cx="2862954" cy="1696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047B1-3289-82EF-F39F-655B949AC0FC}"/>
              </a:ext>
            </a:extLst>
          </p:cNvPr>
          <p:cNvSpPr txBox="1"/>
          <p:nvPr/>
        </p:nvSpPr>
        <p:spPr>
          <a:xfrm>
            <a:off x="5190119" y="1241508"/>
            <a:ext cx="2577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Censored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C5587-B12C-12B8-BD5F-7EF7D65E2CEC}"/>
              </a:ext>
            </a:extLst>
          </p:cNvPr>
          <p:cNvSpPr txBox="1"/>
          <p:nvPr/>
        </p:nvSpPr>
        <p:spPr>
          <a:xfrm>
            <a:off x="919836" y="794182"/>
            <a:ext cx="7265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ea typeface="SimSun" panose="02010600030101010101" pitchFamily="2" charset="-122"/>
              </a:rPr>
              <a:t>Distinguishing features of time-to-event data:</a:t>
            </a:r>
            <a:endParaRPr lang="en-US" sz="24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4F4BF-850D-6546-8D44-91A8E7E49958}"/>
              </a:ext>
            </a:extLst>
          </p:cNvPr>
          <p:cNvSpPr txBox="1"/>
          <p:nvPr/>
        </p:nvSpPr>
        <p:spPr>
          <a:xfrm>
            <a:off x="919836" y="3721002"/>
            <a:ext cx="7417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Statistical methods for TTE data need to account for not only whether an event occurred, but also when that occurred.</a:t>
            </a:r>
          </a:p>
        </p:txBody>
      </p:sp>
    </p:spTree>
    <p:extLst>
      <p:ext uri="{BB962C8B-B14F-4D97-AF65-F5344CB8AC3E}">
        <p14:creationId xmlns:p14="http://schemas.microsoft.com/office/powerpoint/2010/main" val="35959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246003"/>
            <a:ext cx="7676231" cy="707156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SimSun" panose="02010600030101010101" pitchFamily="2" charset="-122"/>
              </a:rPr>
              <a:t>Major Differences</a:t>
            </a:r>
            <a:endParaRPr lang="en-US" sz="32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E2C8-FB80-4A30-8CDD-08A380C4D623}"/>
              </a:ext>
            </a:extLst>
          </p:cNvPr>
          <p:cNvSpPr txBox="1"/>
          <p:nvPr/>
        </p:nvSpPr>
        <p:spPr>
          <a:xfrm>
            <a:off x="549966" y="953161"/>
            <a:ext cx="803562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/>
                </a:solidFill>
              </a:rPr>
              <a:t>Methods for reliability and survival data analysis share the key principals, but their analytical approach and focus are different.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Reliability analysis often employs parametric methods;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Survival analysis in medical research favors non-parametric methods.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Ex. </a:t>
            </a:r>
            <a:r>
              <a:rPr lang="en-US" sz="2200" i="1" dirty="0">
                <a:solidFill>
                  <a:schemeClr val="accent5"/>
                </a:solidFill>
              </a:rPr>
              <a:t>Accelerated Failure Time Model </a:t>
            </a:r>
            <a:r>
              <a:rPr lang="en-US" sz="2200" dirty="0">
                <a:solidFill>
                  <a:schemeClr val="accent5"/>
                </a:solidFill>
              </a:rPr>
              <a:t>vs </a:t>
            </a:r>
            <a:r>
              <a:rPr lang="en-US" sz="2200" i="1" dirty="0">
                <a:solidFill>
                  <a:schemeClr val="accent5"/>
                </a:solidFill>
              </a:rPr>
              <a:t>Cox’s Proportional Hazards Model</a:t>
            </a:r>
            <a:r>
              <a:rPr lang="en-US" sz="2200" dirty="0">
                <a:solidFill>
                  <a:schemeClr val="accent5"/>
                </a:solidFill>
              </a:rPr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20240-CCE3-F6E8-2A8D-B1D4CDAF7A39}"/>
              </a:ext>
            </a:extLst>
          </p:cNvPr>
          <p:cNvSpPr/>
          <p:nvPr/>
        </p:nvSpPr>
        <p:spPr>
          <a:xfrm>
            <a:off x="4008783" y="176916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62" y="272647"/>
            <a:ext cx="7486641" cy="707156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SimSun" panose="02010600030101010101" pitchFamily="2" charset="-122"/>
              </a:rPr>
              <a:t>Parametric Distributions Used Extensively in Reliability Analysis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a typeface="SimSun" panose="0201060003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D883E9-D684-F4F5-580F-3F583556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04" y="2851148"/>
            <a:ext cx="2438525" cy="12827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2E886-257A-EF60-18CB-A667832BD02A}"/>
              </a:ext>
            </a:extLst>
          </p:cNvPr>
          <p:cNvSpPr txBox="1"/>
          <p:nvPr/>
        </p:nvSpPr>
        <p:spPr>
          <a:xfrm>
            <a:off x="154171" y="1276014"/>
            <a:ext cx="381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Probability distributions used for plotting the failure time curves in JMP: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858AA-6439-9698-3EF0-ABA2F4CCBB53}"/>
              </a:ext>
            </a:extLst>
          </p:cNvPr>
          <p:cNvSpPr txBox="1"/>
          <p:nvPr/>
        </p:nvSpPr>
        <p:spPr>
          <a:xfrm>
            <a:off x="3478446" y="1236972"/>
            <a:ext cx="44789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/>
                </a:solidFill>
              </a:rPr>
              <a:t>An accelerated failure time model not only assumes a parametric distribution but often transforms the acceleration factor.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0AD9D4-540B-2BF2-F21E-B633F8710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15" y="2722564"/>
            <a:ext cx="1155759" cy="2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74" y="227153"/>
            <a:ext cx="6765008" cy="815608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/>
                <a:ea typeface="SimSun" panose="02010600030101010101" pitchFamily="2" charset="-122"/>
              </a:rPr>
              <a:t>Non-parametric/semi-parametric Methods  Favored in Clinical Data Analysis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2E886-257A-EF60-18CB-A667832BD02A}"/>
              </a:ext>
            </a:extLst>
          </p:cNvPr>
          <p:cNvSpPr txBox="1"/>
          <p:nvPr/>
        </p:nvSpPr>
        <p:spPr>
          <a:xfrm>
            <a:off x="215348" y="1184804"/>
            <a:ext cx="4923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Use the </a:t>
            </a:r>
            <a:r>
              <a:rPr lang="en-US" sz="20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Kaplan-Meier Estimator (aka Product-Limits Estimates ) to plot the survival curves.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858AA-6439-9698-3EF0-ABA2F4CCBB53}"/>
              </a:ext>
            </a:extLst>
          </p:cNvPr>
          <p:cNvSpPr txBox="1"/>
          <p:nvPr/>
        </p:nvSpPr>
        <p:spPr>
          <a:xfrm>
            <a:off x="168964" y="2571750"/>
            <a:ext cx="45885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Cox’s Proportional Hazards Model doesn’t assume any specific form for the baseline survival/hazard function; it only specifies the relationship between the hazards and covariates.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28E01-BAB2-AA4B-2610-B63028DE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20" y="1204751"/>
            <a:ext cx="1636333" cy="1366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2502CD-448B-2316-8A9A-1152D9CB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13" y="2943034"/>
            <a:ext cx="1650158" cy="1262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D5EC6D-9397-074C-675C-98D818AB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340" y="2943034"/>
            <a:ext cx="1909961" cy="9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6" y="139984"/>
            <a:ext cx="7676231" cy="707156"/>
          </a:xfrm>
        </p:spPr>
        <p:txBody>
          <a:bodyPr/>
          <a:lstStyle/>
          <a:p>
            <a:r>
              <a:rPr lang="en-US" sz="3200" b="1" dirty="0">
                <a:effectLst/>
                <a:latin typeface="+mj-lt"/>
                <a:ea typeface="SimSun" panose="02010600030101010101" pitchFamily="2" charset="-122"/>
              </a:rPr>
              <a:t>Other Differences</a:t>
            </a:r>
            <a:endParaRPr lang="en-US" sz="3200" dirty="0">
              <a:solidFill>
                <a:schemeClr val="accent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E2C8-FB80-4A30-8CDD-08A380C4D623}"/>
              </a:ext>
            </a:extLst>
          </p:cNvPr>
          <p:cNvSpPr txBox="1"/>
          <p:nvPr/>
        </p:nvSpPr>
        <p:spPr>
          <a:xfrm>
            <a:off x="4669926" y="773466"/>
            <a:ext cx="3808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The primary focus of the survival analysis in medical science is estimate the treatment effect and identify risk factors.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Survival models have been adopted in marketing research (e.g., customer retention) and socials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DF28A-4A97-C580-12AA-C630354A05F6}"/>
              </a:ext>
            </a:extLst>
          </p:cNvPr>
          <p:cNvSpPr txBox="1"/>
          <p:nvPr/>
        </p:nvSpPr>
        <p:spPr>
          <a:xfrm>
            <a:off x="-332510" y="728627"/>
            <a:ext cx="5313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Many specialized methods have been developed for reliability applications: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20240-CCE3-F6E8-2A8D-B1D4CDAF7A39}"/>
              </a:ext>
            </a:extLst>
          </p:cNvPr>
          <p:cNvSpPr/>
          <p:nvPr/>
        </p:nvSpPr>
        <p:spPr>
          <a:xfrm>
            <a:off x="4008783" y="176916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73036-B842-B862-BA04-D6A1C3D0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33" y="1976408"/>
            <a:ext cx="2430417" cy="2476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524A4D-6866-EA6F-D0F8-32689B912DAE}"/>
              </a:ext>
            </a:extLst>
          </p:cNvPr>
          <p:cNvSpPr txBox="1"/>
          <p:nvPr/>
        </p:nvSpPr>
        <p:spPr>
          <a:xfrm>
            <a:off x="1182569" y="4405229"/>
            <a:ext cx="3054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For details see </a:t>
            </a:r>
            <a:r>
              <a:rPr lang="en-US" sz="800" i="1" dirty="0">
                <a:hlinkClick r:id="rId4"/>
              </a:rPr>
              <a:t>Reliability and Survival Methods </a:t>
            </a:r>
            <a:r>
              <a:rPr lang="en-US" sz="800" dirty="0">
                <a:hlinkClick r:id="rId4"/>
              </a:rPr>
              <a:t>(jmp.com)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38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5A884B-70FF-4209-94A3-CED290A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84" y="104008"/>
            <a:ext cx="7676231" cy="707156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</a:rPr>
              <a:t>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D051F-5528-8657-36B0-8F5A7E85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69" y="994389"/>
            <a:ext cx="2243925" cy="3154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73458-6208-E050-7F39-3F293385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5" y="995830"/>
            <a:ext cx="2289156" cy="3130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4E911-1CEA-03E2-B57D-FA88EF030F02}"/>
              </a:ext>
            </a:extLst>
          </p:cNvPr>
          <p:cNvSpPr txBox="1"/>
          <p:nvPr/>
        </p:nvSpPr>
        <p:spPr>
          <a:xfrm>
            <a:off x="5525537" y="91126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 and Survival in JMP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DA22C-A931-5D02-8204-208E23D4F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089" y="1291695"/>
            <a:ext cx="2161448" cy="28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2020-JMP-Clades-Template-External">
  <a:themeElements>
    <a:clrScheme name="JMP Wave Theme">
      <a:dk1>
        <a:srgbClr val="000000"/>
      </a:dk1>
      <a:lt1>
        <a:srgbClr val="FFFFFF"/>
      </a:lt1>
      <a:dk2>
        <a:srgbClr val="192328"/>
      </a:dk2>
      <a:lt2>
        <a:srgbClr val="EEECE1"/>
      </a:lt2>
      <a:accent1>
        <a:srgbClr val="61C9E5"/>
      </a:accent1>
      <a:accent2>
        <a:srgbClr val="007DC3"/>
      </a:accent2>
      <a:accent3>
        <a:srgbClr val="3EBDAC"/>
      </a:accent3>
      <a:accent4>
        <a:srgbClr val="9CCB3A"/>
      </a:accent4>
      <a:accent5>
        <a:srgbClr val="F47723"/>
      </a:accent5>
      <a:accent6>
        <a:srgbClr val="FFC610"/>
      </a:accent6>
      <a:hlink>
        <a:srgbClr val="10B7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0D7D7515-5C73-9440-B557-7286E1F05297}" vid="{EB6124D0-855E-DD47-AA87-DBA09598D082}"/>
    </a:ext>
  </a:extLst>
</a:theme>
</file>

<file path=ppt/theme/theme2.xml><?xml version="1.0" encoding="utf-8"?>
<a:theme xmlns:a="http://schemas.openxmlformats.org/drawingml/2006/main" name="2_2020-JMP-Template-External">
  <a:themeElements>
    <a:clrScheme name="JMP Wave Theme">
      <a:dk1>
        <a:srgbClr val="000000"/>
      </a:dk1>
      <a:lt1>
        <a:srgbClr val="FFFFFF"/>
      </a:lt1>
      <a:dk2>
        <a:srgbClr val="192328"/>
      </a:dk2>
      <a:lt2>
        <a:srgbClr val="EEECE1"/>
      </a:lt2>
      <a:accent1>
        <a:srgbClr val="61C9E5"/>
      </a:accent1>
      <a:accent2>
        <a:srgbClr val="007DC3"/>
      </a:accent2>
      <a:accent3>
        <a:srgbClr val="3EBDAC"/>
      </a:accent3>
      <a:accent4>
        <a:srgbClr val="9CCB3A"/>
      </a:accent4>
      <a:accent5>
        <a:srgbClr val="F47723"/>
      </a:accent5>
      <a:accent6>
        <a:srgbClr val="FFC610"/>
      </a:accent6>
      <a:hlink>
        <a:srgbClr val="10B7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0D7D7515-5C73-9440-B557-7286E1F05297}" vid="{BC75A18E-E019-7447-B767-A3EC45F9C0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JMP-2022-powerpoint-template-WAVE</Template>
  <TotalTime>55632</TotalTime>
  <Words>468</Words>
  <Application>Microsoft Office PowerPoint</Application>
  <PresentationFormat>On-screen Show (16:9)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Wingdings</vt:lpstr>
      <vt:lpstr>1_2020-JMP-Clades-Template-External</vt:lpstr>
      <vt:lpstr>2_2020-JMP-Template-External</vt:lpstr>
      <vt:lpstr>PowerPoint Presentation</vt:lpstr>
      <vt:lpstr>What They Do</vt:lpstr>
      <vt:lpstr>What’s in Common</vt:lpstr>
      <vt:lpstr>What’s in Common (cont’d)</vt:lpstr>
      <vt:lpstr>Major Differences</vt:lpstr>
      <vt:lpstr>Parametric Distributions Used Extensively in Reliability Analysis </vt:lpstr>
      <vt:lpstr>Non-parametric/semi-parametric Methods  Favored in Clinical Data Analysis </vt:lpstr>
      <vt:lpstr>Other Differences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JMP “Wave” Color Palette</dc:title>
  <dc:creator>Trey</dc:creator>
  <cp:lastModifiedBy>Jian Cao</cp:lastModifiedBy>
  <cp:revision>129</cp:revision>
  <cp:lastPrinted>2021-01-04T19:10:24Z</cp:lastPrinted>
  <dcterms:created xsi:type="dcterms:W3CDTF">2021-12-15T20:11:37Z</dcterms:created>
  <dcterms:modified xsi:type="dcterms:W3CDTF">2024-02-07T17:13:51Z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</Properties>
</file>