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809" r:id="rId2"/>
  </p:sldMasterIdLst>
  <p:notesMasterIdLst>
    <p:notesMasterId r:id="rId12"/>
  </p:notesMasterIdLst>
  <p:handoutMasterIdLst>
    <p:handoutMasterId r:id="rId13"/>
  </p:handoutMasterIdLst>
  <p:sldIdLst>
    <p:sldId id="285" r:id="rId3"/>
    <p:sldId id="305" r:id="rId4"/>
    <p:sldId id="304" r:id="rId5"/>
    <p:sldId id="296" r:id="rId6"/>
    <p:sldId id="289" r:id="rId7"/>
    <p:sldId id="298" r:id="rId8"/>
    <p:sldId id="310" r:id="rId9"/>
    <p:sldId id="309" r:id="rId10"/>
    <p:sldId id="295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782F"/>
    <a:srgbClr val="9D57A3"/>
    <a:srgbClr val="643695"/>
    <a:srgbClr val="172328"/>
    <a:srgbClr val="44545D"/>
    <a:srgbClr val="170528"/>
    <a:srgbClr val="C56ED0"/>
    <a:srgbClr val="F06F65"/>
    <a:srgbClr val="F04B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381" autoAdjust="0"/>
    <p:restoredTop sz="96654"/>
  </p:normalViewPr>
  <p:slideViewPr>
    <p:cSldViewPr snapToGrid="0">
      <p:cViewPr>
        <p:scale>
          <a:sx n="91" d="100"/>
          <a:sy n="91" d="100"/>
        </p:scale>
        <p:origin x="8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2604" y="4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20D2EDF-942B-044F-8D44-6126968767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4663CB-291C-5945-94C1-0E1894AF6D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4882B9-E07E-BD4B-9085-C621425DB0C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D7A493-592E-0F47-92B7-AF2CD21323C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808A72-8E64-444C-BF78-D741E0E15C4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0611A-0215-7742-A915-99D7F6562C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354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78197-BED9-D240-8339-9D594B61AD2F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B067D7-15DC-3043-9816-5EA71BFE10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197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B067D7-15DC-3043-9816-5EA71BFE101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184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schemeClr val="accent5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In clinical research the event is death, relapse or development of a new disease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B067D7-15DC-3043-9816-5EA71BFE101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500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schemeClr val="accent5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In clinical research the event is death, relapse or development of a new disease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B067D7-15DC-3043-9816-5EA71BFE101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860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schemeClr val="accent5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In clinical research the event is death, relapse or development of a new disease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B067D7-15DC-3043-9816-5EA71BFE101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377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B067D7-15DC-3043-9816-5EA71BFE101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8986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B067D7-15DC-3043-9816-5EA71BFE101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899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5" Type="http://schemas.openxmlformats.org/officeDocument/2006/relationships/image" Target="../media/image2.emf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2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4" Type="http://schemas.openxmlformats.org/officeDocument/2006/relationships/image" Target="../media/image2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Relationship Id="rId5" Type="http://schemas.openxmlformats.org/officeDocument/2006/relationships/image" Target="../media/image2.emf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Relationship Id="rId4" Type="http://schemas.openxmlformats.org/officeDocument/2006/relationships/image" Target="../media/image2.emf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Relationship Id="rId4" Type="http://schemas.openxmlformats.org/officeDocument/2006/relationships/image" Target="../media/image2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Relationship Id="rId5" Type="http://schemas.openxmlformats.org/officeDocument/2006/relationships/image" Target="../media/image2.emf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Relationship Id="rId4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JMP-Title-Slide">
    <p:bg>
      <p:bgPr>
        <a:solidFill>
          <a:srgbClr val="1723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E11EFE5-0794-6242-AB27-0B0BF579DD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H="1">
            <a:off x="5855367" y="0"/>
            <a:ext cx="3288633" cy="228800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6F42533-2615-8544-A13D-848122F3624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9785" y="2903621"/>
            <a:ext cx="2184215" cy="22072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0168B0E-0D6C-B841-97E3-748F45C467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439" y="2841098"/>
            <a:ext cx="3288633" cy="228800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FA85C52-6711-7E41-A563-E61E7E809A0F}"/>
              </a:ext>
            </a:extLst>
          </p:cNvPr>
          <p:cNvSpPr/>
          <p:nvPr userDrawn="1"/>
        </p:nvSpPr>
        <p:spPr>
          <a:xfrm>
            <a:off x="877229" y="3412273"/>
            <a:ext cx="2604063" cy="1735878"/>
          </a:xfrm>
          <a:prstGeom prst="rect">
            <a:avLst/>
          </a:prstGeom>
          <a:gradFill>
            <a:gsLst>
              <a:gs pos="0">
                <a:srgbClr val="172328"/>
              </a:gs>
              <a:gs pos="95000">
                <a:srgbClr val="172328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4900FC-D49D-AD4E-A346-D71ECB1771E0}"/>
              </a:ext>
            </a:extLst>
          </p:cNvPr>
          <p:cNvSpPr/>
          <p:nvPr userDrawn="1"/>
        </p:nvSpPr>
        <p:spPr>
          <a:xfrm rot="10800000">
            <a:off x="5657752" y="-1"/>
            <a:ext cx="2604063" cy="1664805"/>
          </a:xfrm>
          <a:prstGeom prst="rect">
            <a:avLst/>
          </a:prstGeom>
          <a:gradFill>
            <a:gsLst>
              <a:gs pos="0">
                <a:srgbClr val="172328"/>
              </a:gs>
              <a:gs pos="95000">
                <a:srgbClr val="172328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5A2EFE3-04E0-AC47-9762-32C6CB55115D}"/>
              </a:ext>
            </a:extLst>
          </p:cNvPr>
          <p:cNvCxnSpPr>
            <a:cxnSpLocks/>
          </p:cNvCxnSpPr>
          <p:nvPr userDrawn="1"/>
        </p:nvCxnSpPr>
        <p:spPr>
          <a:xfrm>
            <a:off x="814736" y="2396055"/>
            <a:ext cx="7882376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chemeClr val="accent1"/>
                </a:gs>
                <a:gs pos="100000">
                  <a:srgbClr val="172328"/>
                </a:gs>
              </a:gsLst>
              <a:lin ang="0" scaled="1"/>
              <a:tileRect/>
            </a:gra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32">
            <a:extLst>
              <a:ext uri="{FF2B5EF4-FFF2-40B4-BE49-F238E27FC236}">
                <a16:creationId xmlns:a16="http://schemas.microsoft.com/office/drawing/2014/main" id="{1231D9FA-7877-D144-875E-EB15705E83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8657" y="810868"/>
            <a:ext cx="7958455" cy="1556124"/>
          </a:xfrm>
        </p:spPr>
        <p:txBody>
          <a:bodyPr anchor="b">
            <a:normAutofit/>
          </a:bodyPr>
          <a:lstStyle>
            <a:lvl1pPr marL="0" indent="0" algn="l">
              <a:buNone/>
              <a:defRPr lang="en-US" sz="3600" b="1" kern="1200" dirty="0">
                <a:solidFill>
                  <a:schemeClr val="bg1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9B949CCB-8408-0B41-9681-4ECA35605A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8658" y="2503941"/>
            <a:ext cx="7958454" cy="1458912"/>
          </a:xfrm>
        </p:spPr>
        <p:txBody>
          <a:bodyPr>
            <a:normAutofit/>
          </a:bodyPr>
          <a:lstStyle>
            <a:lvl1pPr marL="0" indent="0" algn="l">
              <a:buNone/>
              <a:defRPr sz="2800" b="1">
                <a:solidFill>
                  <a:schemeClr val="accent1"/>
                </a:solidFill>
                <a:latin typeface="+mj-lt"/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5D0E9A2-B665-A148-BEE0-DD705DF5C1E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193" y="4421382"/>
            <a:ext cx="1501919" cy="407664"/>
          </a:xfrm>
          <a:prstGeom prst="rect">
            <a:avLst/>
          </a:prstGeom>
        </p:spPr>
      </p:pic>
      <p:sp>
        <p:nvSpPr>
          <p:cNvPr id="16" name="TextBox 4">
            <a:extLst>
              <a:ext uri="{FF2B5EF4-FFF2-40B4-BE49-F238E27FC236}">
                <a16:creationId xmlns:a16="http://schemas.microsoft.com/office/drawing/2014/main" id="{10553DB2-C3E4-894B-BED3-500021E0C1C8}"/>
              </a:ext>
            </a:extLst>
          </p:cNvPr>
          <p:cNvSpPr txBox="1"/>
          <p:nvPr userDrawn="1"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567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JMP -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0939AE4-A19C-1545-931A-C03F0E958833}"/>
              </a:ext>
            </a:extLst>
          </p:cNvPr>
          <p:cNvCxnSpPr>
            <a:cxnSpLocks/>
          </p:cNvCxnSpPr>
          <p:nvPr userDrawn="1"/>
        </p:nvCxnSpPr>
        <p:spPr>
          <a:xfrm>
            <a:off x="904877" y="1522921"/>
            <a:ext cx="0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chemeClr val="accent1"/>
                </a:gs>
                <a:gs pos="100000">
                  <a:schemeClr val="tx2">
                    <a:lumMod val="50000"/>
                  </a:schemeClr>
                </a:gs>
              </a:gsLst>
              <a:lin ang="0" scaled="1"/>
              <a:tileRect/>
            </a:gra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32">
            <a:extLst>
              <a:ext uri="{FF2B5EF4-FFF2-40B4-BE49-F238E27FC236}">
                <a16:creationId xmlns:a16="http://schemas.microsoft.com/office/drawing/2014/main" id="{0F8749FE-3F22-A74D-BFA3-F52F79FFA3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8800" y="421323"/>
            <a:ext cx="7916439" cy="1076883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4">
            <a:extLst>
              <a:ext uri="{FF2B5EF4-FFF2-40B4-BE49-F238E27FC236}">
                <a16:creationId xmlns:a16="http://schemas.microsoft.com/office/drawing/2014/main" id="{6419776C-EC96-594E-88F7-907788CC8E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0106" y="1620133"/>
            <a:ext cx="7945133" cy="14589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0F704CE-3563-064A-A176-2D62B2DAF0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629" b="26454"/>
          <a:stretch/>
        </p:blipFill>
        <p:spPr>
          <a:xfrm flipH="1">
            <a:off x="-2" y="1593492"/>
            <a:ext cx="5847186" cy="3549214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542E4E0-B08F-DC4D-812A-CD0F6D0ECEB8}"/>
              </a:ext>
            </a:extLst>
          </p:cNvPr>
          <p:cNvSpPr/>
          <p:nvPr userDrawn="1"/>
        </p:nvSpPr>
        <p:spPr>
          <a:xfrm>
            <a:off x="2041589" y="2824663"/>
            <a:ext cx="4006041" cy="2323488"/>
          </a:xfrm>
          <a:prstGeom prst="rect">
            <a:avLst/>
          </a:prstGeom>
          <a:gradFill>
            <a:gsLst>
              <a:gs pos="0">
                <a:srgbClr val="172328"/>
              </a:gs>
              <a:gs pos="95000">
                <a:srgbClr val="172328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5A821C8-524B-E34D-A277-A8D365230732}"/>
              </a:ext>
            </a:extLst>
          </p:cNvPr>
          <p:cNvCxnSpPr>
            <a:cxnSpLocks/>
          </p:cNvCxnSpPr>
          <p:nvPr userDrawn="1"/>
        </p:nvCxnSpPr>
        <p:spPr>
          <a:xfrm>
            <a:off x="931615" y="1498206"/>
            <a:ext cx="7882376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chemeClr val="accent1"/>
                </a:gs>
                <a:gs pos="100000">
                  <a:srgbClr val="172328"/>
                </a:gs>
              </a:gsLst>
              <a:lin ang="0" scaled="1"/>
              <a:tileRect/>
            </a:gra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8E17ECA0-565E-A446-948A-1E06B4D7152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202" y="4744839"/>
            <a:ext cx="978843" cy="265686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30A58EBB-D1BD-1C46-B70F-C324A1656C81}"/>
              </a:ext>
            </a:extLst>
          </p:cNvPr>
          <p:cNvSpPr txBox="1"/>
          <p:nvPr userDrawn="1"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585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P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0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bg1"/>
                </a:solidFill>
                <a:latin typeface="+mj-lt"/>
              </a:defRPr>
            </a:lvl1pPr>
            <a:lvl2pPr>
              <a:buClr>
                <a:schemeClr val="accent1"/>
              </a:buClr>
              <a:defRPr>
                <a:solidFill>
                  <a:schemeClr val="bg1"/>
                </a:solidFill>
                <a:latin typeface="+mj-lt"/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  <a:latin typeface="+mj-lt"/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  <a:latin typeface="+mj-lt"/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40EF35-062A-4CF7-B99A-D6EF688F37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731838"/>
            <a:ext cx="7886700" cy="457200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  <a:lvl2pPr marL="182880" indent="0">
              <a:buNone/>
              <a:defRPr/>
            </a:lvl2pPr>
            <a:lvl3pPr marL="36576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Freeform 77">
            <a:extLst>
              <a:ext uri="{FF2B5EF4-FFF2-40B4-BE49-F238E27FC236}">
                <a16:creationId xmlns:a16="http://schemas.microsoft.com/office/drawing/2014/main" id="{590E3477-4D35-BA41-8570-25B279CC8DFF}"/>
              </a:ext>
            </a:extLst>
          </p:cNvPr>
          <p:cNvSpPr/>
          <p:nvPr userDrawn="1"/>
        </p:nvSpPr>
        <p:spPr>
          <a:xfrm>
            <a:off x="7206881" y="-191102"/>
            <a:ext cx="99459" cy="99460"/>
          </a:xfrm>
          <a:custGeom>
            <a:avLst/>
            <a:gdLst>
              <a:gd name="connsiteX0" fmla="*/ 99459 w 99459"/>
              <a:gd name="connsiteY0" fmla="*/ 49730 h 99460"/>
              <a:gd name="connsiteX1" fmla="*/ 49730 w 99459"/>
              <a:gd name="connsiteY1" fmla="*/ 99460 h 99460"/>
              <a:gd name="connsiteX2" fmla="*/ 0 w 99459"/>
              <a:gd name="connsiteY2" fmla="*/ 49730 h 99460"/>
              <a:gd name="connsiteX3" fmla="*/ 49730 w 99459"/>
              <a:gd name="connsiteY3" fmla="*/ 0 h 99460"/>
              <a:gd name="connsiteX4" fmla="*/ 99459 w 99459"/>
              <a:gd name="connsiteY4" fmla="*/ 49730 h 9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459" h="99460">
                <a:moveTo>
                  <a:pt x="99459" y="49730"/>
                </a:moveTo>
                <a:cubicBezTo>
                  <a:pt x="99459" y="77195"/>
                  <a:pt x="77195" y="99460"/>
                  <a:pt x="49730" y="99460"/>
                </a:cubicBezTo>
                <a:cubicBezTo>
                  <a:pt x="22265" y="99460"/>
                  <a:pt x="0" y="77195"/>
                  <a:pt x="0" y="49730"/>
                </a:cubicBezTo>
                <a:cubicBezTo>
                  <a:pt x="0" y="22265"/>
                  <a:pt x="22265" y="0"/>
                  <a:pt x="49730" y="0"/>
                </a:cubicBezTo>
                <a:cubicBezTo>
                  <a:pt x="77195" y="0"/>
                  <a:pt x="99459" y="22265"/>
                  <a:pt x="99459" y="4973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20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739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MP - Title &amp; Subtitle -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A147EB8-CA07-8641-AD22-FE0BD4DD0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57200"/>
          </a:xfrm>
        </p:spPr>
        <p:txBody>
          <a:bodyPr>
            <a:noAutofit/>
          </a:bodyPr>
          <a:lstStyle>
            <a:lvl1pPr>
              <a:defRPr sz="30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DF5C81A-35D4-3042-949E-431FE9B2AF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731838"/>
            <a:ext cx="7886700" cy="457200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  <a:lvl2pPr marL="182880" indent="0">
              <a:buNone/>
              <a:defRPr/>
            </a:lvl2pPr>
            <a:lvl3pPr marL="36576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290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MP - Title Only - Content Slid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FB72AFD-BA2F-B741-85B3-B2351B456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57200"/>
          </a:xfrm>
        </p:spPr>
        <p:txBody>
          <a:bodyPr>
            <a:noAutofit/>
          </a:bodyPr>
          <a:lstStyle>
            <a:lvl1pPr>
              <a:defRPr sz="30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589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MP - Comparison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2FB117C-5DF2-7D4A-9AC5-F4B3B5F98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57200"/>
          </a:xfrm>
        </p:spPr>
        <p:txBody>
          <a:bodyPr>
            <a:noAutofit/>
          </a:bodyPr>
          <a:lstStyle>
            <a:lvl1pPr>
              <a:defRPr sz="30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9B53E9A-F75D-2B41-AD79-4A273E5580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731838"/>
            <a:ext cx="7886700" cy="457200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  <a:lvl2pPr marL="182880" indent="0">
              <a:buNone/>
              <a:defRPr/>
            </a:lvl2pPr>
            <a:lvl3pPr marL="36576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1673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P - Content with Caption 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AABAEB4-7563-9942-91DE-245CD78B30B1}"/>
              </a:ext>
            </a:extLst>
          </p:cNvPr>
          <p:cNvSpPr/>
          <p:nvPr userDrawn="1"/>
        </p:nvSpPr>
        <p:spPr>
          <a:xfrm>
            <a:off x="-127" y="7510"/>
            <a:ext cx="3127248" cy="5143500"/>
          </a:xfrm>
          <a:prstGeom prst="rect">
            <a:avLst/>
          </a:prstGeom>
          <a:solidFill>
            <a:srgbClr val="445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2F2FC9C-401F-5C4C-88BC-0A45460C4F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28887"/>
            <a:ext cx="3127248" cy="369332"/>
          </a:xfrm>
        </p:spPr>
        <p:txBody>
          <a:bodyPr lIns="91440" rIns="91440" anchor="t" anchorCtr="0">
            <a:spAutoFit/>
          </a:bodyPr>
          <a:lstStyle>
            <a:lvl1pPr algn="ctr" defTabSz="182880">
              <a:spcBef>
                <a:spcPts val="0"/>
              </a:spcBef>
              <a:defRPr sz="2000" baseline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0ADB52DD-F50B-834D-99B3-5D1C55A9E4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5373" y="805770"/>
            <a:ext cx="2586681" cy="211148"/>
          </a:xfrm>
        </p:spPr>
        <p:txBody>
          <a:bodyPr wrap="square" lIns="0" tIns="0" rIns="0" bIns="0" anchor="t" anchorCtr="0">
            <a:spAutoFit/>
          </a:bodyPr>
          <a:lstStyle>
            <a:lvl1pPr marL="0" indent="-182880" algn="l">
              <a:buFont typeface="Arial" pitchFamily="34" charset="0"/>
              <a:buNone/>
              <a:defRPr sz="1600" b="0" cap="none" baseline="0">
                <a:solidFill>
                  <a:schemeClr val="bg1">
                    <a:lumMod val="85000"/>
                  </a:schemeClr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dirty="0"/>
              <a:t>Click to edit caption text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C4D2804-3DAD-EE40-936A-43F13F80C8D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27248" y="637660"/>
            <a:ext cx="6016752" cy="274320"/>
          </a:xfrm>
        </p:spPr>
        <p:txBody>
          <a:bodyPr wrap="square" lIns="182880" rIns="18288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b="0" cap="none" baseline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6A0DAF33-5110-D340-8044-FA8F4990F84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127248" y="1112108"/>
            <a:ext cx="6016752" cy="4023882"/>
          </a:xfrm>
        </p:spPr>
        <p:txBody>
          <a:bodyPr wrap="square" lIns="365760" rIns="274320" bIns="91440" anchor="t" anchorCtr="0">
            <a:normAutofit/>
          </a:bodyPr>
          <a:lstStyle>
            <a:lvl1pPr>
              <a:buClr>
                <a:schemeClr val="accent1"/>
              </a:buClr>
              <a:defRPr sz="2000" baseline="0"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 baseline="0">
                <a:solidFill>
                  <a:schemeClr val="bg1">
                    <a:lumMod val="75000"/>
                  </a:schemeClr>
                </a:solidFill>
              </a:defRPr>
            </a:lvl2pPr>
            <a:lvl3pPr>
              <a:buClr>
                <a:schemeClr val="accent1"/>
              </a:buClr>
              <a:defRPr baseline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en-US" dirty="0"/>
              <a:t>Click to add text or click an icon to add other content types.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841ED34-FEB5-C146-83AC-389AC6CD976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27375" y="228887"/>
            <a:ext cx="6016625" cy="409575"/>
          </a:xfrm>
        </p:spPr>
        <p:txBody>
          <a:bodyPr>
            <a:noAutofit/>
          </a:bodyPr>
          <a:lstStyle>
            <a:lvl1pPr marL="0" indent="0" algn="ctr">
              <a:buNone/>
              <a:defRPr sz="2800" b="0"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251C3C8-3D54-AC4A-8513-69C58FFD55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3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4477431"/>
            <a:ext cx="1927279" cy="6660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1322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JMP -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D6492C8-F2B6-994C-93E7-13EF75C493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94152" y="1751961"/>
            <a:ext cx="3357562" cy="102231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182880" indent="0">
              <a:buNone/>
              <a:defRPr/>
            </a:lvl2pPr>
            <a:lvl3pPr marL="36576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B28BF588-A539-E84D-BAE7-8D1EE1761D7B}"/>
              </a:ext>
            </a:extLst>
          </p:cNvPr>
          <p:cNvSpPr/>
          <p:nvPr/>
        </p:nvSpPr>
        <p:spPr>
          <a:xfrm>
            <a:off x="3125188" y="-1"/>
            <a:ext cx="3004957" cy="5143500"/>
          </a:xfrm>
          <a:custGeom>
            <a:avLst/>
            <a:gdLst>
              <a:gd name="connsiteX0" fmla="*/ 2952243 w 3004957"/>
              <a:gd name="connsiteY0" fmla="*/ 0 h 5143500"/>
              <a:gd name="connsiteX1" fmla="*/ 3004957 w 3004957"/>
              <a:gd name="connsiteY1" fmla="*/ 0 h 5143500"/>
              <a:gd name="connsiteX2" fmla="*/ 52714 w 3004957"/>
              <a:gd name="connsiteY2" fmla="*/ 5143500 h 5143500"/>
              <a:gd name="connsiteX3" fmla="*/ 0 w 3004957"/>
              <a:gd name="connsiteY3" fmla="*/ 5143500 h 5143500"/>
              <a:gd name="connsiteX4" fmla="*/ 2952243 w 3004957"/>
              <a:gd name="connsiteY4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4957" h="5143500">
                <a:moveTo>
                  <a:pt x="2952243" y="0"/>
                </a:moveTo>
                <a:lnTo>
                  <a:pt x="3004957" y="0"/>
                </a:lnTo>
                <a:lnTo>
                  <a:pt x="52714" y="5143500"/>
                </a:lnTo>
                <a:lnTo>
                  <a:pt x="0" y="5143500"/>
                </a:lnTo>
                <a:lnTo>
                  <a:pt x="2952243" y="0"/>
                </a:lnTo>
                <a:close/>
              </a:path>
            </a:pathLst>
          </a:custGeom>
          <a:gradFill flip="none" rotWithShape="1">
            <a:gsLst>
              <a:gs pos="30000">
                <a:schemeClr val="accent1"/>
              </a:gs>
              <a:gs pos="10000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90C0E4-ECBA-5946-9BAC-DC37C672894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7058" y="0"/>
            <a:ext cx="6081885" cy="5143500"/>
          </a:xfrm>
          <a:custGeom>
            <a:avLst/>
            <a:gdLst>
              <a:gd name="connsiteX0" fmla="*/ 0 w 3125788"/>
              <a:gd name="connsiteY0" fmla="*/ 5143500 h 5143500"/>
              <a:gd name="connsiteX1" fmla="*/ 781447 w 3125788"/>
              <a:gd name="connsiteY1" fmla="*/ 0 h 5143500"/>
              <a:gd name="connsiteX2" fmla="*/ 2344341 w 3125788"/>
              <a:gd name="connsiteY2" fmla="*/ 0 h 5143500"/>
              <a:gd name="connsiteX3" fmla="*/ 3125788 w 3125788"/>
              <a:gd name="connsiteY3" fmla="*/ 5143500 h 5143500"/>
              <a:gd name="connsiteX4" fmla="*/ 0 w 3125788"/>
              <a:gd name="connsiteY4" fmla="*/ 5143500 h 5143500"/>
              <a:gd name="connsiteX0" fmla="*/ 0 w 6074828"/>
              <a:gd name="connsiteY0" fmla="*/ 5143500 h 5143500"/>
              <a:gd name="connsiteX1" fmla="*/ 781447 w 6074828"/>
              <a:gd name="connsiteY1" fmla="*/ 0 h 5143500"/>
              <a:gd name="connsiteX2" fmla="*/ 6074828 w 6074828"/>
              <a:gd name="connsiteY2" fmla="*/ 0 h 5143500"/>
              <a:gd name="connsiteX3" fmla="*/ 3125788 w 6074828"/>
              <a:gd name="connsiteY3" fmla="*/ 5143500 h 5143500"/>
              <a:gd name="connsiteX4" fmla="*/ 0 w 6074828"/>
              <a:gd name="connsiteY4" fmla="*/ 5143500 h 5143500"/>
              <a:gd name="connsiteX0" fmla="*/ 7057 w 6081885"/>
              <a:gd name="connsiteY0" fmla="*/ 5143500 h 5143500"/>
              <a:gd name="connsiteX1" fmla="*/ 0 w 6081885"/>
              <a:gd name="connsiteY1" fmla="*/ 0 h 5143500"/>
              <a:gd name="connsiteX2" fmla="*/ 6081885 w 6081885"/>
              <a:gd name="connsiteY2" fmla="*/ 0 h 5143500"/>
              <a:gd name="connsiteX3" fmla="*/ 3132845 w 6081885"/>
              <a:gd name="connsiteY3" fmla="*/ 5143500 h 5143500"/>
              <a:gd name="connsiteX4" fmla="*/ 7057 w 6081885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81885" h="5143500">
                <a:moveTo>
                  <a:pt x="7057" y="5143500"/>
                </a:moveTo>
                <a:cubicBezTo>
                  <a:pt x="4705" y="3429000"/>
                  <a:pt x="2352" y="1714500"/>
                  <a:pt x="0" y="0"/>
                </a:cubicBezTo>
                <a:lnTo>
                  <a:pt x="6081885" y="0"/>
                </a:lnTo>
                <a:lnTo>
                  <a:pt x="3132845" y="5143500"/>
                </a:lnTo>
                <a:lnTo>
                  <a:pt x="7057" y="514350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6623B634-7E88-F645-AE0F-4EA64794C6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4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809302" flipH="1">
            <a:off x="7448969" y="-259411"/>
            <a:ext cx="1921747" cy="8492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77BEF0-0672-8C42-BA19-BA08341A6F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202" y="4744839"/>
            <a:ext cx="978843" cy="265686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64D27F38-A17B-C241-A857-5A2FA5B7B1F2}"/>
              </a:ext>
            </a:extLst>
          </p:cNvPr>
          <p:cNvSpPr txBox="1"/>
          <p:nvPr userDrawn="1"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9013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JMP - Dark Gray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EABA71-F173-D148-81F0-9FF86A1402D4}"/>
              </a:ext>
            </a:extLst>
          </p:cNvPr>
          <p:cNvSpPr/>
          <p:nvPr userDrawn="1"/>
        </p:nvSpPr>
        <p:spPr>
          <a:xfrm>
            <a:off x="0" y="132975"/>
            <a:ext cx="9144000" cy="5143500"/>
          </a:xfrm>
          <a:prstGeom prst="rect">
            <a:avLst/>
          </a:prstGeom>
          <a:solidFill>
            <a:srgbClr val="172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EC608E-1ED1-DE46-A88E-9F9CACF144D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202" y="4744839"/>
            <a:ext cx="978843" cy="265686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B4FD4B6C-5137-FC4F-AB47-EEB421760C99}"/>
              </a:ext>
            </a:extLst>
          </p:cNvPr>
          <p:cNvSpPr txBox="1"/>
          <p:nvPr userDrawn="1"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  <a:alpha val="43784"/>
                  </a:schemeClr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484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JMP - Image Only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214C2CC-C239-F347-A97F-E0C7E49832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550" y="4766598"/>
            <a:ext cx="956388" cy="2595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FF165FC-6EBE-644C-A4E2-16B6B92DD37B}"/>
              </a:ext>
            </a:extLst>
          </p:cNvPr>
          <p:cNvSpPr txBox="1"/>
          <p:nvPr userDrawn="1"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279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JMP Closing Slide">
    <p:bg>
      <p:bgPr>
        <a:solidFill>
          <a:srgbClr val="1723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>
            <a:extLst>
              <a:ext uri="{FF2B5EF4-FFF2-40B4-BE49-F238E27FC236}">
                <a16:creationId xmlns:a16="http://schemas.microsoft.com/office/drawing/2014/main" id="{360F33AB-9AD7-C44E-9824-9FA2118324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H="1">
            <a:off x="5855367" y="0"/>
            <a:ext cx="3288633" cy="2288006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32FE50EC-BFCD-7E45-A769-91703193CF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439" y="2841098"/>
            <a:ext cx="3288633" cy="228800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65F469A-2526-D643-91E7-DB41A025C497}"/>
              </a:ext>
            </a:extLst>
          </p:cNvPr>
          <p:cNvSpPr/>
          <p:nvPr userDrawn="1"/>
        </p:nvSpPr>
        <p:spPr>
          <a:xfrm>
            <a:off x="877229" y="3412273"/>
            <a:ext cx="2604063" cy="1735878"/>
          </a:xfrm>
          <a:prstGeom prst="rect">
            <a:avLst/>
          </a:prstGeom>
          <a:gradFill>
            <a:gsLst>
              <a:gs pos="0">
                <a:srgbClr val="172328"/>
              </a:gs>
              <a:gs pos="95000">
                <a:srgbClr val="172328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65227A-026E-5E47-AF13-86EAFDEFD872}"/>
              </a:ext>
            </a:extLst>
          </p:cNvPr>
          <p:cNvSpPr/>
          <p:nvPr userDrawn="1"/>
        </p:nvSpPr>
        <p:spPr>
          <a:xfrm rot="10800000">
            <a:off x="5657752" y="-1"/>
            <a:ext cx="2604063" cy="1664805"/>
          </a:xfrm>
          <a:prstGeom prst="rect">
            <a:avLst/>
          </a:prstGeom>
          <a:gradFill>
            <a:gsLst>
              <a:gs pos="0">
                <a:srgbClr val="172328"/>
              </a:gs>
              <a:gs pos="95000">
                <a:srgbClr val="172328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3DB4AB-A9DE-4660-939A-CBDF75AC178E}"/>
              </a:ext>
            </a:extLst>
          </p:cNvPr>
          <p:cNvSpPr txBox="1"/>
          <p:nvPr/>
        </p:nvSpPr>
        <p:spPr>
          <a:xfrm>
            <a:off x="4039538" y="4138459"/>
            <a:ext cx="10862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>
                <a:solidFill>
                  <a:schemeClr val="accent1"/>
                </a:solidFill>
                <a:latin typeface="+mj-lt"/>
              </a:rPr>
              <a:t>jmp.com</a:t>
            </a:r>
            <a:endParaRPr lang="en-US" sz="20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9" name="Text Placeholder 32">
            <a:extLst>
              <a:ext uri="{FF2B5EF4-FFF2-40B4-BE49-F238E27FC236}">
                <a16:creationId xmlns:a16="http://schemas.microsoft.com/office/drawing/2014/main" id="{1231D9FA-7877-D144-875E-EB15705E83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72081" y="1208476"/>
            <a:ext cx="6390694" cy="1556124"/>
          </a:xfrm>
        </p:spPr>
        <p:txBody>
          <a:bodyPr anchor="ctr">
            <a:normAutofit/>
          </a:bodyPr>
          <a:lstStyle>
            <a:lvl1pPr marL="0" indent="0" algn="ctr">
              <a:buNone/>
              <a:defRPr lang="en-US" sz="3000" b="0" kern="1200" dirty="0">
                <a:solidFill>
                  <a:schemeClr val="bg1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1E507F-5E93-D245-AF7F-ED846A4941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284" y="3393386"/>
            <a:ext cx="1778000" cy="482600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C8BD54B8-6E8B-BC4A-91FC-3415948B27C7}"/>
              </a:ext>
            </a:extLst>
          </p:cNvPr>
          <p:cNvSpPr txBox="1"/>
          <p:nvPr userDrawn="1"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133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47"/>
          <p:cNvSpPr>
            <a:spLocks noChangeShapeType="1"/>
          </p:cNvSpPr>
          <p:nvPr/>
        </p:nvSpPr>
        <p:spPr bwMode="auto">
          <a:xfrm>
            <a:off x="1252538" y="3198019"/>
            <a:ext cx="4805362" cy="0"/>
          </a:xfrm>
          <a:prstGeom prst="line">
            <a:avLst/>
          </a:prstGeom>
          <a:noFill/>
          <a:ln w="19050">
            <a:solidFill>
              <a:schemeClr val="accent5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  <a:spcAft>
                <a:spcPct val="17000"/>
              </a:spcAft>
              <a:buClr>
                <a:schemeClr val="tx1"/>
              </a:buClr>
              <a:buFont typeface="Wingdings" pitchFamily="2" charset="2"/>
              <a:buNone/>
              <a:defRPr/>
            </a:pPr>
            <a:endParaRPr lang="en-US" sz="1050">
              <a:latin typeface="Arial" charset="0"/>
              <a:ea typeface="+mn-ea"/>
            </a:endParaRPr>
          </a:p>
        </p:txBody>
      </p:sp>
      <p:sp>
        <p:nvSpPr>
          <p:cNvPr id="23596" name="Rectangle 44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3253821"/>
            <a:ext cx="4914900" cy="1027666"/>
          </a:xfrm>
        </p:spPr>
        <p:txBody>
          <a:bodyPr anchor="b">
            <a:spAutoFit/>
          </a:bodyPr>
          <a:lstStyle>
            <a:lvl1pPr>
              <a:defRPr sz="2700" b="1" i="0" spc="0">
                <a:solidFill>
                  <a:srgbClr val="0053C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597" name="Rectangle 4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52525" y="3200401"/>
            <a:ext cx="3810000" cy="246221"/>
          </a:xfrm>
        </p:spPr>
        <p:txBody>
          <a:bodyPr/>
          <a:lstStyle>
            <a:lvl1pPr marL="0" inden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  <a:defRPr sz="1200" baseline="0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9" name="Rectangle 18"/>
          <p:cNvSpPr>
            <a:spLocks noChangeArrowheads="1"/>
          </p:cNvSpPr>
          <p:nvPr userDrawn="1"/>
        </p:nvSpPr>
        <p:spPr bwMode="auto">
          <a:xfrm>
            <a:off x="2819400" y="4914900"/>
            <a:ext cx="3505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marL="0" marR="0" lvl="0" indent="0" algn="ctr" defTabSz="6858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450" b="1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</a:rPr>
            </a:br>
            <a:r>
              <a:rPr kumimoji="0" lang="en-US" sz="450" b="1" i="0" u="none" strike="noStrike" kern="0" cap="none" spc="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</a:rPr>
              <a:t>Copyright © 2010 SAS Institute Inc. All rights reserved.</a:t>
            </a:r>
            <a:endParaRPr kumimoji="0" lang="en-US" sz="450" b="0" i="0" u="none" strike="noStrike" kern="0" cap="none" spc="0" normalizeH="0" baseline="0" noProof="0" dirty="0">
              <a:ln>
                <a:noFill/>
              </a:ln>
              <a:solidFill>
                <a:srgbClr val="D9D9D9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pic>
        <p:nvPicPr>
          <p:cNvPr id="6" name="Picture 5" descr="JMP_logo_PMS_285C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247775" y="4377690"/>
            <a:ext cx="1202896" cy="61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5738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53C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175" y="919162"/>
            <a:ext cx="8201025" cy="1501325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buFont typeface="Wingdings" pitchFamily="2" charset="2"/>
              <a:buChar char="§"/>
              <a:defRPr/>
            </a:lvl2pPr>
            <a:lvl3pPr>
              <a:buClr>
                <a:schemeClr val="accent2"/>
              </a:buClr>
              <a:buFont typeface="Arial" pitchFamily="34" charset="0"/>
              <a:buChar char="»"/>
              <a:defRPr/>
            </a:lvl3pPr>
            <a:lvl4pPr>
              <a:buClr>
                <a:schemeClr val="accent2"/>
              </a:buClr>
              <a:buFont typeface="Arial" pitchFamily="34" charset="0"/>
              <a:buChar char="»"/>
              <a:defRPr/>
            </a:lvl4pPr>
            <a:lvl5pPr>
              <a:buClr>
                <a:schemeClr val="accent2"/>
              </a:buClr>
              <a:buFont typeface="Arial" pitchFamily="34" charset="0"/>
              <a:buChar char="–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6975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JMP-Title-Slide">
    <p:bg>
      <p:bgPr>
        <a:solidFill>
          <a:srgbClr val="1723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E11EFE5-0794-6242-AB27-0B0BF579DD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H="1">
            <a:off x="5855367" y="0"/>
            <a:ext cx="3288633" cy="228800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6F42533-2615-8544-A13D-848122F3624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9785" y="2903621"/>
            <a:ext cx="2184215" cy="22072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0168B0E-0D6C-B841-97E3-748F45C467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439" y="2841098"/>
            <a:ext cx="3288633" cy="228800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FBFA74C-E186-F544-9CFB-99BF3896FE5C}"/>
              </a:ext>
            </a:extLst>
          </p:cNvPr>
          <p:cNvSpPr/>
          <p:nvPr userDrawn="1"/>
        </p:nvSpPr>
        <p:spPr>
          <a:xfrm>
            <a:off x="877229" y="3412273"/>
            <a:ext cx="2604063" cy="1735878"/>
          </a:xfrm>
          <a:prstGeom prst="rect">
            <a:avLst/>
          </a:prstGeom>
          <a:gradFill>
            <a:gsLst>
              <a:gs pos="0">
                <a:srgbClr val="172328"/>
              </a:gs>
              <a:gs pos="95000">
                <a:srgbClr val="172328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CBA224-6CA4-514E-9544-F3F17354637A}"/>
              </a:ext>
            </a:extLst>
          </p:cNvPr>
          <p:cNvSpPr/>
          <p:nvPr userDrawn="1"/>
        </p:nvSpPr>
        <p:spPr>
          <a:xfrm rot="10800000">
            <a:off x="5657752" y="-1"/>
            <a:ext cx="2604063" cy="1664805"/>
          </a:xfrm>
          <a:prstGeom prst="rect">
            <a:avLst/>
          </a:prstGeom>
          <a:gradFill>
            <a:gsLst>
              <a:gs pos="0">
                <a:srgbClr val="172328"/>
              </a:gs>
              <a:gs pos="95000">
                <a:srgbClr val="172328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5A2EFE3-04E0-AC47-9762-32C6CB55115D}"/>
              </a:ext>
            </a:extLst>
          </p:cNvPr>
          <p:cNvCxnSpPr>
            <a:cxnSpLocks/>
          </p:cNvCxnSpPr>
          <p:nvPr userDrawn="1"/>
        </p:nvCxnSpPr>
        <p:spPr>
          <a:xfrm>
            <a:off x="814736" y="2396055"/>
            <a:ext cx="7882376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chemeClr val="accent1"/>
                </a:gs>
                <a:gs pos="100000">
                  <a:srgbClr val="172328"/>
                </a:gs>
              </a:gsLst>
              <a:lin ang="0" scaled="1"/>
              <a:tileRect/>
            </a:gra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32">
            <a:extLst>
              <a:ext uri="{FF2B5EF4-FFF2-40B4-BE49-F238E27FC236}">
                <a16:creationId xmlns:a16="http://schemas.microsoft.com/office/drawing/2014/main" id="{1231D9FA-7877-D144-875E-EB15705E83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8657" y="810868"/>
            <a:ext cx="7958455" cy="1556124"/>
          </a:xfrm>
        </p:spPr>
        <p:txBody>
          <a:bodyPr anchor="b">
            <a:normAutofit/>
          </a:bodyPr>
          <a:lstStyle>
            <a:lvl1pPr marL="0" indent="0" algn="l">
              <a:buNone/>
              <a:defRPr lang="en-US" sz="3600" b="1" kern="1200" dirty="0">
                <a:solidFill>
                  <a:schemeClr val="bg1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9B949CCB-8408-0B41-9681-4ECA35605A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8658" y="2503941"/>
            <a:ext cx="7958454" cy="1458912"/>
          </a:xfrm>
        </p:spPr>
        <p:txBody>
          <a:bodyPr>
            <a:normAutofit/>
          </a:bodyPr>
          <a:lstStyle>
            <a:lvl1pPr marL="0" indent="0" algn="l">
              <a:buNone/>
              <a:defRPr sz="2800" b="1">
                <a:solidFill>
                  <a:schemeClr val="accent1"/>
                </a:solidFill>
                <a:latin typeface="+mj-lt"/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1B45E1B-09A2-D449-9BCB-A5A35AFD8AF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254" y="4429752"/>
            <a:ext cx="1488438" cy="404005"/>
          </a:xfrm>
          <a:prstGeom prst="rect">
            <a:avLst/>
          </a:prstGeom>
        </p:spPr>
      </p:pic>
      <p:sp>
        <p:nvSpPr>
          <p:cNvPr id="15" name="TextBox 4">
            <a:extLst>
              <a:ext uri="{FF2B5EF4-FFF2-40B4-BE49-F238E27FC236}">
                <a16:creationId xmlns:a16="http://schemas.microsoft.com/office/drawing/2014/main" id="{1DBB8D53-3E1A-E943-980C-186214BD4E98}"/>
              </a:ext>
            </a:extLst>
          </p:cNvPr>
          <p:cNvSpPr txBox="1"/>
          <p:nvPr userDrawn="1"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664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JMP -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0939AE4-A19C-1545-931A-C03F0E958833}"/>
              </a:ext>
            </a:extLst>
          </p:cNvPr>
          <p:cNvCxnSpPr>
            <a:cxnSpLocks/>
          </p:cNvCxnSpPr>
          <p:nvPr userDrawn="1"/>
        </p:nvCxnSpPr>
        <p:spPr>
          <a:xfrm>
            <a:off x="904877" y="1522921"/>
            <a:ext cx="0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chemeClr val="accent1"/>
                </a:gs>
                <a:gs pos="100000">
                  <a:schemeClr val="tx2">
                    <a:lumMod val="50000"/>
                  </a:schemeClr>
                </a:gs>
              </a:gsLst>
              <a:lin ang="0" scaled="1"/>
              <a:tileRect/>
            </a:gra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32">
            <a:extLst>
              <a:ext uri="{FF2B5EF4-FFF2-40B4-BE49-F238E27FC236}">
                <a16:creationId xmlns:a16="http://schemas.microsoft.com/office/drawing/2014/main" id="{0F8749FE-3F22-A74D-BFA3-F52F79FFA3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8800" y="421323"/>
            <a:ext cx="7916439" cy="1076883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lang="en-US" sz="3200" b="0" kern="1200" dirty="0">
                <a:solidFill>
                  <a:schemeClr val="bg1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4">
            <a:extLst>
              <a:ext uri="{FF2B5EF4-FFF2-40B4-BE49-F238E27FC236}">
                <a16:creationId xmlns:a16="http://schemas.microsoft.com/office/drawing/2014/main" id="{6419776C-EC96-594E-88F7-907788CC8E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0106" y="1620133"/>
            <a:ext cx="7945133" cy="145891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0F704CE-3563-064A-A176-2D62B2DAF0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629" b="26454"/>
          <a:stretch/>
        </p:blipFill>
        <p:spPr>
          <a:xfrm flipH="1">
            <a:off x="-2" y="1593492"/>
            <a:ext cx="5847186" cy="3549214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542E4E0-B08F-DC4D-812A-CD0F6D0ECEB8}"/>
              </a:ext>
            </a:extLst>
          </p:cNvPr>
          <p:cNvSpPr/>
          <p:nvPr userDrawn="1"/>
        </p:nvSpPr>
        <p:spPr>
          <a:xfrm>
            <a:off x="2041589" y="2824663"/>
            <a:ext cx="4006041" cy="2323488"/>
          </a:xfrm>
          <a:prstGeom prst="rect">
            <a:avLst/>
          </a:prstGeom>
          <a:gradFill>
            <a:gsLst>
              <a:gs pos="0">
                <a:srgbClr val="172328"/>
              </a:gs>
              <a:gs pos="95000">
                <a:srgbClr val="172328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5A821C8-524B-E34D-A277-A8D365230732}"/>
              </a:ext>
            </a:extLst>
          </p:cNvPr>
          <p:cNvCxnSpPr>
            <a:cxnSpLocks/>
          </p:cNvCxnSpPr>
          <p:nvPr userDrawn="1"/>
        </p:nvCxnSpPr>
        <p:spPr>
          <a:xfrm>
            <a:off x="931615" y="1498206"/>
            <a:ext cx="7882376" cy="0"/>
          </a:xfrm>
          <a:prstGeom prst="line">
            <a:avLst/>
          </a:prstGeom>
          <a:ln w="12700" cap="rnd">
            <a:gradFill flip="none" rotWithShape="1">
              <a:gsLst>
                <a:gs pos="0">
                  <a:schemeClr val="accent1"/>
                </a:gs>
                <a:gs pos="100000">
                  <a:srgbClr val="172328"/>
                </a:gs>
              </a:gsLst>
              <a:lin ang="0" scaled="1"/>
              <a:tileRect/>
            </a:gra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BB6D4743-1C14-F948-8267-F759A587A4D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202" y="4744839"/>
            <a:ext cx="978843" cy="265686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F234D99B-711E-CC43-B575-F8B7227B5243}"/>
              </a:ext>
            </a:extLst>
          </p:cNvPr>
          <p:cNvSpPr txBox="1"/>
          <p:nvPr userDrawn="1"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567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P - Content - Dark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000" b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bg1"/>
                </a:solidFill>
                <a:latin typeface="+mj-lt"/>
              </a:defRPr>
            </a:lvl1pPr>
            <a:lvl2pPr>
              <a:buClr>
                <a:schemeClr val="accent1"/>
              </a:buClr>
              <a:defRPr>
                <a:solidFill>
                  <a:schemeClr val="bg1"/>
                </a:solidFill>
                <a:latin typeface="+mj-lt"/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  <a:latin typeface="+mj-lt"/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  <a:latin typeface="+mj-lt"/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40EF35-062A-4CF7-B99A-D6EF688F37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731838"/>
            <a:ext cx="7886700" cy="457200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  <a:lvl2pPr marL="182880" indent="0">
              <a:buNone/>
              <a:defRPr/>
            </a:lvl2pPr>
            <a:lvl3pPr marL="36576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8" name="Freeform 77">
            <a:extLst>
              <a:ext uri="{FF2B5EF4-FFF2-40B4-BE49-F238E27FC236}">
                <a16:creationId xmlns:a16="http://schemas.microsoft.com/office/drawing/2014/main" id="{590E3477-4D35-BA41-8570-25B279CC8DFF}"/>
              </a:ext>
            </a:extLst>
          </p:cNvPr>
          <p:cNvSpPr/>
          <p:nvPr userDrawn="1"/>
        </p:nvSpPr>
        <p:spPr>
          <a:xfrm>
            <a:off x="7206881" y="-191102"/>
            <a:ext cx="99459" cy="99460"/>
          </a:xfrm>
          <a:custGeom>
            <a:avLst/>
            <a:gdLst>
              <a:gd name="connsiteX0" fmla="*/ 99459 w 99459"/>
              <a:gd name="connsiteY0" fmla="*/ 49730 h 99460"/>
              <a:gd name="connsiteX1" fmla="*/ 49730 w 99459"/>
              <a:gd name="connsiteY1" fmla="*/ 99460 h 99460"/>
              <a:gd name="connsiteX2" fmla="*/ 0 w 99459"/>
              <a:gd name="connsiteY2" fmla="*/ 49730 h 99460"/>
              <a:gd name="connsiteX3" fmla="*/ 49730 w 99459"/>
              <a:gd name="connsiteY3" fmla="*/ 0 h 99460"/>
              <a:gd name="connsiteX4" fmla="*/ 99459 w 99459"/>
              <a:gd name="connsiteY4" fmla="*/ 49730 h 9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459" h="99460">
                <a:moveTo>
                  <a:pt x="99459" y="49730"/>
                </a:moveTo>
                <a:cubicBezTo>
                  <a:pt x="99459" y="77195"/>
                  <a:pt x="77195" y="99460"/>
                  <a:pt x="49730" y="99460"/>
                </a:cubicBezTo>
                <a:cubicBezTo>
                  <a:pt x="22265" y="99460"/>
                  <a:pt x="0" y="77195"/>
                  <a:pt x="0" y="49730"/>
                </a:cubicBezTo>
                <a:cubicBezTo>
                  <a:pt x="0" y="22265"/>
                  <a:pt x="22265" y="0"/>
                  <a:pt x="49730" y="0"/>
                </a:cubicBezTo>
                <a:cubicBezTo>
                  <a:pt x="77195" y="0"/>
                  <a:pt x="99459" y="22265"/>
                  <a:pt x="99459" y="4973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20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9645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MP - Title &amp; Subtitle -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A147EB8-CA07-8641-AD22-FE0BD4DD0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57200"/>
          </a:xfrm>
        </p:spPr>
        <p:txBody>
          <a:bodyPr>
            <a:noAutofit/>
          </a:bodyPr>
          <a:lstStyle>
            <a:lvl1pPr>
              <a:defRPr sz="3000" b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DF5C81A-35D4-3042-949E-431FE9B2AF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731838"/>
            <a:ext cx="7886700" cy="457200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  <a:lvl2pPr marL="182880" indent="0">
              <a:buNone/>
              <a:defRPr/>
            </a:lvl2pPr>
            <a:lvl3pPr marL="36576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376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MP - Title Only - Content Slid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FB72AFD-BA2F-B741-85B3-B2351B456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57200"/>
          </a:xfrm>
        </p:spPr>
        <p:txBody>
          <a:bodyPr>
            <a:noAutofit/>
          </a:bodyPr>
          <a:lstStyle>
            <a:lvl1pPr>
              <a:defRPr sz="3000" b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446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MP - Comparison - Dark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2FB117C-5DF2-7D4A-9AC5-F4B3B5F98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57200"/>
          </a:xfrm>
        </p:spPr>
        <p:txBody>
          <a:bodyPr>
            <a:noAutofit/>
          </a:bodyPr>
          <a:lstStyle>
            <a:lvl1pPr>
              <a:defRPr sz="3000" b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9B53E9A-F75D-2B41-AD79-4A273E5580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731838"/>
            <a:ext cx="7886700" cy="457200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  <a:lvl2pPr marL="182880" indent="0">
              <a:buNone/>
              <a:defRPr/>
            </a:lvl2pPr>
            <a:lvl3pPr marL="36576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465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P - Content with Caption 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7E60C6F-E980-EE42-AE99-4BF9E126C012}"/>
              </a:ext>
            </a:extLst>
          </p:cNvPr>
          <p:cNvSpPr/>
          <p:nvPr/>
        </p:nvSpPr>
        <p:spPr>
          <a:xfrm>
            <a:off x="0" y="0"/>
            <a:ext cx="3127248" cy="5143500"/>
          </a:xfrm>
          <a:prstGeom prst="rect">
            <a:avLst/>
          </a:prstGeom>
          <a:solidFill>
            <a:srgbClr val="445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2F2FC9C-401F-5C4C-88BC-0A45460C4F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28887"/>
            <a:ext cx="3127248" cy="369332"/>
          </a:xfrm>
        </p:spPr>
        <p:txBody>
          <a:bodyPr lIns="91440" rIns="91440" anchor="t" anchorCtr="0">
            <a:spAutoFit/>
          </a:bodyPr>
          <a:lstStyle>
            <a:lvl1pPr algn="ctr" defTabSz="182880">
              <a:spcBef>
                <a:spcPts val="0"/>
              </a:spcBef>
              <a:defRPr sz="2000" baseline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0ADB52DD-F50B-834D-99B3-5D1C55A9E4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5373" y="805770"/>
            <a:ext cx="2586681" cy="211148"/>
          </a:xfrm>
        </p:spPr>
        <p:txBody>
          <a:bodyPr wrap="square" lIns="0" tIns="0" rIns="0" bIns="0" anchor="t" anchorCtr="0">
            <a:spAutoFit/>
          </a:bodyPr>
          <a:lstStyle>
            <a:lvl1pPr marL="0" indent="-182880" algn="l">
              <a:buFont typeface="Arial" pitchFamily="34" charset="0"/>
              <a:buNone/>
              <a:defRPr sz="1600" b="0" cap="none" baseline="0">
                <a:solidFill>
                  <a:schemeClr val="bg1">
                    <a:lumMod val="85000"/>
                  </a:schemeClr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dirty="0"/>
              <a:t>Click to edit caption text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C4D2804-3DAD-EE40-936A-43F13F80C8D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27248" y="637660"/>
            <a:ext cx="6016752" cy="274320"/>
          </a:xfrm>
        </p:spPr>
        <p:txBody>
          <a:bodyPr wrap="square" lIns="182880" rIns="18288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 sz="1800" b="0" cap="none" baseline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6A0DAF33-5110-D340-8044-FA8F4990F84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127248" y="1112108"/>
            <a:ext cx="6016752" cy="4023882"/>
          </a:xfrm>
        </p:spPr>
        <p:txBody>
          <a:bodyPr wrap="square" lIns="365760" rIns="274320" bIns="91440" anchor="t" anchorCtr="0">
            <a:normAutofit/>
          </a:bodyPr>
          <a:lstStyle>
            <a:lvl1pPr>
              <a:buClr>
                <a:schemeClr val="accent1"/>
              </a:buClr>
              <a:defRPr sz="2000" baseline="0"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 baseline="0">
                <a:solidFill>
                  <a:schemeClr val="bg1">
                    <a:lumMod val="75000"/>
                  </a:schemeClr>
                </a:solidFill>
              </a:defRPr>
            </a:lvl2pPr>
            <a:lvl3pPr>
              <a:buClr>
                <a:schemeClr val="accent1"/>
              </a:buClr>
              <a:defRPr baseline="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en-US" dirty="0"/>
              <a:t>Click to add text or click an icon to add other content types.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841ED34-FEB5-C146-83AC-389AC6CD976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27375" y="228887"/>
            <a:ext cx="6016625" cy="409575"/>
          </a:xfrm>
        </p:spPr>
        <p:txBody>
          <a:bodyPr>
            <a:noAutofit/>
          </a:bodyPr>
          <a:lstStyle>
            <a:lvl1pPr marL="0" indent="0" algn="ctr">
              <a:buNone/>
              <a:defRPr sz="2800" b="0">
                <a:latin typeface="+mj-lt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9A477C-EDC9-D846-BF71-A2162B41096B}"/>
              </a:ext>
            </a:extLst>
          </p:cNvPr>
          <p:cNvSpPr/>
          <p:nvPr userDrawn="1"/>
        </p:nvSpPr>
        <p:spPr>
          <a:xfrm>
            <a:off x="0" y="4650624"/>
            <a:ext cx="9144000" cy="49287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CBC545F5-4608-424C-9A68-C0D8A1EDBCA8}"/>
              </a:ext>
            </a:extLst>
          </p:cNvPr>
          <p:cNvSpPr txBox="1"/>
          <p:nvPr userDrawn="1"/>
        </p:nvSpPr>
        <p:spPr>
          <a:xfrm>
            <a:off x="2230628" y="4628490"/>
            <a:ext cx="467360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243834"/>
            <a:r>
              <a:rPr lang="en-US" sz="2000" b="0" cap="all" spc="0" baseline="0" dirty="0">
                <a:solidFill>
                  <a:schemeClr val="bg1"/>
                </a:solidFill>
                <a:latin typeface="+mn-lt"/>
                <a:cs typeface="Arial" pitchFamily="34" charset="0"/>
              </a:rPr>
              <a:t>CONFIDENTIAL  •  DO NOT DISCLOSE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6256B99-EB4A-104A-AC50-22966C7757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4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809302" flipH="1">
            <a:off x="7448969" y="-259411"/>
            <a:ext cx="1921747" cy="8492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1E8463B-D935-914C-A29E-0E6EF5AD98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202" y="4744839"/>
            <a:ext cx="978843" cy="265686"/>
          </a:xfrm>
          <a:prstGeom prst="rect">
            <a:avLst/>
          </a:prstGeom>
        </p:spPr>
      </p:pic>
      <p:sp>
        <p:nvSpPr>
          <p:cNvPr id="16" name="TextBox 4">
            <a:extLst>
              <a:ext uri="{FF2B5EF4-FFF2-40B4-BE49-F238E27FC236}">
                <a16:creationId xmlns:a16="http://schemas.microsoft.com/office/drawing/2014/main" id="{935AC5F7-4375-6D48-AADA-F732A80B4F06}"/>
              </a:ext>
            </a:extLst>
          </p:cNvPr>
          <p:cNvSpPr txBox="1"/>
          <p:nvPr userDrawn="1"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415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JMP -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D6492C8-F2B6-994C-93E7-13EF75C493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94152" y="1751961"/>
            <a:ext cx="3357562" cy="102231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182880" indent="0">
              <a:buNone/>
              <a:defRPr/>
            </a:lvl2pPr>
            <a:lvl3pPr marL="36576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B28BF588-A539-E84D-BAE7-8D1EE1761D7B}"/>
              </a:ext>
            </a:extLst>
          </p:cNvPr>
          <p:cNvSpPr/>
          <p:nvPr/>
        </p:nvSpPr>
        <p:spPr>
          <a:xfrm>
            <a:off x="3125188" y="-1"/>
            <a:ext cx="3004957" cy="5143500"/>
          </a:xfrm>
          <a:custGeom>
            <a:avLst/>
            <a:gdLst>
              <a:gd name="connsiteX0" fmla="*/ 2952243 w 3004957"/>
              <a:gd name="connsiteY0" fmla="*/ 0 h 5143500"/>
              <a:gd name="connsiteX1" fmla="*/ 3004957 w 3004957"/>
              <a:gd name="connsiteY1" fmla="*/ 0 h 5143500"/>
              <a:gd name="connsiteX2" fmla="*/ 52714 w 3004957"/>
              <a:gd name="connsiteY2" fmla="*/ 5143500 h 5143500"/>
              <a:gd name="connsiteX3" fmla="*/ 0 w 3004957"/>
              <a:gd name="connsiteY3" fmla="*/ 5143500 h 5143500"/>
              <a:gd name="connsiteX4" fmla="*/ 2952243 w 3004957"/>
              <a:gd name="connsiteY4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4957" h="5143500">
                <a:moveTo>
                  <a:pt x="2952243" y="0"/>
                </a:moveTo>
                <a:lnTo>
                  <a:pt x="3004957" y="0"/>
                </a:lnTo>
                <a:lnTo>
                  <a:pt x="52714" y="5143500"/>
                </a:lnTo>
                <a:lnTo>
                  <a:pt x="0" y="5143500"/>
                </a:lnTo>
                <a:lnTo>
                  <a:pt x="2952243" y="0"/>
                </a:lnTo>
                <a:close/>
              </a:path>
            </a:pathLst>
          </a:custGeom>
          <a:gradFill flip="none" rotWithShape="1">
            <a:gsLst>
              <a:gs pos="30000">
                <a:schemeClr val="accent1"/>
              </a:gs>
              <a:gs pos="10000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310B4187-0EBC-5A45-8561-21E3AF78A755}"/>
              </a:ext>
            </a:extLst>
          </p:cNvPr>
          <p:cNvSpPr txBox="1"/>
          <p:nvPr userDrawn="1"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SAS Institute Inc. All rights reserved.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90C0E4-ECBA-5946-9BAC-DC37C672894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81885" cy="5143500"/>
          </a:xfrm>
          <a:custGeom>
            <a:avLst/>
            <a:gdLst>
              <a:gd name="connsiteX0" fmla="*/ 0 w 3125788"/>
              <a:gd name="connsiteY0" fmla="*/ 5143500 h 5143500"/>
              <a:gd name="connsiteX1" fmla="*/ 781447 w 3125788"/>
              <a:gd name="connsiteY1" fmla="*/ 0 h 5143500"/>
              <a:gd name="connsiteX2" fmla="*/ 2344341 w 3125788"/>
              <a:gd name="connsiteY2" fmla="*/ 0 h 5143500"/>
              <a:gd name="connsiteX3" fmla="*/ 3125788 w 3125788"/>
              <a:gd name="connsiteY3" fmla="*/ 5143500 h 5143500"/>
              <a:gd name="connsiteX4" fmla="*/ 0 w 3125788"/>
              <a:gd name="connsiteY4" fmla="*/ 5143500 h 5143500"/>
              <a:gd name="connsiteX0" fmla="*/ 0 w 6074828"/>
              <a:gd name="connsiteY0" fmla="*/ 5143500 h 5143500"/>
              <a:gd name="connsiteX1" fmla="*/ 781447 w 6074828"/>
              <a:gd name="connsiteY1" fmla="*/ 0 h 5143500"/>
              <a:gd name="connsiteX2" fmla="*/ 6074828 w 6074828"/>
              <a:gd name="connsiteY2" fmla="*/ 0 h 5143500"/>
              <a:gd name="connsiteX3" fmla="*/ 3125788 w 6074828"/>
              <a:gd name="connsiteY3" fmla="*/ 5143500 h 5143500"/>
              <a:gd name="connsiteX4" fmla="*/ 0 w 6074828"/>
              <a:gd name="connsiteY4" fmla="*/ 5143500 h 5143500"/>
              <a:gd name="connsiteX0" fmla="*/ 7057 w 6081885"/>
              <a:gd name="connsiteY0" fmla="*/ 5143500 h 5143500"/>
              <a:gd name="connsiteX1" fmla="*/ 0 w 6081885"/>
              <a:gd name="connsiteY1" fmla="*/ 0 h 5143500"/>
              <a:gd name="connsiteX2" fmla="*/ 6081885 w 6081885"/>
              <a:gd name="connsiteY2" fmla="*/ 0 h 5143500"/>
              <a:gd name="connsiteX3" fmla="*/ 3132845 w 6081885"/>
              <a:gd name="connsiteY3" fmla="*/ 5143500 h 5143500"/>
              <a:gd name="connsiteX4" fmla="*/ 7057 w 6081885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81885" h="5143500">
                <a:moveTo>
                  <a:pt x="7057" y="5143500"/>
                </a:moveTo>
                <a:cubicBezTo>
                  <a:pt x="4705" y="3429000"/>
                  <a:pt x="2352" y="1714500"/>
                  <a:pt x="0" y="0"/>
                </a:cubicBezTo>
                <a:lnTo>
                  <a:pt x="6081885" y="0"/>
                </a:lnTo>
                <a:lnTo>
                  <a:pt x="3132845" y="5143500"/>
                </a:lnTo>
                <a:lnTo>
                  <a:pt x="7057" y="5143500"/>
                </a:lnTo>
                <a:close/>
              </a:path>
            </a:pathLst>
          </a:custGeom>
        </p:spPr>
        <p:txBody>
          <a:bodyPr/>
          <a:lstStyle>
            <a:lvl1pPr>
              <a:buClr>
                <a:schemeClr val="accent2">
                  <a:lumMod val="60000"/>
                  <a:lumOff val="40000"/>
                </a:schemeClr>
              </a:buClr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54FD41-B294-AD43-902E-44815529AD9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1213" y="4790464"/>
            <a:ext cx="1152345" cy="24226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3BDD397-A90C-8C4D-AD95-4A7B72415E30}"/>
              </a:ext>
            </a:extLst>
          </p:cNvPr>
          <p:cNvSpPr/>
          <p:nvPr userDrawn="1"/>
        </p:nvSpPr>
        <p:spPr>
          <a:xfrm>
            <a:off x="0" y="4650623"/>
            <a:ext cx="9144000" cy="49287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FA09023-1D07-A945-AF88-E5092D8742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alphaModFix amt="4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809302" flipH="1">
            <a:off x="7448969" y="-259411"/>
            <a:ext cx="1921747" cy="8492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E97CC14-D807-254F-9965-1BD6A6E6FEF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202" y="4744839"/>
            <a:ext cx="978843" cy="265686"/>
          </a:xfrm>
          <a:prstGeom prst="rect">
            <a:avLst/>
          </a:prstGeom>
        </p:spPr>
      </p:pic>
      <p:sp>
        <p:nvSpPr>
          <p:cNvPr id="19" name="TextBox 3">
            <a:extLst>
              <a:ext uri="{FF2B5EF4-FFF2-40B4-BE49-F238E27FC236}">
                <a16:creationId xmlns:a16="http://schemas.microsoft.com/office/drawing/2014/main" id="{375EC728-F91C-124E-93BD-AA271AFDF48F}"/>
              </a:ext>
            </a:extLst>
          </p:cNvPr>
          <p:cNvSpPr txBox="1"/>
          <p:nvPr userDrawn="1"/>
        </p:nvSpPr>
        <p:spPr>
          <a:xfrm>
            <a:off x="2231730" y="4629592"/>
            <a:ext cx="467360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243834"/>
            <a:r>
              <a:rPr lang="en-US" sz="2000" b="0" cap="all" spc="0" baseline="0" dirty="0">
                <a:solidFill>
                  <a:schemeClr val="bg1"/>
                </a:solidFill>
                <a:latin typeface="+mn-lt"/>
                <a:cs typeface="Arial" pitchFamily="34" charset="0"/>
              </a:rPr>
              <a:t>CONFIDENTIAL  •  DO NOT DISCLOSE</a:t>
            </a:r>
          </a:p>
        </p:txBody>
      </p:sp>
      <p:sp>
        <p:nvSpPr>
          <p:cNvPr id="20" name="TextBox 4">
            <a:extLst>
              <a:ext uri="{FF2B5EF4-FFF2-40B4-BE49-F238E27FC236}">
                <a16:creationId xmlns:a16="http://schemas.microsoft.com/office/drawing/2014/main" id="{A32B405C-621D-224F-AAAD-189379F8538D}"/>
              </a:ext>
            </a:extLst>
          </p:cNvPr>
          <p:cNvSpPr txBox="1"/>
          <p:nvPr userDrawn="1"/>
        </p:nvSpPr>
        <p:spPr>
          <a:xfrm>
            <a:off x="3311230" y="4936076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060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JMP - Dark Gray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EABA71-F173-D148-81F0-9FF86A1402D4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2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7CA57A-38B2-C149-8F75-566779D9D34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202" y="4744839"/>
            <a:ext cx="978843" cy="265686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0EDC4125-BF89-C042-9EDF-561FC361233F}"/>
              </a:ext>
            </a:extLst>
          </p:cNvPr>
          <p:cNvSpPr txBox="1"/>
          <p:nvPr userDrawn="1"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  <a:alpha val="43784"/>
                  </a:schemeClr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045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JMP - Image Only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80A4EA-5FA0-EA4D-BBD1-7DE9C5B1F1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550" y="4766598"/>
            <a:ext cx="956388" cy="2595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B0E431-5CA7-F24C-ABE2-08DC21B80012}"/>
              </a:ext>
            </a:extLst>
          </p:cNvPr>
          <p:cNvSpPr txBox="1"/>
          <p:nvPr userDrawn="1"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816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JMP Closing Slide">
    <p:bg>
      <p:bgPr>
        <a:solidFill>
          <a:srgbClr val="1723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>
            <a:extLst>
              <a:ext uri="{FF2B5EF4-FFF2-40B4-BE49-F238E27FC236}">
                <a16:creationId xmlns:a16="http://schemas.microsoft.com/office/drawing/2014/main" id="{360F33AB-9AD7-C44E-9824-9FA2118324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H="1">
            <a:off x="5855367" y="0"/>
            <a:ext cx="3288633" cy="2288006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32FE50EC-BFCD-7E45-A769-91703193CF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439" y="2841098"/>
            <a:ext cx="3288633" cy="228800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9D83F68-74D4-A14A-913D-3B4F62E2E269}"/>
              </a:ext>
            </a:extLst>
          </p:cNvPr>
          <p:cNvSpPr/>
          <p:nvPr userDrawn="1"/>
        </p:nvSpPr>
        <p:spPr>
          <a:xfrm>
            <a:off x="877229" y="3412273"/>
            <a:ext cx="2604063" cy="1735878"/>
          </a:xfrm>
          <a:prstGeom prst="rect">
            <a:avLst/>
          </a:prstGeom>
          <a:gradFill>
            <a:gsLst>
              <a:gs pos="0">
                <a:srgbClr val="172328"/>
              </a:gs>
              <a:gs pos="95000">
                <a:srgbClr val="172328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AFBE55-1768-874A-B214-8686794EF834}"/>
              </a:ext>
            </a:extLst>
          </p:cNvPr>
          <p:cNvSpPr/>
          <p:nvPr userDrawn="1"/>
        </p:nvSpPr>
        <p:spPr>
          <a:xfrm rot="10800000">
            <a:off x="5657752" y="-1"/>
            <a:ext cx="2604063" cy="1664805"/>
          </a:xfrm>
          <a:prstGeom prst="rect">
            <a:avLst/>
          </a:prstGeom>
          <a:gradFill>
            <a:gsLst>
              <a:gs pos="0">
                <a:srgbClr val="172328"/>
              </a:gs>
              <a:gs pos="95000">
                <a:srgbClr val="172328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3DB4AB-A9DE-4660-939A-CBDF75AC178E}"/>
              </a:ext>
            </a:extLst>
          </p:cNvPr>
          <p:cNvSpPr txBox="1"/>
          <p:nvPr/>
        </p:nvSpPr>
        <p:spPr>
          <a:xfrm>
            <a:off x="4039538" y="4138459"/>
            <a:ext cx="10862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>
                <a:solidFill>
                  <a:schemeClr val="accent1"/>
                </a:solidFill>
                <a:latin typeface="+mj-lt"/>
              </a:rPr>
              <a:t>jmp.com</a:t>
            </a:r>
            <a:endParaRPr lang="en-US" sz="20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9" name="Text Placeholder 32">
            <a:extLst>
              <a:ext uri="{FF2B5EF4-FFF2-40B4-BE49-F238E27FC236}">
                <a16:creationId xmlns:a16="http://schemas.microsoft.com/office/drawing/2014/main" id="{1231D9FA-7877-D144-875E-EB15705E83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72081" y="1208476"/>
            <a:ext cx="6390694" cy="1556124"/>
          </a:xfrm>
        </p:spPr>
        <p:txBody>
          <a:bodyPr anchor="ctr">
            <a:normAutofit/>
          </a:bodyPr>
          <a:lstStyle>
            <a:lvl1pPr marL="0" indent="0" algn="ctr">
              <a:buNone/>
              <a:defRPr lang="en-US" sz="3000" b="0" kern="1200" dirty="0">
                <a:solidFill>
                  <a:schemeClr val="bg1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C2E425A-210B-4B4E-9B22-FD538FFD8C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284" y="3393386"/>
            <a:ext cx="1778000" cy="482600"/>
          </a:xfrm>
          <a:prstGeom prst="rect">
            <a:avLst/>
          </a:prstGeom>
        </p:spPr>
      </p:pic>
      <p:sp>
        <p:nvSpPr>
          <p:cNvPr id="15" name="TextBox 4">
            <a:extLst>
              <a:ext uri="{FF2B5EF4-FFF2-40B4-BE49-F238E27FC236}">
                <a16:creationId xmlns:a16="http://schemas.microsoft.com/office/drawing/2014/main" id="{781B9134-5D3A-184F-882F-6D8BF3E11045}"/>
              </a:ext>
            </a:extLst>
          </p:cNvPr>
          <p:cNvSpPr txBox="1"/>
          <p:nvPr userDrawn="1"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5983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ags" Target="../tags/tag13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723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0E2A9D32-6513-C346-A642-F98618FFD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screen">
            <a:alphaModFix amt="3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4477431"/>
            <a:ext cx="1927279" cy="6660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253148-FF88-0A45-847A-AF436D7E94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screen">
            <a:alphaModFix amt="3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H="1">
            <a:off x="7216721" y="0"/>
            <a:ext cx="1927279" cy="6660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B92B08-C9D6-0B48-B95E-D658B1A23B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202" y="4744839"/>
            <a:ext cx="978843" cy="265686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16207CEA-CE93-3B49-B1BF-78A1BB478564}"/>
              </a:ext>
            </a:extLst>
          </p:cNvPr>
          <p:cNvSpPr txBox="1"/>
          <p:nvPr userDrawn="1"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</p:spTree>
    <p:custDataLst>
      <p:tags r:id="rId15"/>
    </p:custDataLst>
    <p:extLst>
      <p:ext uri="{BB962C8B-B14F-4D97-AF65-F5344CB8AC3E}">
        <p14:creationId xmlns:p14="http://schemas.microsoft.com/office/powerpoint/2010/main" val="304231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80" r:id="rId11"/>
    <p:sldLayoutId id="2147483798" r:id="rId12"/>
    <p:sldLayoutId id="2147483827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indent="0" algn="ctr" defTabSz="685800" rtl="0" eaLnBrk="1" latinLnBrk="0" hangingPunct="1">
        <a:lnSpc>
          <a:spcPct val="90000"/>
        </a:lnSpc>
        <a:spcBef>
          <a:spcPct val="0"/>
        </a:spcBef>
        <a:buClr>
          <a:schemeClr val="accent2">
            <a:lumMod val="60000"/>
            <a:lumOff val="40000"/>
          </a:schemeClr>
        </a:buClr>
        <a:buFontTx/>
        <a:buNone/>
        <a:defRPr sz="2800" b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685800" rtl="0" eaLnBrk="1" latinLnBrk="0" hangingPunct="1">
        <a:lnSpc>
          <a:spcPct val="85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2100" kern="1200">
          <a:solidFill>
            <a:schemeClr val="bg1"/>
          </a:solidFill>
          <a:latin typeface="+mj-lt"/>
          <a:ea typeface="+mn-ea"/>
          <a:cs typeface="+mn-cs"/>
        </a:defRPr>
      </a:lvl1pPr>
      <a:lvl2pPr marL="365760" indent="-182880" algn="l" defTabSz="685800" rtl="0" eaLnBrk="1" latinLnBrk="0" hangingPunct="1">
        <a:lnSpc>
          <a:spcPct val="85000"/>
        </a:lnSpc>
        <a:spcBef>
          <a:spcPts val="800"/>
        </a:spcBef>
        <a:buClr>
          <a:schemeClr val="accent1"/>
        </a:buClr>
        <a:buFont typeface="Calibri Light" panose="020F0302020204030204" pitchFamily="34" charset="0"/>
        <a:buChar char="–"/>
        <a:defRPr sz="1800" kern="1200">
          <a:solidFill>
            <a:schemeClr val="bg1"/>
          </a:solidFill>
          <a:latin typeface="+mj-lt"/>
          <a:ea typeface="+mn-ea"/>
          <a:cs typeface="+mn-cs"/>
        </a:defRPr>
      </a:lvl2pPr>
      <a:lvl3pPr marL="548640" indent="-182880" algn="l" defTabSz="685800" rtl="0" eaLnBrk="1" latinLnBrk="0" hangingPunct="1">
        <a:lnSpc>
          <a:spcPct val="85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+mj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2"/>
          </a:solidFill>
          <a:latin typeface="+mj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2"/>
          </a:solidFill>
          <a:latin typeface="+mj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723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B4AE76-F4E0-EF49-8AA1-24C01359BDAA}"/>
              </a:ext>
            </a:extLst>
          </p:cNvPr>
          <p:cNvSpPr/>
          <p:nvPr userDrawn="1"/>
        </p:nvSpPr>
        <p:spPr>
          <a:xfrm>
            <a:off x="0" y="4650624"/>
            <a:ext cx="9144000" cy="49287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B75AC557-C77A-4745-A8EF-24DCCD9650AE}"/>
              </a:ext>
            </a:extLst>
          </p:cNvPr>
          <p:cNvSpPr txBox="1"/>
          <p:nvPr userDrawn="1"/>
        </p:nvSpPr>
        <p:spPr>
          <a:xfrm>
            <a:off x="2230628" y="4628490"/>
            <a:ext cx="467360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243834"/>
            <a:r>
              <a:rPr lang="en-US" sz="2000" b="0" cap="all" spc="0" baseline="0" dirty="0">
                <a:solidFill>
                  <a:schemeClr val="bg1"/>
                </a:solidFill>
                <a:latin typeface="+mn-lt"/>
                <a:cs typeface="Arial" pitchFamily="34" charset="0"/>
              </a:rPr>
              <a:t>CONFIDENTIAL  •  DO NOT DISCLOSE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1A733DB-C571-8C4A-9A09-7BD25AAE51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screen">
            <a:alphaModFix amt="3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H="1">
            <a:off x="7216721" y="0"/>
            <a:ext cx="1927279" cy="6660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107E30E-459F-FA4E-B436-58D23A9DE598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202" y="4744839"/>
            <a:ext cx="978843" cy="265686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66A38616-A195-CC44-BCBF-BF242E56D4F2}"/>
              </a:ext>
            </a:extLst>
          </p:cNvPr>
          <p:cNvSpPr txBox="1"/>
          <p:nvPr userDrawn="1"/>
        </p:nvSpPr>
        <p:spPr>
          <a:xfrm>
            <a:off x="3310128" y="4941552"/>
            <a:ext cx="2514600" cy="169277"/>
          </a:xfrm>
          <a:prstGeom prst="rect">
            <a:avLst/>
          </a:prstGeom>
          <a:noFill/>
        </p:spPr>
        <p:txBody>
          <a:bodyPr wrap="square" anchor="b" anchorCtr="0">
            <a:spAutoFit/>
          </a:bodyPr>
          <a:lstStyle/>
          <a:p>
            <a:pPr marL="0" marR="0" lvl="0" indent="0" algn="ctr" defTabSz="274313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0" i="0" u="none" strike="noStrike" kern="300" cap="none" spc="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Calibri" charset="0"/>
                <a:cs typeface="Arial" panose="020B0604020202020204" pitchFamily="34" charset="0"/>
              </a:rPr>
              <a:t>Copyright © JMP Statistical Discovery LLC. All rights reserved.</a:t>
            </a:r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172416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4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685800" rtl="0" eaLnBrk="1" latinLnBrk="0" hangingPunct="1">
        <a:lnSpc>
          <a:spcPct val="85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2100" kern="1200">
          <a:solidFill>
            <a:schemeClr val="bg1"/>
          </a:solidFill>
          <a:latin typeface="+mj-lt"/>
          <a:ea typeface="+mn-ea"/>
          <a:cs typeface="+mn-cs"/>
        </a:defRPr>
      </a:lvl1pPr>
      <a:lvl2pPr marL="365760" indent="-182880" algn="l" defTabSz="685800" rtl="0" eaLnBrk="1" latinLnBrk="0" hangingPunct="1">
        <a:lnSpc>
          <a:spcPct val="85000"/>
        </a:lnSpc>
        <a:spcBef>
          <a:spcPts val="800"/>
        </a:spcBef>
        <a:buClr>
          <a:schemeClr val="accent1"/>
        </a:buClr>
        <a:buFont typeface="Calibri Light" panose="020F0302020204030204" pitchFamily="34" charset="0"/>
        <a:buChar char="–"/>
        <a:defRPr sz="1800" kern="1200">
          <a:solidFill>
            <a:schemeClr val="bg1"/>
          </a:solidFill>
          <a:latin typeface="+mj-lt"/>
          <a:ea typeface="+mn-ea"/>
          <a:cs typeface="+mn-cs"/>
        </a:defRPr>
      </a:lvl2pPr>
      <a:lvl3pPr marL="548640" indent="-182880" algn="l" defTabSz="685800" rtl="0" eaLnBrk="1" latinLnBrk="0" hangingPunct="1">
        <a:lnSpc>
          <a:spcPct val="85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+mj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2"/>
          </a:solidFill>
          <a:latin typeface="+mj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2"/>
          </a:solidFill>
          <a:latin typeface="+mj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jmp.com/support/help/en/17.0/#page/jmp/introduction-to-reliability-and-survival.shtml#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hyperlink" Target="https://www.jmp.com/en_us/software/capabilities/reliability-analysi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57936C-7FF7-7E46-9206-32506991AE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8658" y="855606"/>
            <a:ext cx="8625840" cy="1575174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Calibri" panose="020F0502020204030204" pitchFamily="34" charset="0"/>
              </a:rPr>
              <a:t>Analyzing Time-to-Event Data: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  <a:effectLst/>
                <a:latin typeface="+mn-lt"/>
                <a:ea typeface="Calibri" panose="020F0502020204030204" pitchFamily="34" charset="0"/>
              </a:rPr>
              <a:t>A Comparison Between Reliability and Survival Methods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C2108131-951C-48DB-8CBC-B70561347B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8658" y="2636463"/>
            <a:ext cx="7958454" cy="1458912"/>
          </a:xfrm>
        </p:spPr>
        <p:txBody>
          <a:bodyPr>
            <a:normAutofit/>
          </a:bodyPr>
          <a:lstStyle/>
          <a:p>
            <a:r>
              <a:rPr lang="en-US" sz="2400" dirty="0"/>
              <a:t>Jian Cao, PhD</a:t>
            </a:r>
          </a:p>
          <a:p>
            <a:r>
              <a:rPr lang="en-US" sz="2400" dirty="0"/>
              <a:t>(jian.cao@jmp.com)</a:t>
            </a:r>
          </a:p>
          <a:p>
            <a:r>
              <a:rPr lang="en-US" sz="2400" dirty="0"/>
              <a:t>02.07.2024</a:t>
            </a:r>
          </a:p>
        </p:txBody>
      </p:sp>
    </p:spTree>
    <p:extLst>
      <p:ext uri="{BB962C8B-B14F-4D97-AF65-F5344CB8AC3E}">
        <p14:creationId xmlns:p14="http://schemas.microsoft.com/office/powerpoint/2010/main" val="318145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5A884B-70FF-4209-94A3-CED290A72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66" y="208003"/>
            <a:ext cx="7676231" cy="707156"/>
          </a:xfrm>
        </p:spPr>
        <p:txBody>
          <a:bodyPr/>
          <a:lstStyle/>
          <a:p>
            <a:r>
              <a:rPr lang="en-US" sz="3200" b="1" dirty="0">
                <a:effectLst/>
                <a:latin typeface="+mj-lt"/>
                <a:ea typeface="SimSun" panose="02010600030101010101" pitchFamily="2" charset="-122"/>
              </a:rPr>
              <a:t>What They Do</a:t>
            </a:r>
            <a:endParaRPr lang="en-US" sz="3400" b="1" dirty="0">
              <a:solidFill>
                <a:schemeClr val="bg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99385E-50B0-C12A-E532-F2DEB126D481}"/>
              </a:ext>
            </a:extLst>
          </p:cNvPr>
          <p:cNvSpPr txBox="1"/>
          <p:nvPr/>
        </p:nvSpPr>
        <p:spPr>
          <a:xfrm>
            <a:off x="360066" y="827371"/>
            <a:ext cx="4042611" cy="3570208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352743" lvl="2" indent="-138113"/>
            <a:endParaRPr lang="en-US" altLang="en-US" dirty="0">
              <a:solidFill>
                <a:schemeClr val="accent6">
                  <a:lumMod val="75000"/>
                </a:schemeClr>
              </a:solidFill>
            </a:endParaRPr>
          </a:p>
          <a:p>
            <a:pPr marL="352743" lvl="2" indent="-138113"/>
            <a:r>
              <a:rPr lang="en-US" altLang="en-US" sz="2400" b="1" dirty="0">
                <a:solidFill>
                  <a:schemeClr val="accent6">
                    <a:lumMod val="75000"/>
                  </a:schemeClr>
                </a:solidFill>
              </a:rPr>
              <a:t>	  </a:t>
            </a:r>
            <a:r>
              <a:rPr lang="en-US" altLang="en-US" sz="2400" b="1" dirty="0">
                <a:solidFill>
                  <a:schemeClr val="accent5"/>
                </a:solidFill>
              </a:rPr>
              <a:t>Survival Analysis </a:t>
            </a:r>
          </a:p>
          <a:p>
            <a:pPr marL="500380" lvl="2" indent="-285750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accent5"/>
                </a:solidFill>
              </a:rPr>
              <a:t>Estimate and compare survival curves;</a:t>
            </a:r>
          </a:p>
          <a:p>
            <a:pPr marL="500380" lvl="2" indent="-285750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accent5"/>
                </a:solidFill>
              </a:rPr>
              <a:t>Assess treatment effects and the effects of other covariates;</a:t>
            </a:r>
          </a:p>
          <a:p>
            <a:pPr marL="500380" lvl="2" indent="-285750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accent5"/>
                </a:solidFill>
              </a:rPr>
              <a:t>Identify the risk factors that affect survival;</a:t>
            </a:r>
          </a:p>
          <a:p>
            <a:pPr marL="500380" lvl="2" indent="-285750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accent5"/>
                </a:solidFill>
              </a:rPr>
              <a:t>Predict survival times and probabilities.</a:t>
            </a:r>
            <a:endParaRPr lang="en-US" sz="2400" dirty="0">
              <a:solidFill>
                <a:schemeClr val="accent5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chemeClr val="accent5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E44DE7-251E-354F-EAFC-B22153A5488F}"/>
              </a:ext>
            </a:extLst>
          </p:cNvPr>
          <p:cNvSpPr txBox="1"/>
          <p:nvPr/>
        </p:nvSpPr>
        <p:spPr>
          <a:xfrm>
            <a:off x="-2080238" y="2234061"/>
            <a:ext cx="32610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accent5"/>
                </a:solidFill>
                <a:effectLst/>
                <a:ea typeface="SimSun" panose="02010600030101010101" pitchFamily="2" charset="-122"/>
              </a:rPr>
              <a:t> </a:t>
            </a:r>
            <a:endParaRPr lang="en-US" sz="2800" dirty="0">
              <a:solidFill>
                <a:schemeClr val="accent5"/>
              </a:solidFill>
              <a:effectLst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2047B1-3289-82EF-F39F-655B949AC0FC}"/>
              </a:ext>
            </a:extLst>
          </p:cNvPr>
          <p:cNvSpPr txBox="1"/>
          <p:nvPr/>
        </p:nvSpPr>
        <p:spPr>
          <a:xfrm>
            <a:off x="5494168" y="2143179"/>
            <a:ext cx="22092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5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D934CC-BEA2-6044-0E30-E7CE6464F289}"/>
              </a:ext>
            </a:extLst>
          </p:cNvPr>
          <p:cNvSpPr txBox="1"/>
          <p:nvPr/>
        </p:nvSpPr>
        <p:spPr>
          <a:xfrm>
            <a:off x="4638264" y="735248"/>
            <a:ext cx="4100682" cy="4616648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352743" lvl="2" indent="-138113"/>
            <a:endParaRPr lang="en-US" altLang="en-US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    </a:t>
            </a: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Reliability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Construct failure probability plots;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Predict failure probabilities and times for use conditions through accelerated life testing;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Analyze degradation data to determine product reliability;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Model recurrence data from repairable systems to assess reliability growth. </a:t>
            </a:r>
          </a:p>
          <a:p>
            <a:endParaRPr lang="en-US" sz="2400" dirty="0">
              <a:solidFill>
                <a:schemeClr val="accent3">
                  <a:lumMod val="60000"/>
                  <a:lumOff val="40000"/>
                </a:schemeClr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accent5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endParaRPr lang="en-US" sz="2400" dirty="0">
              <a:solidFill>
                <a:schemeClr val="accent5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49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5A884B-70FF-4209-94A3-CED290A72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961" y="141542"/>
            <a:ext cx="7676231" cy="707156"/>
          </a:xfrm>
        </p:spPr>
        <p:txBody>
          <a:bodyPr/>
          <a:lstStyle/>
          <a:p>
            <a:r>
              <a:rPr lang="en-US" sz="3200" b="1" dirty="0">
                <a:effectLst/>
                <a:latin typeface="+mj-lt"/>
                <a:ea typeface="SimSun" panose="02010600030101010101" pitchFamily="2" charset="-122"/>
              </a:rPr>
              <a:t>What’s in Common</a:t>
            </a:r>
            <a:endParaRPr lang="en-US" sz="3400" b="1" dirty="0">
              <a:solidFill>
                <a:schemeClr val="bg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99385E-50B0-C12A-E532-F2DEB126D481}"/>
              </a:ext>
            </a:extLst>
          </p:cNvPr>
          <p:cNvSpPr txBox="1"/>
          <p:nvPr/>
        </p:nvSpPr>
        <p:spPr>
          <a:xfrm>
            <a:off x="626986" y="906684"/>
            <a:ext cx="7535206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accent5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Both analyze the </a:t>
            </a:r>
            <a:r>
              <a:rPr lang="en-US" sz="2600" i="1" dirty="0">
                <a:solidFill>
                  <a:schemeClr val="accent5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time-to-event</a:t>
            </a:r>
            <a:r>
              <a:rPr lang="en-US" sz="2600" dirty="0">
                <a:solidFill>
                  <a:schemeClr val="accent5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 data known as the </a:t>
            </a:r>
            <a:r>
              <a:rPr lang="en-US" sz="2600" i="1" dirty="0">
                <a:solidFill>
                  <a:schemeClr val="accent5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failure time </a:t>
            </a:r>
            <a:r>
              <a:rPr lang="en-US" sz="2600" dirty="0">
                <a:solidFill>
                  <a:schemeClr val="accent5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in reliability and </a:t>
            </a:r>
            <a:r>
              <a:rPr lang="en-US" sz="2600" i="1" dirty="0">
                <a:solidFill>
                  <a:schemeClr val="accent5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survival time </a:t>
            </a:r>
            <a:r>
              <a:rPr lang="en-US" sz="2600" dirty="0">
                <a:solidFill>
                  <a:schemeClr val="accent5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in clinical trials and epidemiology research;</a:t>
            </a:r>
          </a:p>
          <a:p>
            <a:endParaRPr lang="en-US" sz="2400" dirty="0">
              <a:solidFill>
                <a:schemeClr val="accent5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accent5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The response measurement is the duration of time until an event occurs</a:t>
            </a:r>
            <a:r>
              <a:rPr lang="en-US" sz="2400" dirty="0">
                <a:solidFill>
                  <a:schemeClr val="accent5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chemeClr val="accent5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Events in reliability: product failures, repairs, degradation.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chemeClr val="accent5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Events in clinical trials: disease, death, relapse, etc. </a:t>
            </a:r>
          </a:p>
          <a:p>
            <a:r>
              <a:rPr lang="en-US" sz="2400" dirty="0">
                <a:solidFill>
                  <a:schemeClr val="accent5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endParaRPr lang="en-US" sz="2400" dirty="0">
              <a:solidFill>
                <a:schemeClr val="accent5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E44DE7-251E-354F-EAFC-B22153A5488F}"/>
              </a:ext>
            </a:extLst>
          </p:cNvPr>
          <p:cNvSpPr txBox="1"/>
          <p:nvPr/>
        </p:nvSpPr>
        <p:spPr>
          <a:xfrm>
            <a:off x="-2080238" y="2234061"/>
            <a:ext cx="32610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accent5"/>
                </a:solidFill>
                <a:effectLst/>
                <a:ea typeface="SimSun" panose="02010600030101010101" pitchFamily="2" charset="-122"/>
              </a:rPr>
              <a:t> </a:t>
            </a:r>
            <a:endParaRPr lang="en-US" sz="2800" dirty="0">
              <a:solidFill>
                <a:schemeClr val="accent5"/>
              </a:solidFill>
              <a:effectLst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2047B1-3289-82EF-F39F-655B949AC0FC}"/>
              </a:ext>
            </a:extLst>
          </p:cNvPr>
          <p:cNvSpPr txBox="1"/>
          <p:nvPr/>
        </p:nvSpPr>
        <p:spPr>
          <a:xfrm>
            <a:off x="5494168" y="2143179"/>
            <a:ext cx="22092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5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5606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5A884B-70FF-4209-94A3-CED290A72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961" y="141542"/>
            <a:ext cx="7676231" cy="707156"/>
          </a:xfrm>
        </p:spPr>
        <p:txBody>
          <a:bodyPr/>
          <a:lstStyle/>
          <a:p>
            <a:r>
              <a:rPr lang="en-US" sz="3200" b="1" dirty="0">
                <a:effectLst/>
                <a:latin typeface="+mj-lt"/>
                <a:ea typeface="SimSun" panose="02010600030101010101" pitchFamily="2" charset="-122"/>
              </a:rPr>
              <a:t>What’s in Common (cont’d)</a:t>
            </a:r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DB625D-13CB-D804-D697-AAD82F361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7669" y="1585093"/>
            <a:ext cx="2342393" cy="20568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599385E-50B0-C12A-E532-F2DEB126D481}"/>
              </a:ext>
            </a:extLst>
          </p:cNvPr>
          <p:cNvSpPr txBox="1"/>
          <p:nvPr/>
        </p:nvSpPr>
        <p:spPr>
          <a:xfrm>
            <a:off x="547932" y="987161"/>
            <a:ext cx="76762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400" dirty="0">
              <a:solidFill>
                <a:schemeClr val="accent5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chemeClr val="accent5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E44DE7-251E-354F-EAFC-B22153A5488F}"/>
              </a:ext>
            </a:extLst>
          </p:cNvPr>
          <p:cNvSpPr txBox="1"/>
          <p:nvPr/>
        </p:nvSpPr>
        <p:spPr>
          <a:xfrm>
            <a:off x="575336" y="1261420"/>
            <a:ext cx="37705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5"/>
                </a:solidFill>
                <a:effectLst/>
                <a:ea typeface="SimSun" panose="02010600030101010101" pitchFamily="2" charset="-122"/>
              </a:rPr>
              <a:t> </a:t>
            </a:r>
            <a:r>
              <a:rPr lang="en-US" sz="2000" b="1" dirty="0">
                <a:solidFill>
                  <a:schemeClr val="accent5"/>
                </a:solidFill>
                <a:effectLst/>
                <a:ea typeface="SimSun" panose="02010600030101010101" pitchFamily="2" charset="-122"/>
              </a:rPr>
              <a:t>Skewed</a:t>
            </a:r>
            <a:endParaRPr lang="en-US" sz="2000" b="1" dirty="0">
              <a:solidFill>
                <a:schemeClr val="accent5"/>
              </a:solidFill>
              <a:effectLst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7410D41-9E24-70B3-13FC-732CEE4568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885" y="1691080"/>
            <a:ext cx="2862954" cy="16962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2047B1-3289-82EF-F39F-655B949AC0FC}"/>
              </a:ext>
            </a:extLst>
          </p:cNvPr>
          <p:cNvSpPr txBox="1"/>
          <p:nvPr/>
        </p:nvSpPr>
        <p:spPr>
          <a:xfrm>
            <a:off x="5190119" y="1241508"/>
            <a:ext cx="25774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5"/>
                </a:solidFill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Censored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AC5587-B12C-12B8-BD5F-7EF7D65E2CEC}"/>
              </a:ext>
            </a:extLst>
          </p:cNvPr>
          <p:cNvSpPr txBox="1"/>
          <p:nvPr/>
        </p:nvSpPr>
        <p:spPr>
          <a:xfrm>
            <a:off x="919836" y="794182"/>
            <a:ext cx="72657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/>
                </a:solidFill>
                <a:ea typeface="SimSun" panose="02010600030101010101" pitchFamily="2" charset="-122"/>
              </a:rPr>
              <a:t>Distinguishing features of time-to-event data:</a:t>
            </a:r>
            <a:endParaRPr lang="en-US" sz="2400" dirty="0">
              <a:solidFill>
                <a:schemeClr val="accent5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E4F4BF-850D-6546-8D44-91A8E7E49958}"/>
              </a:ext>
            </a:extLst>
          </p:cNvPr>
          <p:cNvSpPr txBox="1"/>
          <p:nvPr/>
        </p:nvSpPr>
        <p:spPr>
          <a:xfrm>
            <a:off x="919836" y="3721002"/>
            <a:ext cx="74178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5"/>
                </a:solidFill>
              </a:rPr>
              <a:t>Statistical methods for TTE data need to account for not only whether an event occurred, but also when that occurred.</a:t>
            </a:r>
          </a:p>
        </p:txBody>
      </p:sp>
    </p:spTree>
    <p:extLst>
      <p:ext uri="{BB962C8B-B14F-4D97-AF65-F5344CB8AC3E}">
        <p14:creationId xmlns:p14="http://schemas.microsoft.com/office/powerpoint/2010/main" val="3595952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5A884B-70FF-4209-94A3-CED290A72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965" y="246003"/>
            <a:ext cx="7676231" cy="707156"/>
          </a:xfrm>
        </p:spPr>
        <p:txBody>
          <a:bodyPr/>
          <a:lstStyle/>
          <a:p>
            <a:r>
              <a:rPr lang="en-US" sz="3200" b="1" dirty="0">
                <a:effectLst/>
                <a:latin typeface="+mj-lt"/>
                <a:ea typeface="SimSun" panose="02010600030101010101" pitchFamily="2" charset="-122"/>
              </a:rPr>
              <a:t>Major Differences</a:t>
            </a:r>
            <a:endParaRPr lang="en-US" sz="3200" dirty="0">
              <a:solidFill>
                <a:schemeClr val="accent5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D3E2C8-FB80-4A30-8CDD-08A380C4D623}"/>
              </a:ext>
            </a:extLst>
          </p:cNvPr>
          <p:cNvSpPr txBox="1"/>
          <p:nvPr/>
        </p:nvSpPr>
        <p:spPr>
          <a:xfrm>
            <a:off x="549966" y="953161"/>
            <a:ext cx="8035622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accent5"/>
                </a:solidFill>
              </a:rPr>
              <a:t>Methods for reliability and survival data analysis share the key principals, but their analytical approach and focus are different.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5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/>
                </a:solidFill>
              </a:rPr>
              <a:t>Reliability analysis often employs parametric methods;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/>
                </a:solidFill>
              </a:rPr>
              <a:t>Survival analysis in medical research favors non-parametric methods.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5"/>
                </a:solidFill>
              </a:rPr>
              <a:t>Ex. </a:t>
            </a:r>
            <a:r>
              <a:rPr lang="en-US" sz="2200" i="1" dirty="0">
                <a:solidFill>
                  <a:schemeClr val="accent5"/>
                </a:solidFill>
              </a:rPr>
              <a:t>Accelerated Failure Time Model </a:t>
            </a:r>
            <a:r>
              <a:rPr lang="en-US" sz="2200" dirty="0">
                <a:solidFill>
                  <a:schemeClr val="accent5"/>
                </a:solidFill>
              </a:rPr>
              <a:t>vs </a:t>
            </a:r>
            <a:r>
              <a:rPr lang="en-US" sz="2200" i="1" dirty="0">
                <a:solidFill>
                  <a:schemeClr val="accent5"/>
                </a:solidFill>
              </a:rPr>
              <a:t>Cox’s Proportional Hazards Model</a:t>
            </a:r>
            <a:r>
              <a:rPr lang="en-US" sz="2200" dirty="0">
                <a:solidFill>
                  <a:schemeClr val="accent5"/>
                </a:solidFill>
              </a:rPr>
              <a:t>.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A20240-CCE3-F6E8-2A8D-B1D4CDAF7A39}"/>
              </a:ext>
            </a:extLst>
          </p:cNvPr>
          <p:cNvSpPr/>
          <p:nvPr/>
        </p:nvSpPr>
        <p:spPr>
          <a:xfrm>
            <a:off x="4008783" y="1769165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04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5A884B-70FF-4209-94A3-CED290A72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762" y="272647"/>
            <a:ext cx="7486641" cy="707156"/>
          </a:xfrm>
        </p:spPr>
        <p:txBody>
          <a:bodyPr/>
          <a:lstStyle/>
          <a:p>
            <a:pPr algn="l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effectLst/>
                <a:ea typeface="SimSun" panose="02010600030101010101" pitchFamily="2" charset="-122"/>
              </a:rPr>
              <a:t>Parametric Distributions Used Extensively in Reliability Analysis </a:t>
            </a:r>
            <a:endParaRPr lang="en-US" sz="2800" b="1" dirty="0">
              <a:solidFill>
                <a:schemeClr val="bg1">
                  <a:lumMod val="95000"/>
                </a:schemeClr>
              </a:solidFill>
              <a:ea typeface="SimSun" panose="02010600030101010101" pitchFamily="2" charset="-122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DD883E9-D684-F4F5-580F-3F5835567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04" y="2851148"/>
            <a:ext cx="2438525" cy="12827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652E886-257A-EF60-18CB-A667832BD02A}"/>
              </a:ext>
            </a:extLst>
          </p:cNvPr>
          <p:cNvSpPr txBox="1"/>
          <p:nvPr/>
        </p:nvSpPr>
        <p:spPr>
          <a:xfrm>
            <a:off x="154171" y="1276014"/>
            <a:ext cx="3810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5"/>
                </a:solidFill>
              </a:rPr>
              <a:t>Probability distributions used for plotting the failure time curves in JMP:</a:t>
            </a: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D858AA-6439-9698-3EF0-ABA2F4CCBB53}"/>
              </a:ext>
            </a:extLst>
          </p:cNvPr>
          <p:cNvSpPr txBox="1"/>
          <p:nvPr/>
        </p:nvSpPr>
        <p:spPr>
          <a:xfrm>
            <a:off x="3478446" y="1236972"/>
            <a:ext cx="447892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5"/>
                </a:solidFill>
              </a:rPr>
              <a:t>An accelerated failure time model not only assumes a parametric distribution but often transforms the acceleration factor.</a:t>
            </a:r>
            <a:endParaRPr lang="en-US" sz="2400" dirty="0">
              <a:solidFill>
                <a:schemeClr val="accent5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10AD9D4-540B-2BF2-F21E-B633F8710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1615" y="2722564"/>
            <a:ext cx="1155759" cy="201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89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5A884B-70FF-4209-94A3-CED290A72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974" y="227153"/>
            <a:ext cx="6765008" cy="815608"/>
          </a:xfrm>
        </p:spPr>
        <p:txBody>
          <a:bodyPr/>
          <a:lstStyle/>
          <a:p>
            <a:pPr algn="l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effectLst/>
                <a:ea typeface="SimSun" panose="02010600030101010101" pitchFamily="2" charset="-122"/>
              </a:rPr>
              <a:t>Non-parametric/semi-parametric Methods  Favored in Clinical Data Analysis </a:t>
            </a:r>
            <a:endParaRPr lang="en-US" sz="2800" b="1" dirty="0">
              <a:solidFill>
                <a:schemeClr val="bg1">
                  <a:lumMod val="95000"/>
                </a:schemeClr>
              </a:solidFill>
              <a:ea typeface="SimSun" panose="02010600030101010101" pitchFamily="2" charset="-12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52E886-257A-EF60-18CB-A667832BD02A}"/>
              </a:ext>
            </a:extLst>
          </p:cNvPr>
          <p:cNvSpPr txBox="1"/>
          <p:nvPr/>
        </p:nvSpPr>
        <p:spPr>
          <a:xfrm>
            <a:off x="215348" y="1184804"/>
            <a:ext cx="492318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/>
                </a:solidFill>
              </a:rPr>
              <a:t>Use the </a:t>
            </a:r>
            <a:r>
              <a:rPr lang="en-US" sz="2000" dirty="0">
                <a:solidFill>
                  <a:schemeClr val="accent5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Kaplan-Meier Estimator (aka Product-Limits Estimates ) to plot the survival curves.</a:t>
            </a:r>
            <a:endParaRPr lang="en-US" sz="2000" dirty="0">
              <a:solidFill>
                <a:schemeClr val="accent5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D858AA-6439-9698-3EF0-ABA2F4CCBB53}"/>
              </a:ext>
            </a:extLst>
          </p:cNvPr>
          <p:cNvSpPr txBox="1"/>
          <p:nvPr/>
        </p:nvSpPr>
        <p:spPr>
          <a:xfrm>
            <a:off x="168964" y="2571750"/>
            <a:ext cx="458856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/>
                </a:solidFill>
              </a:rPr>
              <a:t>Cox’s Proportional Hazards Model doesn’t assume any specific form for the baseline survival/hazard function; it only specifies the relationship between the hazards and covariates.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F28E01-BAB2-AA4B-2610-B63028DE2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220" y="1204751"/>
            <a:ext cx="1636333" cy="13669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2502CD-448B-2316-8A9A-1152D9CB8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0913" y="2943034"/>
            <a:ext cx="1650158" cy="126219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ED5EC6D-9397-074C-675C-98D818AB0F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4340" y="2943034"/>
            <a:ext cx="1909961" cy="996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232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5A884B-70FF-4209-94A3-CED290A72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706" y="139984"/>
            <a:ext cx="7676231" cy="707156"/>
          </a:xfrm>
        </p:spPr>
        <p:txBody>
          <a:bodyPr/>
          <a:lstStyle/>
          <a:p>
            <a:r>
              <a:rPr lang="en-US" sz="3200" b="1" dirty="0">
                <a:effectLst/>
                <a:latin typeface="+mj-lt"/>
                <a:ea typeface="SimSun" panose="02010600030101010101" pitchFamily="2" charset="-122"/>
              </a:rPr>
              <a:t>Other Differences</a:t>
            </a:r>
            <a:endParaRPr lang="en-US" sz="3200" dirty="0">
              <a:solidFill>
                <a:schemeClr val="accent5"/>
              </a:solidFill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D3E2C8-FB80-4A30-8CDD-08A380C4D623}"/>
              </a:ext>
            </a:extLst>
          </p:cNvPr>
          <p:cNvSpPr txBox="1"/>
          <p:nvPr/>
        </p:nvSpPr>
        <p:spPr>
          <a:xfrm>
            <a:off x="4669926" y="773466"/>
            <a:ext cx="380823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/>
                </a:solidFill>
              </a:rPr>
              <a:t>The primary focus of the survival analysis in medical science is estimate the treatment effect and identify risk factors.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/>
                </a:solidFill>
              </a:rPr>
              <a:t>Survival models have been adopted in marketing research (e.g., customer retention) and socials science.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5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7DF28A-4A97-C580-12AA-C630354A05F6}"/>
              </a:ext>
            </a:extLst>
          </p:cNvPr>
          <p:cNvSpPr txBox="1"/>
          <p:nvPr/>
        </p:nvSpPr>
        <p:spPr>
          <a:xfrm>
            <a:off x="-332510" y="728627"/>
            <a:ext cx="53132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/>
                </a:solidFill>
                <a:ea typeface="SimSun" panose="02010600030101010101" pitchFamily="2" charset="-122"/>
                <a:cs typeface="Times New Roman" panose="02020603050405020304" pitchFamily="18" charset="0"/>
              </a:rPr>
              <a:t>Many specialized methods have been developed for reliability applications: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A20240-CCE3-F6E8-2A8D-B1D4CDAF7A39}"/>
              </a:ext>
            </a:extLst>
          </p:cNvPr>
          <p:cNvSpPr/>
          <p:nvPr/>
        </p:nvSpPr>
        <p:spPr>
          <a:xfrm>
            <a:off x="4008783" y="1769165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A73036-B842-B862-BA04-D6A1C3D02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333" y="1976408"/>
            <a:ext cx="2430417" cy="247627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2524A4D-6866-EA6F-D0F8-32689B912DAE}"/>
              </a:ext>
            </a:extLst>
          </p:cNvPr>
          <p:cNvSpPr txBox="1"/>
          <p:nvPr/>
        </p:nvSpPr>
        <p:spPr>
          <a:xfrm>
            <a:off x="1182569" y="4405229"/>
            <a:ext cx="30546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hlinkClick r:id="rId4"/>
              </a:rPr>
              <a:t>For details see </a:t>
            </a:r>
            <a:r>
              <a:rPr lang="en-US" sz="800" i="1" dirty="0">
                <a:hlinkClick r:id="rId4"/>
              </a:rPr>
              <a:t>Reliability and Survival Methods </a:t>
            </a:r>
            <a:r>
              <a:rPr lang="en-US" sz="800" dirty="0">
                <a:hlinkClick r:id="rId4"/>
              </a:rPr>
              <a:t>(jmp.com)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96380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5A884B-70FF-4209-94A3-CED290A72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884" y="104008"/>
            <a:ext cx="7676231" cy="707156"/>
          </a:xfrm>
        </p:spPr>
        <p:txBody>
          <a:bodyPr/>
          <a:lstStyle/>
          <a:p>
            <a:r>
              <a:rPr lang="en-US" sz="3200" b="1" dirty="0">
                <a:solidFill>
                  <a:schemeClr val="bg2"/>
                </a:solidFill>
              </a:rPr>
              <a:t>Resources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FD051F-5528-8657-36B0-8F5A7E853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9869" y="994389"/>
            <a:ext cx="2243925" cy="31547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B73458-6208-E050-7F39-3F293385E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955" y="995830"/>
            <a:ext cx="2289156" cy="31300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4F4E911-1CEA-03E2-B57D-FA88EF030F02}"/>
              </a:ext>
            </a:extLst>
          </p:cNvPr>
          <p:cNvSpPr txBox="1"/>
          <p:nvPr/>
        </p:nvSpPr>
        <p:spPr>
          <a:xfrm>
            <a:off x="5525537" y="911269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Reliability and Survival in JMP</a:t>
            </a:r>
            <a:endParaRPr 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05DA22C-A931-5D02-8204-208E23D4F8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0089" y="1291695"/>
            <a:ext cx="2161448" cy="283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28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2020-JMP-Clades-Template-External">
  <a:themeElements>
    <a:clrScheme name="JMP Wave Theme">
      <a:dk1>
        <a:srgbClr val="000000"/>
      </a:dk1>
      <a:lt1>
        <a:srgbClr val="FFFFFF"/>
      </a:lt1>
      <a:dk2>
        <a:srgbClr val="192328"/>
      </a:dk2>
      <a:lt2>
        <a:srgbClr val="EEECE1"/>
      </a:lt2>
      <a:accent1>
        <a:srgbClr val="61C9E5"/>
      </a:accent1>
      <a:accent2>
        <a:srgbClr val="007DC3"/>
      </a:accent2>
      <a:accent3>
        <a:srgbClr val="3EBDAC"/>
      </a:accent3>
      <a:accent4>
        <a:srgbClr val="9CCB3A"/>
      </a:accent4>
      <a:accent5>
        <a:srgbClr val="F47723"/>
      </a:accent5>
      <a:accent6>
        <a:srgbClr val="FFC610"/>
      </a:accent6>
      <a:hlink>
        <a:srgbClr val="10B7FF"/>
      </a:hlink>
      <a:folHlink>
        <a:srgbClr val="80008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>
            <a:solidFill>
              <a:schemeClr val="bg1"/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5" id="{0D7D7515-5C73-9440-B557-7286E1F05297}" vid="{EB6124D0-855E-DD47-AA87-DBA09598D082}"/>
    </a:ext>
  </a:extLst>
</a:theme>
</file>

<file path=ppt/theme/theme2.xml><?xml version="1.0" encoding="utf-8"?>
<a:theme xmlns:a="http://schemas.openxmlformats.org/drawingml/2006/main" name="2_2020-JMP-Template-External">
  <a:themeElements>
    <a:clrScheme name="JMP Wave Theme">
      <a:dk1>
        <a:srgbClr val="000000"/>
      </a:dk1>
      <a:lt1>
        <a:srgbClr val="FFFFFF"/>
      </a:lt1>
      <a:dk2>
        <a:srgbClr val="192328"/>
      </a:dk2>
      <a:lt2>
        <a:srgbClr val="EEECE1"/>
      </a:lt2>
      <a:accent1>
        <a:srgbClr val="61C9E5"/>
      </a:accent1>
      <a:accent2>
        <a:srgbClr val="007DC3"/>
      </a:accent2>
      <a:accent3>
        <a:srgbClr val="3EBDAC"/>
      </a:accent3>
      <a:accent4>
        <a:srgbClr val="9CCB3A"/>
      </a:accent4>
      <a:accent5>
        <a:srgbClr val="F47723"/>
      </a:accent5>
      <a:accent6>
        <a:srgbClr val="FFC610"/>
      </a:accent6>
      <a:hlink>
        <a:srgbClr val="10B7FF"/>
      </a:hlink>
      <a:folHlink>
        <a:srgbClr val="80008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>
            <a:solidFill>
              <a:schemeClr val="bg1"/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5" id="{0D7D7515-5C73-9440-B557-7286E1F05297}" vid="{BC75A18E-E019-7447-B767-A3EC45F9C0B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JMP-2022-powerpoint-template-WAVE</Template>
  <TotalTime>55632</TotalTime>
  <Words>468</Words>
  <Application>Microsoft Office PowerPoint</Application>
  <PresentationFormat>On-screen Show (16:9)</PresentationFormat>
  <Paragraphs>64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Arial Narrow</vt:lpstr>
      <vt:lpstr>Calibri</vt:lpstr>
      <vt:lpstr>Calibri Light</vt:lpstr>
      <vt:lpstr>Times New Roman</vt:lpstr>
      <vt:lpstr>Wingdings</vt:lpstr>
      <vt:lpstr>1_2020-JMP-Clades-Template-External</vt:lpstr>
      <vt:lpstr>2_2020-JMP-Template-External</vt:lpstr>
      <vt:lpstr>PowerPoint Presentation</vt:lpstr>
      <vt:lpstr>What They Do</vt:lpstr>
      <vt:lpstr>What’s in Common</vt:lpstr>
      <vt:lpstr>What’s in Common (cont’d)</vt:lpstr>
      <vt:lpstr>Major Differences</vt:lpstr>
      <vt:lpstr>Parametric Distributions Used Extensively in Reliability Analysis </vt:lpstr>
      <vt:lpstr>Non-parametric/semi-parametric Methods  Favored in Clinical Data Analysis </vt:lpstr>
      <vt:lpstr>Other Differences</vt:lpstr>
      <vt:lpstr>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JMP “Wave” Color Palette</dc:title>
  <dc:creator>Trey</dc:creator>
  <cp:lastModifiedBy>Jian Cao</cp:lastModifiedBy>
  <cp:revision>129</cp:revision>
  <cp:lastPrinted>2021-01-04T19:10:24Z</cp:lastPrinted>
  <dcterms:created xsi:type="dcterms:W3CDTF">2021-12-15T20:11:37Z</dcterms:created>
  <dcterms:modified xsi:type="dcterms:W3CDTF">2024-02-07T17:13:51Z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451006F2-8E20-4D4E-B05C-4B5D02827FD6</vt:lpwstr>
  </property>
  <property fmtid="{D5CDD505-2E9C-101B-9397-08002B2CF9AE}" pid="3" name="ArticulatePath">
    <vt:lpwstr>2020-Template-External</vt:lpwstr>
  </property>
</Properties>
</file>