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90" r:id="rId2"/>
    <p:sldId id="338" r:id="rId3"/>
    <p:sldId id="339" r:id="rId4"/>
    <p:sldId id="337" r:id="rId5"/>
    <p:sldId id="441" r:id="rId6"/>
    <p:sldId id="438" r:id="rId7"/>
    <p:sldId id="439" r:id="rId8"/>
    <p:sldId id="442" r:id="rId9"/>
    <p:sldId id="291" r:id="rId10"/>
    <p:sldId id="318" r:id="rId11"/>
    <p:sldId id="292" r:id="rId12"/>
    <p:sldId id="323" r:id="rId13"/>
    <p:sldId id="319" r:id="rId14"/>
    <p:sldId id="320" r:id="rId15"/>
    <p:sldId id="324" r:id="rId16"/>
    <p:sldId id="321" r:id="rId17"/>
    <p:sldId id="327" r:id="rId18"/>
    <p:sldId id="325" r:id="rId19"/>
    <p:sldId id="342" r:id="rId20"/>
    <p:sldId id="437" r:id="rId21"/>
    <p:sldId id="432" r:id="rId22"/>
    <p:sldId id="433" r:id="rId23"/>
    <p:sldId id="434" r:id="rId24"/>
    <p:sldId id="435" r:id="rId25"/>
    <p:sldId id="333" r:id="rId26"/>
    <p:sldId id="440" r:id="rId2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5" roundtripDataSignature="AMtx7mg/ftCQAyLN2b69SkW14qBSXT60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A646"/>
    <a:srgbClr val="BBE0E3"/>
    <a:srgbClr val="7E8081"/>
    <a:srgbClr val="6C6F75"/>
    <a:srgbClr val="89A4A7"/>
    <a:srgbClr val="1F48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A622619-FC9E-44BE-81C8-30942DA86377}">
  <a:tblStyle styleId="{4A622619-FC9E-44BE-81C8-30942DA86377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3F9FA"/>
          </a:solidFill>
        </a:fill>
      </a:tcStyle>
    </a:wholeTbl>
    <a:band1H>
      <a:tcTxStyle/>
      <a:tcStyle>
        <a:tcBdr/>
        <a:fill>
          <a:solidFill>
            <a:srgbClr val="E7F3F4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F3F4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9C2C3D1-F16E-493B-9DA3-1787C212730C}" styleName="Table_1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D"/>
          </a:solidFill>
        </a:fill>
      </a:tcStyle>
    </a:wholeTbl>
    <a:band1H>
      <a:tcTxStyle/>
      <a:tcStyle>
        <a:tcBdr/>
        <a:fill>
          <a:solidFill>
            <a:srgbClr val="CCCCD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CD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0"/>
  </p:normalViewPr>
  <p:slideViewPr>
    <p:cSldViewPr snapToGrid="0">
      <p:cViewPr>
        <p:scale>
          <a:sx n="95" d="100"/>
          <a:sy n="95" d="100"/>
        </p:scale>
        <p:origin x="103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6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65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69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7:46.95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</inkml:trace>
  <inkml:trace contextRef="#ctx0" brushRef="#br0" timeOffset="786.908">82 15,'0'0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8:10.56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7:24.23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993 504,'0'0</inkml:trace>
  <inkml:trace contextRef="#ctx0" brushRef="#br0" timeOffset="21975.68">354 164,'20'30,"117"73,-104-81,0-2,1-2,1-1,1-1,1-3,0 0,0-3,1-1,18 1,-32-6,-1 1,0 1,0 1,0 1,-1 1,-1 1,1 1,-2 1,1 0,-2 2,10 7,15 15,2-2,48 27,66 34,-131-78,-3-4</inkml:trace>
  <inkml:trace contextRef="#ctx0" brushRef="#br0" timeOffset="24538.666">1590 436,'0'0</inkml:trace>
  <inkml:trace contextRef="#ctx0" brushRef="#br0" timeOffset="25024.578">1835 681,'0'0</inkml:trace>
  <inkml:trace contextRef="#ctx0" brushRef="#br0" timeOffset="30225.916">1875 681,'0'0</inkml:trace>
  <inkml:trace contextRef="#ctx0" brushRef="#br0" timeOffset="35037.666">1821 640,'0'0</inkml:trace>
  <inkml:trace contextRef="#ctx0" brushRef="#br0" timeOffset="36088.596">1848 667,'0'0</inkml:trace>
  <inkml:trace contextRef="#ctx0" brushRef="#br0" timeOffset="36907.517">1889 667,'0'0</inkml:trace>
  <inkml:trace contextRef="#ctx0" brushRef="#br0" timeOffset="37996.018">1889 667,'0'0</inkml:trace>
  <inkml:trace contextRef="#ctx0" brushRef="#br0" timeOffset="39130.598">1957 640,'0'0</inkml:trace>
  <inkml:trace contextRef="#ctx0" brushRef="#br0" timeOffset="43237.362">1 15,'0'0</inkml:trace>
  <inkml:trace contextRef="#ctx0" brushRef="#br0" timeOffset="44003.446">191 110,'0'0</inkml:trace>
  <inkml:trace contextRef="#ctx0" brushRef="#br0" timeOffset="47903.78">476 1</inkml:trace>
  <inkml:trace contextRef="#ctx0" brushRef="#br0" timeOffset="48421.485">667 83,'0'0</inkml:trace>
  <inkml:trace contextRef="#ctx0" brushRef="#br0" timeOffset="48760.717">938 246</inkml:trace>
  <inkml:trace contextRef="#ctx0" brushRef="#br0" timeOffset="49162.611">1196 368,'0'0</inkml:trace>
  <inkml:trace contextRef="#ctx0" brushRef="#br0" timeOffset="49595.56">1373 477,'0'0</inkml:trace>
  <inkml:trace contextRef="#ctx0" brushRef="#br0" timeOffset="50166.467">1427 518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8:09.36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0 28</inkml:trace>
  <inkml:trace contextRef="#ctx0" brushRef="#br0" timeOffset="1977.667">108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8:38.661"/>
    </inkml:context>
    <inkml:brush xml:id="br0">
      <inkml:brushProperty name="width" value="0.35" units="cm"/>
      <inkml:brushProperty name="height" value="0.35" units="cm"/>
      <inkml:brushProperty name="color" value="#5F5F5F"/>
      <inkml:brushProperty name="ignorePressure" value="1"/>
    </inkml:brush>
    <inkml:brush xml:id="br1">
      <inkml:brushProperty name="width" value="0.35" units="cm"/>
      <inkml:brushProperty name="height" value="0.35" units="cm"/>
      <inkml:brushProperty name="color" value="#777777"/>
      <inkml:brushProperty name="ignorePressure" value="1"/>
    </inkml:brush>
  </inkml:definitions>
  <inkml:trace contextRef="#ctx0" brushRef="#br0">83 55,'0'0</inkml:trace>
  <inkml:trace contextRef="#ctx0" brushRef="#br0" timeOffset="1238.438">15 1,'0'0</inkml:trace>
  <inkml:trace contextRef="#ctx0" brushRef="#br1" timeOffset="19810.658">1 137,'0'0</inkml:trace>
  <inkml:trace contextRef="#ctx0" brushRef="#br1" timeOffset="20381.154">15 15,'0'0</inkml:trace>
  <inkml:trace contextRef="#ctx0" brushRef="#br1" timeOffset="21044.36">83 1,'0'0</inkml:trace>
  <inkml:trace contextRef="#ctx0" brushRef="#br1" timeOffset="22600.569">110 28,'0'0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3-05T19:29:16.321"/>
    </inkml:context>
    <inkml:brush xml:id="br0">
      <inkml:brushProperty name="width" value="0.35" units="cm"/>
      <inkml:brushProperty name="height" value="0.35" units="cm"/>
      <inkml:brushProperty name="color" value="#777777"/>
      <inkml:brushProperty name="ignorePressure" value="1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7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33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00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0159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098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9" name="Google Shape;19;p6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6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1"/>
          <p:cNvSpPr txBox="1">
            <a:spLocks noGrp="1"/>
          </p:cNvSpPr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1"/>
          <p:cNvSpPr txBox="1">
            <a:spLocks noGrp="1"/>
          </p:cNvSpPr>
          <p:nvPr>
            <p:ph type="body" idx="1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1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1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6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42" name="Google Shape;42;p6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5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5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49" name="Google Shape;49;p6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6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7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6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6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73" name="Google Shape;73;p6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0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0"/>
          <p:cNvSpPr txBox="1">
            <a:spLocks noGrp="1"/>
          </p:cNvSpPr>
          <p:nvPr>
            <p:ph type="body" idx="1"/>
          </p:nvPr>
        </p:nvSpPr>
        <p:spPr>
          <a:xfrm rot="5400000">
            <a:off x="2667000" y="304800"/>
            <a:ext cx="3810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685800" y="2286000"/>
            <a:ext cx="77724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5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59" descr="blue header_gold_white_logo.eps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0"/>
            <a:ext cx="9159875" cy="9144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fiondella@umassd.edu" TargetMode="External"/><Relationship Id="rId2" Type="http://schemas.openxmlformats.org/officeDocument/2006/relationships/hyperlink" Target="mailto:psvila4@umass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5.png"/><Relationship Id="rId14" Type="http://schemas.openxmlformats.org/officeDocument/2006/relationships/customXml" Target="../ink/ink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>
            <a:spLocks noGrp="1"/>
          </p:cNvSpPr>
          <p:nvPr>
            <p:ph type="title"/>
          </p:nvPr>
        </p:nvSpPr>
        <p:spPr>
          <a:xfrm>
            <a:off x="533399" y="2666080"/>
            <a:ext cx="8229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/>
            <a:r>
              <a:rPr lang="en-US" sz="4000" dirty="0">
                <a:solidFill>
                  <a:srgbClr val="1F487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Regression and Time Series Mixture Approaches to Predict Resilience</a:t>
            </a:r>
            <a:br>
              <a:rPr lang="en-US" sz="32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35"/>
          <p:cNvSpPr txBox="1">
            <a:spLocks noGrp="1"/>
          </p:cNvSpPr>
          <p:nvPr>
            <p:ph type="body" idx="1"/>
          </p:nvPr>
        </p:nvSpPr>
        <p:spPr>
          <a:xfrm>
            <a:off x="1584919" y="2971971"/>
            <a:ext cx="6126561" cy="100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Priscila Silva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PhD Candidate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Lance Fiondella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dirty="0">
                <a:latin typeface="Times New Roman"/>
                <a:ea typeface="Times New Roman"/>
                <a:cs typeface="Times New Roman"/>
                <a:sym typeface="Times New Roman"/>
              </a:rPr>
              <a:t>Associate Professor</a:t>
            </a:r>
          </a:p>
          <a:p>
            <a:pPr marL="0" lvl="0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i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br>
              <a:rPr lang="en-US" sz="2000" i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 i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8" name="Google Shape;398;p35"/>
          <p:cNvSpPr txBox="1"/>
          <p:nvPr/>
        </p:nvSpPr>
        <p:spPr>
          <a:xfrm>
            <a:off x="76199" y="5265609"/>
            <a:ext cx="9144000" cy="130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Technical Meeting</a:t>
            </a: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Boston/Providence/New Hampshire Reliability Chapter</a:t>
            </a:r>
          </a:p>
          <a:p>
            <a:pPr lvl="0" algn="ctr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March 2024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9" name="Google Shape;399;p35"/>
          <p:cNvSpPr/>
          <p:nvPr/>
        </p:nvSpPr>
        <p:spPr>
          <a:xfrm>
            <a:off x="1232138" y="4076662"/>
            <a:ext cx="6679724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400" i="1" dirty="0">
                <a:latin typeface="Times New Roman"/>
                <a:ea typeface="Times New Roman"/>
                <a:cs typeface="Times New Roman"/>
                <a:sym typeface="Times New Roman"/>
              </a:rPr>
              <a:t>Department of Electrical &amp; Computer Engineering </a:t>
            </a:r>
            <a:endParaRPr lang="en-US"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 of Massachusetts Dartmouth</a:t>
            </a:r>
            <a:endParaRPr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3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71008-90B8-413E-A5A6-8FF075CBC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Google Shape;407;p36">
            <a:extLst>
              <a:ext uri="{FF2B5EF4-FFF2-40B4-BE49-F238E27FC236}">
                <a16:creationId xmlns:a16="http://schemas.microsoft.com/office/drawing/2014/main" id="{5952BD0F-0187-45F5-AABB-DF273E0DC799}"/>
              </a:ext>
            </a:extLst>
          </p:cNvPr>
          <p:cNvSpPr txBox="1">
            <a:spLocks/>
          </p:cNvSpPr>
          <p:nvPr/>
        </p:nvSpPr>
        <p:spPr>
          <a:xfrm>
            <a:off x="685800" y="139065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System Performance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182B0-DEBF-4FA8-A5DA-06888B152171}"/>
              </a:ext>
            </a:extLst>
          </p:cNvPr>
          <p:cNvSpPr/>
          <p:nvPr/>
        </p:nvSpPr>
        <p:spPr>
          <a:xfrm>
            <a:off x="889773" y="2184025"/>
            <a:ext cx="7501191" cy="252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is domain dependent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as the level of goal achievement of task or system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changes over time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endParaRPr lang="en-US" sz="2000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4D38E8-610B-4C6E-8A1F-2D250A25CB23}"/>
                  </a:ext>
                </a:extLst>
              </p:cNvPr>
              <p:cNvSpPr/>
              <p:nvPr/>
            </p:nvSpPr>
            <p:spPr>
              <a:xfrm>
                <a:off x="2657966" y="3960743"/>
                <a:ext cx="396480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E4D38E8-610B-4C6E-8A1F-2D250A25CB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7966" y="3960743"/>
                <a:ext cx="396480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E3B0A2-B89B-44B2-9F6D-744FA46D7E0C}"/>
                  </a:ext>
                </a:extLst>
              </p:cNvPr>
              <p:cNvSpPr/>
              <p:nvPr/>
            </p:nvSpPr>
            <p:spPr>
              <a:xfrm>
                <a:off x="889773" y="4778799"/>
                <a:ext cx="684455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Arial" panose="020B0604020202020204" pitchFamily="34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in present time interval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𝑖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performance in previous time interval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en-US" sz="20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000" i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buClr>
                    <a:srgbClr val="0070C0"/>
                  </a:buClr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 in performance (assumed I.I.D.)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BE3B0A2-B89B-44B2-9F6D-744FA46D7E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73" y="4778799"/>
                <a:ext cx="6844552" cy="1015663"/>
              </a:xfrm>
              <a:prstGeom prst="rect">
                <a:avLst/>
              </a:prstGeom>
              <a:blipFill>
                <a:blip r:embed="rId3"/>
                <a:stretch>
                  <a:fillRect t="-3593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5688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773629" y="1445836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Resilience Modeling Approaches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2949CC-75AE-4660-97E4-29D4F853DCEB}"/>
              </a:ext>
            </a:extLst>
          </p:cNvPr>
          <p:cNvSpPr txBox="1">
            <a:spLocks/>
          </p:cNvSpPr>
          <p:nvPr/>
        </p:nvSpPr>
        <p:spPr>
          <a:xfrm>
            <a:off x="250537" y="2562373"/>
            <a:ext cx="6834841" cy="11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linear regression (MLR), (MLRI), and (PR)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0DC7E7-5231-4872-A66B-A8DDDA55126E}"/>
                  </a:ext>
                </a:extLst>
              </p:cNvPr>
              <p:cNvSpPr/>
              <p:nvPr/>
            </p:nvSpPr>
            <p:spPr>
              <a:xfrm>
                <a:off x="1002602" y="3502902"/>
                <a:ext cx="3450496" cy="967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𝑀𝐿𝑅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0DC7E7-5231-4872-A66B-A8DDDA551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02" y="3502902"/>
                <a:ext cx="3450496" cy="967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34A93431-897F-4ABF-84B0-B72F68ABFE06}"/>
                  </a:ext>
                </a:extLst>
              </p:cNvPr>
              <p:cNvSpPr txBox="1"/>
              <p:nvPr/>
            </p:nvSpPr>
            <p:spPr>
              <a:xfrm>
                <a:off x="4669487" y="3417991"/>
                <a:ext cx="4425615" cy="2075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of covariates </a:t>
                </a:r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baseline change in performance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coefficients of disruptions and activities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covariates </a:t>
                </a:r>
                <a:r>
                  <a:rPr lang="en-US" sz="1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driving degradation/recovery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number of lags  </a:t>
                </a:r>
                <a:endParaRPr 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4" name="TextBox 20">
                <a:extLst>
                  <a:ext uri="{FF2B5EF4-FFF2-40B4-BE49-F238E27FC236}">
                    <a16:creationId xmlns:a16="http://schemas.microsoft.com/office/drawing/2014/main" id="{34A93431-897F-4ABF-84B0-B72F68ABF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487" y="3417991"/>
                <a:ext cx="4425615" cy="2075953"/>
              </a:xfrm>
              <a:prstGeom prst="rect">
                <a:avLst/>
              </a:prstGeom>
              <a:blipFill>
                <a:blip r:embed="rId4"/>
                <a:stretch>
                  <a:fillRect l="-413" t="-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B06500-CCD0-4102-9BC5-638255C9E53B}"/>
                  </a:ext>
                </a:extLst>
              </p:cNvPr>
              <p:cNvSpPr/>
              <p:nvPr/>
            </p:nvSpPr>
            <p:spPr>
              <a:xfrm>
                <a:off x="250537" y="2161145"/>
                <a:ext cx="5475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Modeling change in performance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B06500-CCD0-4102-9BC5-638255C9E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7" y="2161145"/>
                <a:ext cx="5475666" cy="461665"/>
              </a:xfrm>
              <a:prstGeom prst="rect">
                <a:avLst/>
              </a:prstGeom>
              <a:blipFill>
                <a:blip r:embed="rId5"/>
                <a:stretch>
                  <a:fillRect l="-144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9347204-994D-4B09-9931-4657204BFCC3}"/>
              </a:ext>
            </a:extLst>
          </p:cNvPr>
          <p:cNvSpPr txBox="1">
            <a:spLocks/>
          </p:cNvSpPr>
          <p:nvPr/>
        </p:nvSpPr>
        <p:spPr>
          <a:xfrm>
            <a:off x="365445" y="4663283"/>
            <a:ext cx="7952172" cy="11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Multivariate Vector Auto-Regressive (MVAR), and (MVARMA)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6567CE-ADD9-40BF-B8F1-3E17EEDFC0AC}"/>
                  </a:ext>
                </a:extLst>
              </p:cNvPr>
              <p:cNvSpPr/>
              <p:nvPr/>
            </p:nvSpPr>
            <p:spPr>
              <a:xfrm>
                <a:off x="994249" y="5543890"/>
                <a:ext cx="6624186" cy="9762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𝑉𝐴𝑅</m:t>
                          </m:r>
                        </m:sub>
                      </m:sSub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18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A6567CE-ADD9-40BF-B8F1-3E17EEDFC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249" y="5543890"/>
                <a:ext cx="6624186" cy="976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170736-2600-498B-BF07-AF1C453F3AC5}"/>
              </a:ext>
            </a:extLst>
          </p:cNvPr>
          <p:cNvCxnSpPr/>
          <p:nvPr/>
        </p:nvCxnSpPr>
        <p:spPr>
          <a:xfrm>
            <a:off x="4572000" y="3429000"/>
            <a:ext cx="0" cy="1308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773629" y="1445836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Mixture Resilience Models</a:t>
            </a:r>
            <a:endParaRPr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2949CC-75AE-4660-97E4-29D4F853DCEB}"/>
              </a:ext>
            </a:extLst>
          </p:cNvPr>
          <p:cNvSpPr txBox="1">
            <a:spLocks/>
          </p:cNvSpPr>
          <p:nvPr/>
        </p:nvSpPr>
        <p:spPr>
          <a:xfrm>
            <a:off x="743255" y="2709068"/>
            <a:ext cx="7657489" cy="11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linear regression and Multivariate Vector Auto-Regressive (MLR-MVAR)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0DC7E7-5231-4872-A66B-A8DDDA55126E}"/>
                  </a:ext>
                </a:extLst>
              </p:cNvPr>
              <p:cNvSpPr/>
              <p:nvPr/>
            </p:nvSpPr>
            <p:spPr>
              <a:xfrm>
                <a:off x="532992" y="3874534"/>
                <a:ext cx="8367432" cy="9674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𝑀𝐿𝑅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𝑀𝑉𝐴𝑅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(ℓ+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m:rPr>
                              <m:nor/>
                            </m:rPr>
                            <a:rPr lang="en-US" sz="1600" dirty="0"/>
                            <m:t> </m:t>
                          </m:r>
                        </m:e>
                      </m:nary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10DC7E7-5231-4872-A66B-A8DDDA5512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92" y="3874534"/>
                <a:ext cx="8367432" cy="9674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B06500-CCD0-4102-9BC5-638255C9E53B}"/>
                  </a:ext>
                </a:extLst>
              </p:cNvPr>
              <p:cNvSpPr/>
              <p:nvPr/>
            </p:nvSpPr>
            <p:spPr>
              <a:xfrm>
                <a:off x="250537" y="2161145"/>
                <a:ext cx="547566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-45720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Modeling change in performance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B06500-CCD0-4102-9BC5-638255C9E5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537" y="2161145"/>
                <a:ext cx="5475666" cy="461665"/>
              </a:xfrm>
              <a:prstGeom prst="rect">
                <a:avLst/>
              </a:prstGeom>
              <a:blipFill>
                <a:blip r:embed="rId4"/>
                <a:stretch>
                  <a:fillRect l="-144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0376041-26BE-4AEE-AA10-D36F182A64F1}"/>
              </a:ext>
            </a:extLst>
          </p:cNvPr>
          <p:cNvSpPr txBox="1">
            <a:spLocks/>
          </p:cNvSpPr>
          <p:nvPr/>
        </p:nvSpPr>
        <p:spPr>
          <a:xfrm>
            <a:off x="800711" y="5139146"/>
            <a:ext cx="7657489" cy="117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MLR-MVARMA</a:t>
            </a:r>
          </a:p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MLRI-MVAR</a:t>
            </a:r>
          </a:p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MLRI-MVARMA</a:t>
            </a:r>
          </a:p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PR-MVAR</a:t>
            </a:r>
          </a:p>
          <a:p>
            <a:pPr indent="-457200"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PR-MVARMA</a:t>
            </a:r>
          </a:p>
        </p:txBody>
      </p:sp>
    </p:spTree>
    <p:extLst>
      <p:ext uri="{BB962C8B-B14F-4D97-AF65-F5344CB8AC3E}">
        <p14:creationId xmlns:p14="http://schemas.microsoft.com/office/powerpoint/2010/main" val="217207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20" name="Google Shape;420;p37"/>
          <p:cNvSpPr txBox="1">
            <a:spLocks noGrp="1"/>
          </p:cNvSpPr>
          <p:nvPr>
            <p:ph type="title"/>
          </p:nvPr>
        </p:nvSpPr>
        <p:spPr>
          <a:xfrm>
            <a:off x="571500" y="1426277"/>
            <a:ext cx="8001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Steps to Apply Resilience Models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66316-4DD8-4790-A02C-519CE5F9750C}"/>
                  </a:ext>
                </a:extLst>
              </p:cNvPr>
              <p:cNvSpPr/>
              <p:nvPr/>
            </p:nvSpPr>
            <p:spPr>
              <a:xfrm>
                <a:off x="476407" y="2207305"/>
                <a:ext cx="8462220" cy="4269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 Identify disruptive and restorative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Collect data for events and activities in each time interval </a:t>
                </a: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3) Estimate model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Maximum Likelihood Estimation (MLE) </a:t>
                </a:r>
              </a:p>
              <a:p>
                <a:pPr lvl="1" defTabSz="914400">
                  <a:spcBef>
                    <a:spcPts val="1000"/>
                  </a:spcBef>
                  <a:buClr>
                    <a:srgbClr val="0070C0"/>
                  </a:buClr>
                  <a:defRPr/>
                </a:pP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4) Validate the model with statistical measures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well do the models track the available data (RMSE)?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well do the models predicts future intervals (PRMSE)?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well do the factors characterize changes in performance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𝑎𝑑𝑗</m:t>
                        </m:r>
                      </m:sub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)?</a:t>
                </a:r>
              </a:p>
              <a:p>
                <a:pPr marL="1257300" lvl="2" indent="-342900">
                  <a:spcBef>
                    <a:spcPts val="1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much uncertainty is there in the model predictions?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5166316-4DD8-4790-A02C-519CE5F97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07" y="2207305"/>
                <a:ext cx="8462220" cy="4269695"/>
              </a:xfrm>
              <a:prstGeom prst="rect">
                <a:avLst/>
              </a:prstGeom>
              <a:blipFill>
                <a:blip r:embed="rId3"/>
                <a:stretch>
                  <a:fillRect l="-1081" t="-1141" r="-360" b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62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BBCB-DBE5-47B8-BC67-C94995E7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Illustration</a:t>
            </a:r>
            <a:r>
              <a:rPr lang="pt-BR" dirty="0">
                <a:latin typeface="Times New Roman"/>
                <a:cs typeface="Times New Roman"/>
              </a:rPr>
              <a:t>: </a:t>
            </a:r>
            <a:br>
              <a:rPr lang="pt-BR" dirty="0">
                <a:latin typeface="Times New Roman"/>
                <a:cs typeface="Times New Roman"/>
              </a:rPr>
            </a:br>
            <a:r>
              <a:rPr lang="en-US" sz="4000" dirty="0">
                <a:latin typeface="Times New Roman"/>
                <a:cs typeface="Times New Roman"/>
              </a:rPr>
              <a:t>1980 US Recession – Energy Crisis 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8DEF-7131-41FC-AAD1-7831BB9769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92DBBD-60C3-44F0-A2BC-0245A7CC455E}"/>
                  </a:ext>
                </a:extLst>
              </p:cNvPr>
              <p:cNvSpPr/>
              <p:nvPr/>
            </p:nvSpPr>
            <p:spPr>
              <a:xfrm>
                <a:off x="0" y="2394674"/>
                <a:ext cx="9144000" cy="959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0375" lvl="1" indent="-285750">
                  <a:lnSpc>
                    <a:spcPct val="100000"/>
                  </a:lnSpc>
                  <a:spcBef>
                    <a:spcPts val="1000"/>
                  </a:spcBef>
                  <a:buSzPts val="2800"/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Performance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number of employments in the US</a:t>
                </a:r>
              </a:p>
              <a:p>
                <a:pPr marL="460375" lvl="1" indent="-285750">
                  <a:lnSpc>
                    <a:spcPct val="100000"/>
                  </a:lnSpc>
                  <a:spcBef>
                    <a:spcPts val="1000"/>
                  </a:spcBef>
                  <a:buSzPts val="2800"/>
                  <a:buFont typeface="Arial" panose="020B0604020202020204" pitchFamily="34" charset="0"/>
                  <a:buChar char="•"/>
                  <a:defRPr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Covariates are selected by forward/backward stepwise procedure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692DBBD-60C3-44F0-A2BC-0245A7CC45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4674"/>
                <a:ext cx="9144000" cy="959237"/>
              </a:xfrm>
              <a:prstGeom prst="rect">
                <a:avLst/>
              </a:prstGeom>
              <a:blipFill>
                <a:blip r:embed="rId2"/>
                <a:stretch>
                  <a:fillRect t="-8917" b="-15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A0613FA-EA25-4D18-9B10-F42943A7D6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097245"/>
              </p:ext>
            </p:extLst>
          </p:nvPr>
        </p:nvGraphicFramePr>
        <p:xfrm>
          <a:off x="358531" y="3691185"/>
          <a:ext cx="8426938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243763">
                  <a:extLst>
                    <a:ext uri="{9D8B030D-6E8A-4147-A177-3AD203B41FA5}">
                      <a16:colId xmlns:a16="http://schemas.microsoft.com/office/drawing/2014/main" val="1523077177"/>
                    </a:ext>
                  </a:extLst>
                </a:gridCol>
                <a:gridCol w="2376582">
                  <a:extLst>
                    <a:ext uri="{9D8B030D-6E8A-4147-A177-3AD203B41FA5}">
                      <a16:colId xmlns:a16="http://schemas.microsoft.com/office/drawing/2014/main" val="25683644"/>
                    </a:ext>
                  </a:extLst>
                </a:gridCol>
                <a:gridCol w="1281018">
                  <a:extLst>
                    <a:ext uri="{9D8B030D-6E8A-4147-A177-3AD203B41FA5}">
                      <a16:colId xmlns:a16="http://schemas.microsoft.com/office/drawing/2014/main" val="1850601729"/>
                    </a:ext>
                  </a:extLst>
                </a:gridCol>
                <a:gridCol w="3525575">
                  <a:extLst>
                    <a:ext uri="{9D8B030D-6E8A-4147-A177-3AD203B41FA5}">
                      <a16:colId xmlns:a16="http://schemas.microsoft.com/office/drawing/2014/main" val="3292042507"/>
                    </a:ext>
                  </a:extLst>
                </a:gridCol>
              </a:tblGrid>
              <a:tr h="1995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Covariates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Covariates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0426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Treasury Yield Curve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Personal Consumption Expenditures 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6650964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Production 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S&amp;P 500 Index Stock Market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47059071"/>
                  </a:ext>
                </a:extLst>
              </a:tr>
              <a:tr h="26132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Federal Funds Rate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Price Index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23409076"/>
                  </a:ext>
                </a:extLst>
              </a:tr>
              <a:tr h="199539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Mortgage Rate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u="none" strike="noStrike" cap="non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Crude Oil Prices</a:t>
                      </a:r>
                      <a:endParaRPr lang="en-US" sz="1800" b="0" i="0" u="none" strike="noStrike" cap="non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5367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12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3BBCB-DBE5-47B8-BC67-C94995E70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Illustration</a:t>
            </a:r>
            <a:r>
              <a:rPr lang="pt-BR" dirty="0">
                <a:latin typeface="Times New Roman"/>
                <a:cs typeface="Times New Roman"/>
              </a:rPr>
              <a:t>: </a:t>
            </a:r>
            <a:r>
              <a:rPr lang="pt-BR" dirty="0" err="1">
                <a:latin typeface="Times New Roman"/>
                <a:cs typeface="Times New Roman"/>
              </a:rPr>
              <a:t>Computation</a:t>
            </a:r>
            <a:r>
              <a:rPr lang="pt-BR" dirty="0">
                <a:latin typeface="Times New Roman"/>
                <a:cs typeface="Times New Roman"/>
              </a:rPr>
              <a:t> </a:t>
            </a:r>
            <a:r>
              <a:rPr lang="en-US" sz="4000" dirty="0">
                <a:latin typeface="Times New Roman"/>
                <a:cs typeface="Times New Roman"/>
              </a:rPr>
              <a:t>Steps</a:t>
            </a:r>
            <a:b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78DEF-7131-41FC-AAD1-7831BB9769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92DBBD-60C3-44F0-A2BC-0245A7CC455E}"/>
              </a:ext>
            </a:extLst>
          </p:cNvPr>
          <p:cNvSpPr/>
          <p:nvPr/>
        </p:nvSpPr>
        <p:spPr>
          <a:xfrm>
            <a:off x="0" y="2145292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 Models were tested: 3 regressions, 2 time series, 6 mixture models</a:t>
            </a:r>
          </a:p>
          <a:p>
            <a:pPr marL="914400" lvl="6" indent="-285750"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combinations of covariates and lags for each approach</a:t>
            </a:r>
          </a:p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data subsets were used for model fitting: 50%, 60%, 70%, 80%</a:t>
            </a:r>
          </a:p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fits and goodness-of-fit were computed </a:t>
            </a:r>
          </a:p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model fit from each approach for each subset considered is plotted against each other for analysis </a:t>
            </a:r>
          </a:p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model fit overall is picked for further analysis </a:t>
            </a:r>
          </a:p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738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65B2C-9FBE-4B18-8823-4AE3CA0AB5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E75239-83D8-48CD-8476-18A049A1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894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C9-846B-4399-8758-EB37D1A3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29" y="1106327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Illustration</a:t>
            </a:r>
            <a:r>
              <a:rPr lang="pt-BR" dirty="0">
                <a:latin typeface="Times New Roman"/>
                <a:cs typeface="Times New Roman"/>
              </a:rPr>
              <a:t>: </a:t>
            </a:r>
            <a:r>
              <a:rPr lang="pt-BR" dirty="0" err="1">
                <a:latin typeface="Times New Roman"/>
                <a:cs typeface="Times New Roman"/>
              </a:rPr>
              <a:t>Goodness-of-fit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515E-7862-48DA-B40F-22F6D07D1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C6709-414B-4907-BC59-FA48AEF5C7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199" y="1684408"/>
            <a:ext cx="3339761" cy="2787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77500AC-CD55-4AA2-9706-619265FA85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016894"/>
                  </p:ext>
                </p:extLst>
              </p:nvPr>
            </p:nvGraphicFramePr>
            <p:xfrm>
              <a:off x="589224" y="4471759"/>
              <a:ext cx="7772401" cy="1795653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73805">
                      <a:extLst>
                        <a:ext uri="{9D8B030D-6E8A-4147-A177-3AD203B41FA5}">
                          <a16:colId xmlns:a16="http://schemas.microsoft.com/office/drawing/2014/main" val="1523077177"/>
                        </a:ext>
                      </a:extLst>
                    </a:gridCol>
                    <a:gridCol w="1354485">
                      <a:extLst>
                        <a:ext uri="{9D8B030D-6E8A-4147-A177-3AD203B41FA5}">
                          <a16:colId xmlns:a16="http://schemas.microsoft.com/office/drawing/2014/main" val="25683644"/>
                        </a:ext>
                      </a:extLst>
                    </a:gridCol>
                    <a:gridCol w="699247">
                      <a:extLst>
                        <a:ext uri="{9D8B030D-6E8A-4147-A177-3AD203B41FA5}">
                          <a16:colId xmlns:a16="http://schemas.microsoft.com/office/drawing/2014/main" val="1850601729"/>
                        </a:ext>
                      </a:extLst>
                    </a:gridCol>
                    <a:gridCol w="1354486">
                      <a:extLst>
                        <a:ext uri="{9D8B030D-6E8A-4147-A177-3AD203B41FA5}">
                          <a16:colId xmlns:a16="http://schemas.microsoft.com/office/drawing/2014/main" val="3292042507"/>
                        </a:ext>
                      </a:extLst>
                    </a:gridCol>
                    <a:gridCol w="1051316">
                      <a:extLst>
                        <a:ext uri="{9D8B030D-6E8A-4147-A177-3AD203B41FA5}">
                          <a16:colId xmlns:a16="http://schemas.microsoft.com/office/drawing/2014/main" val="2635886403"/>
                        </a:ext>
                      </a:extLst>
                    </a:gridCol>
                    <a:gridCol w="1065985">
                      <a:extLst>
                        <a:ext uri="{9D8B030D-6E8A-4147-A177-3AD203B41FA5}">
                          <a16:colId xmlns:a16="http://schemas.microsoft.com/office/drawing/2014/main" val="3675381315"/>
                        </a:ext>
                      </a:extLst>
                    </a:gridCol>
                    <a:gridCol w="973077">
                      <a:extLst>
                        <a:ext uri="{9D8B030D-6E8A-4147-A177-3AD203B41FA5}">
                          <a16:colId xmlns:a16="http://schemas.microsoft.com/office/drawing/2014/main" val="609153394"/>
                        </a:ext>
                      </a:extLst>
                    </a:gridCol>
                  </a:tblGrid>
                  <a:tr h="23751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Covariates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Lags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𝒂𝒅𝒋</m:t>
                                    </m:r>
                                  </m:sub>
                                  <m:sup>
                                    <m:r>
                                      <a:rPr lang="en-US" sz="1800" b="1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000426"/>
                      </a:ext>
                    </a:extLst>
                  </a:tr>
                  <a:tr h="23751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0.00524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0.00855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0.93122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96650964"/>
                      </a:ext>
                    </a:extLst>
                  </a:tr>
                  <a:tr h="23751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MVAR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X3, X5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0.00235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0.92277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7059071"/>
                      </a:ext>
                    </a:extLst>
                  </a:tr>
                  <a:tr h="23751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PR-MVARMA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X3, X5, X2, X6, X4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0.00192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0.98628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4090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77500AC-CD55-4AA2-9706-619265FA85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3016894"/>
                  </p:ext>
                </p:extLst>
              </p:nvPr>
            </p:nvGraphicFramePr>
            <p:xfrm>
              <a:off x="589224" y="4471759"/>
              <a:ext cx="7772401" cy="1795653"/>
            </p:xfrm>
            <a:graphic>
              <a:graphicData uri="http://schemas.openxmlformats.org/drawingml/2006/table">
                <a:tbl>
                  <a:tblPr firstRow="1" bandRow="1">
                    <a:tableStyleId>{69012ECD-51FC-41F1-AA8D-1B2483CD663E}</a:tableStyleId>
                  </a:tblPr>
                  <a:tblGrid>
                    <a:gridCol w="1273805">
                      <a:extLst>
                        <a:ext uri="{9D8B030D-6E8A-4147-A177-3AD203B41FA5}">
                          <a16:colId xmlns:a16="http://schemas.microsoft.com/office/drawing/2014/main" val="1523077177"/>
                        </a:ext>
                      </a:extLst>
                    </a:gridCol>
                    <a:gridCol w="1354485">
                      <a:extLst>
                        <a:ext uri="{9D8B030D-6E8A-4147-A177-3AD203B41FA5}">
                          <a16:colId xmlns:a16="http://schemas.microsoft.com/office/drawing/2014/main" val="25683644"/>
                        </a:ext>
                      </a:extLst>
                    </a:gridCol>
                    <a:gridCol w="699247">
                      <a:extLst>
                        <a:ext uri="{9D8B030D-6E8A-4147-A177-3AD203B41FA5}">
                          <a16:colId xmlns:a16="http://schemas.microsoft.com/office/drawing/2014/main" val="1850601729"/>
                        </a:ext>
                      </a:extLst>
                    </a:gridCol>
                    <a:gridCol w="1354486">
                      <a:extLst>
                        <a:ext uri="{9D8B030D-6E8A-4147-A177-3AD203B41FA5}">
                          <a16:colId xmlns:a16="http://schemas.microsoft.com/office/drawing/2014/main" val="3292042507"/>
                        </a:ext>
                      </a:extLst>
                    </a:gridCol>
                    <a:gridCol w="1051316">
                      <a:extLst>
                        <a:ext uri="{9D8B030D-6E8A-4147-A177-3AD203B41FA5}">
                          <a16:colId xmlns:a16="http://schemas.microsoft.com/office/drawing/2014/main" val="2635886403"/>
                        </a:ext>
                      </a:extLst>
                    </a:gridCol>
                    <a:gridCol w="1065985">
                      <a:extLst>
                        <a:ext uri="{9D8B030D-6E8A-4147-A177-3AD203B41FA5}">
                          <a16:colId xmlns:a16="http://schemas.microsoft.com/office/drawing/2014/main" val="3675381315"/>
                        </a:ext>
                      </a:extLst>
                    </a:gridCol>
                    <a:gridCol w="973077">
                      <a:extLst>
                        <a:ext uri="{9D8B030D-6E8A-4147-A177-3AD203B41FA5}">
                          <a16:colId xmlns:a16="http://schemas.microsoft.com/office/drawing/2014/main" val="609153394"/>
                        </a:ext>
                      </a:extLst>
                    </a:gridCol>
                  </a:tblGrid>
                  <a:tr h="4240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Model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Covariates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Lags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PRMSE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1F487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3"/>
                          <a:stretch>
                            <a:fillRect l="-698125" t="-7143" r="-1250" b="-34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00042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MLR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0.00524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0.00855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0.93122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189665096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MVAR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X3, X5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17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0.00235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0.00240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0.92277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extLst>
                      <a:ext uri="{0D108BD9-81ED-4DB2-BD59-A6C34878D82A}">
                        <a16:rowId xmlns:a16="http://schemas.microsoft.com/office/drawing/2014/main" val="384705907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PR-MVARMA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X8, X3, X5, X2, X6, X4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800" b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21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0.00192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0.00231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i="0" u="none" strike="noStrike" cap="none" dirty="0">
                              <a:solidFill>
                                <a:srgbClr val="000000"/>
                              </a:solidFill>
                              <a:latin typeface="Times New Roman" panose="02020603050405020304" pitchFamily="18" charset="0"/>
                              <a:ea typeface="Arial"/>
                              <a:cs typeface="Times New Roman" panose="02020603050405020304" pitchFamily="18" charset="0"/>
                              <a:sym typeface="Arial"/>
                            </a:rPr>
                            <a:t>0.98628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2340907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3904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CFE17-7433-423B-8580-2DB50FC71B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147233-4585-4F3B-BA85-C985C6DF4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77954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Illustration</a:t>
            </a:r>
            <a:r>
              <a:rPr lang="pt-BR" dirty="0">
                <a:latin typeface="Times New Roman"/>
                <a:cs typeface="Times New Roman"/>
              </a:rPr>
              <a:t>: Best </a:t>
            </a:r>
            <a:r>
              <a:rPr lang="pt-BR" dirty="0" err="1">
                <a:latin typeface="Times New Roman"/>
                <a:cs typeface="Times New Roman"/>
              </a:rPr>
              <a:t>Model</a:t>
            </a:r>
            <a:r>
              <a:rPr lang="pt-BR" dirty="0">
                <a:latin typeface="Times New Roman"/>
                <a:cs typeface="Times New Roman"/>
              </a:rPr>
              <a:t> Overall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A7A64-57A6-497D-A45F-7C66E0C88092}"/>
              </a:ext>
            </a:extLst>
          </p:cNvPr>
          <p:cNvSpPr/>
          <p:nvPr/>
        </p:nvSpPr>
        <p:spPr>
          <a:xfrm>
            <a:off x="0" y="214529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lvl="1" indent="-285750">
              <a:lnSpc>
                <a:spcPct val="100000"/>
              </a:lnSpc>
              <a:spcBef>
                <a:spcPts val="1000"/>
              </a:spcBef>
              <a:buSzPts val="28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Polynomial Regression and Multivariate Vector Auto-Regressive Moving Average (PR-MVARMA)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72404F-75D7-4A8F-92DE-A4E3E045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63" y="3083458"/>
            <a:ext cx="4077031" cy="30577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282C77-FA02-4209-A5A6-148873C8E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83457"/>
            <a:ext cx="4077031" cy="305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7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C9-846B-4399-8758-EB37D1A3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67692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Illustration</a:t>
            </a:r>
            <a:r>
              <a:rPr lang="pt-BR" dirty="0">
                <a:latin typeface="Times New Roman"/>
                <a:cs typeface="Times New Roman"/>
              </a:rPr>
              <a:t>: </a:t>
            </a:r>
            <a:r>
              <a:rPr lang="pt-BR" dirty="0" err="1">
                <a:latin typeface="Times New Roman"/>
                <a:cs typeface="Times New Roman"/>
              </a:rPr>
              <a:t>Resilience</a:t>
            </a:r>
            <a:r>
              <a:rPr lang="pt-BR" dirty="0">
                <a:latin typeface="Times New Roman"/>
                <a:cs typeface="Times New Roman"/>
              </a:rPr>
              <a:t> </a:t>
            </a:r>
            <a:r>
              <a:rPr lang="pt-BR" dirty="0" err="1">
                <a:latin typeface="Times New Roman"/>
                <a:cs typeface="Times New Roman"/>
              </a:rPr>
              <a:t>Metrics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515E-7862-48DA-B40F-22F6D07D1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7500AC-CD55-4AA2-9706-619265FA8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338730"/>
              </p:ext>
            </p:extLst>
          </p:nvPr>
        </p:nvGraphicFramePr>
        <p:xfrm>
          <a:off x="651569" y="2292357"/>
          <a:ext cx="7772399" cy="24688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429068">
                  <a:extLst>
                    <a:ext uri="{9D8B030D-6E8A-4147-A177-3AD203B41FA5}">
                      <a16:colId xmlns:a16="http://schemas.microsoft.com/office/drawing/2014/main" val="1523077177"/>
                    </a:ext>
                  </a:extLst>
                </a:gridCol>
                <a:gridCol w="1757282">
                  <a:extLst>
                    <a:ext uri="{9D8B030D-6E8A-4147-A177-3AD203B41FA5}">
                      <a16:colId xmlns:a16="http://schemas.microsoft.com/office/drawing/2014/main" val="25683644"/>
                    </a:ext>
                  </a:extLst>
                </a:gridCol>
                <a:gridCol w="1389318">
                  <a:extLst>
                    <a:ext uri="{9D8B030D-6E8A-4147-A177-3AD203B41FA5}">
                      <a16:colId xmlns:a16="http://schemas.microsoft.com/office/drawing/2014/main" val="1850601729"/>
                    </a:ext>
                  </a:extLst>
                </a:gridCol>
                <a:gridCol w="1603868">
                  <a:extLst>
                    <a:ext uri="{9D8B030D-6E8A-4147-A177-3AD203B41FA5}">
                      <a16:colId xmlns:a16="http://schemas.microsoft.com/office/drawing/2014/main" val="3292042507"/>
                    </a:ext>
                  </a:extLst>
                </a:gridCol>
                <a:gridCol w="1592863">
                  <a:extLst>
                    <a:ext uri="{9D8B030D-6E8A-4147-A177-3AD203B41FA5}">
                      <a16:colId xmlns:a16="http://schemas.microsoft.com/office/drawing/2014/main" val="2635886403"/>
                    </a:ext>
                  </a:extLst>
                </a:gridCol>
              </a:tblGrid>
              <a:tr h="237517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Metrics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MLR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MVAR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PR-MVARMA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F4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00426"/>
                  </a:ext>
                </a:extLst>
              </a:tr>
              <a:tr h="237517">
                <a:tc>
                  <a:txBody>
                    <a:bodyPr/>
                    <a:lstStyle/>
                    <a:p>
                      <a:pPr algn="l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Preserved</a:t>
                      </a:r>
                    </a:p>
                    <a:p>
                      <a:pPr algn="l"/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Actual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Predicted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Relative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45.8167</a:t>
                      </a:r>
                    </a:p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45.7127</a:t>
                      </a:r>
                    </a:p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45.8167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45.8556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0.0008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45.8167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45.8482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0.0006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96650964"/>
                  </a:ext>
                </a:extLst>
              </a:tr>
              <a:tr h="237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Lost</a:t>
                      </a:r>
                    </a:p>
                    <a:p>
                      <a:pPr algn="l"/>
                      <a:endParaRPr 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Actual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Predicted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Relative Error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0.8054</a:t>
                      </a:r>
                    </a:p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0.8776</a:t>
                      </a:r>
                    </a:p>
                    <a:p>
                      <a:pPr algn="r"/>
                      <a:r>
                        <a:rPr lang="en-US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0.0896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0.8054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0.7718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0.0416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0.8054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0.8122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0.0083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59071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97E38B-C94F-4FE3-BBBB-E2D413C2AC40}"/>
              </a:ext>
            </a:extLst>
          </p:cNvPr>
          <p:cNvSpPr/>
          <p:nvPr/>
        </p:nvSpPr>
        <p:spPr>
          <a:xfrm>
            <a:off x="880170" y="5037405"/>
            <a:ext cx="7315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algn="ctr">
              <a:lnSpc>
                <a:spcPct val="100000"/>
              </a:lnSpc>
              <a:spcBef>
                <a:spcPts val="1000"/>
              </a:spcBef>
              <a:buSzPts val="2800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Models closely approximate actual values of resilience metrics</a:t>
            </a:r>
          </a:p>
        </p:txBody>
      </p:sp>
    </p:spTree>
    <p:extLst>
      <p:ext uri="{BB962C8B-B14F-4D97-AF65-F5344CB8AC3E}">
        <p14:creationId xmlns:p14="http://schemas.microsoft.com/office/powerpoint/2010/main" val="193178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35AF-0BED-475D-8E5C-B992BBF1D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26368"/>
            <a:ext cx="7772400" cy="4572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E5626-C78A-4735-9452-655C4A333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177689"/>
            <a:ext cx="7772400" cy="3810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talk</a:t>
            </a:r>
          </a:p>
          <a:p>
            <a:pPr lvl="1">
              <a:spcBef>
                <a:spcPts val="1000"/>
              </a:spcBef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Definitions of resilience</a:t>
            </a:r>
          </a:p>
          <a:p>
            <a:pPr lvl="1">
              <a:spcBef>
                <a:spcPts val="1000"/>
              </a:spcBef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of resilience metrics</a:t>
            </a:r>
          </a:p>
          <a:p>
            <a:pPr lvl="1">
              <a:spcBef>
                <a:spcPts val="1000"/>
              </a:spcBef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characterize resilience in terms of detrimental and restorative factors</a:t>
            </a:r>
          </a:p>
          <a:p>
            <a:pPr lvl="1">
              <a:spcBef>
                <a:spcPts val="1000"/>
              </a:spcBef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track and predict system resilience</a:t>
            </a:r>
          </a:p>
          <a:p>
            <a:pPr lvl="1">
              <a:spcBef>
                <a:spcPts val="1000"/>
              </a:spcBef>
              <a:buClrTx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benefits of system resilience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6E538-A1FC-4BC1-81CF-F202CF1A39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8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C9-846B-4399-8758-EB37D1A3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267692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Research</a:t>
            </a:r>
            <a:r>
              <a:rPr lang="pt-BR" dirty="0">
                <a:latin typeface="Times New Roman"/>
                <a:cs typeface="Times New Roman"/>
              </a:rPr>
              <a:t> </a:t>
            </a:r>
            <a:r>
              <a:rPr lang="pt-BR" dirty="0" err="1">
                <a:latin typeface="Times New Roman"/>
                <a:cs typeface="Times New Roman"/>
              </a:rPr>
              <a:t>Questions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515E-7862-48DA-B40F-22F6D07D1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B51AE7-6B2A-41E3-B730-9C7D82652D7D}"/>
              </a:ext>
            </a:extLst>
          </p:cNvPr>
          <p:cNvSpPr/>
          <p:nvPr/>
        </p:nvSpPr>
        <p:spPr>
          <a:xfrm>
            <a:off x="0" y="2024393"/>
            <a:ext cx="922223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How to 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preserve a specified level of performance?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ensure the duration of degraded performance is bounded?</a:t>
            </a:r>
          </a:p>
          <a:p>
            <a:pPr marL="342900" lvl="2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rapidly and cost-effectively recover to a high level of performance?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9A9438-0D0C-46FE-B7CA-ED77B4C2305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73" y="3728409"/>
            <a:ext cx="3941440" cy="27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96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9F5F4-22E2-4C7E-AAC9-C15C1C115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1554969"/>
            <a:ext cx="8125691" cy="452616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/>
                <a:cs typeface="Times New Roman"/>
              </a:rPr>
              <a:t>Predictive Resilience Assessment Tool (PSRAT) - In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7C65-38DB-4A01-B353-2BE551ED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BCC38-66BF-BE45-A6D9-CAD824DD631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3735BB37-17D4-49B1-B72E-450A7514F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96" y="2482408"/>
            <a:ext cx="7250807" cy="333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7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7C65-38DB-4A01-B353-2BE551ED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BCC38-66BF-BE45-A6D9-CAD824DD631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91E6AB-483C-4E5E-AAA5-DD2D0CC33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90" y="1748728"/>
            <a:ext cx="8155029" cy="37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60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7C65-38DB-4A01-B353-2BE551ED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BCC38-66BF-BE45-A6D9-CAD824DD631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1B085A-B76B-4906-B7AD-62616637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89" y="1696774"/>
            <a:ext cx="8076821" cy="366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01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A7C65-38DB-4A01-B353-2BE551ED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BCC38-66BF-BE45-A6D9-CAD824DD631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478A27-59AA-406C-952C-1C9D99E5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24" y="1867424"/>
            <a:ext cx="7851247" cy="34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3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C9-846B-4399-8758-EB37D1A3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02811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Take-Aways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515E-7862-48DA-B40F-22F6D07D1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7" name="Google Shape;523;p49">
            <a:extLst>
              <a:ext uri="{FF2B5EF4-FFF2-40B4-BE49-F238E27FC236}">
                <a16:creationId xmlns:a16="http://schemas.microsoft.com/office/drawing/2014/main" id="{743F6788-A63B-4AF0-8566-261E80CF7D7E}"/>
              </a:ext>
            </a:extLst>
          </p:cNvPr>
          <p:cNvSpPr txBox="1">
            <a:spLocks/>
          </p:cNvSpPr>
          <p:nvPr/>
        </p:nvSpPr>
        <p:spPr>
          <a:xfrm>
            <a:off x="452310" y="2538642"/>
            <a:ext cx="8425194" cy="296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2" indent="-342900" algn="l">
              <a:spcBef>
                <a:spcPts val="360"/>
              </a:spcBef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From this talk, you should be able to</a:t>
            </a:r>
          </a:p>
          <a:p>
            <a:pPr marL="914400" lvl="1" indent="-342900" algn="l">
              <a:spcBef>
                <a:spcPts val="1000"/>
              </a:spcBef>
              <a:buClrTx/>
              <a:buSzPts val="18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Distinguish the stages of system resilience</a:t>
            </a:r>
          </a:p>
          <a:p>
            <a:pPr marL="914400" lvl="1" indent="-342900" algn="l">
              <a:spcBef>
                <a:spcPts val="1000"/>
              </a:spcBef>
              <a:buClrTx/>
              <a:buSzPts val="18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Identify disruptive events and restorative actions</a:t>
            </a:r>
          </a:p>
          <a:p>
            <a:pPr marL="914400" lvl="1" indent="-342900" algn="l">
              <a:spcBef>
                <a:spcPts val="1000"/>
              </a:spcBef>
              <a:buClrTx/>
              <a:buSzPts val="18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Understand the theory of resilience modeling and how it can be used to track and predict system performance </a:t>
            </a:r>
          </a:p>
          <a:p>
            <a:pPr marL="914400" lvl="1" indent="-342900" algn="l">
              <a:spcBef>
                <a:spcPts val="1000"/>
              </a:spcBef>
              <a:buClrTx/>
              <a:buSzPts val="18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Apply resilience tools with data</a:t>
            </a:r>
          </a:p>
          <a:p>
            <a:pPr marL="914400" lvl="1" indent="-342900" algn="l">
              <a:spcBef>
                <a:spcPts val="1000"/>
              </a:spcBef>
              <a:buClrTx/>
              <a:buSzPts val="1800"/>
              <a:buFont typeface="Arial"/>
              <a:buChar char="–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Select models through statistical inference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575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334C9-846B-4399-8758-EB37D1A3E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56" y="1538809"/>
            <a:ext cx="7772400" cy="457200"/>
          </a:xfrm>
        </p:spPr>
        <p:txBody>
          <a:bodyPr/>
          <a:lstStyle/>
          <a:p>
            <a:r>
              <a:rPr lang="pt-BR" dirty="0" err="1">
                <a:latin typeface="Times New Roman"/>
                <a:cs typeface="Times New Roman"/>
              </a:rPr>
              <a:t>Thank</a:t>
            </a:r>
            <a:r>
              <a:rPr lang="pt-BR" dirty="0">
                <a:latin typeface="Times New Roman"/>
                <a:cs typeface="Times New Roman"/>
              </a:rPr>
              <a:t> </a:t>
            </a:r>
            <a:r>
              <a:rPr lang="pt-BR" dirty="0" err="1">
                <a:latin typeface="Times New Roman"/>
                <a:cs typeface="Times New Roman"/>
              </a:rPr>
              <a:t>You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D515E-7862-48DA-B40F-22F6D07D14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B1817B-449C-4F10-9E1F-F2F07CAA36B4}"/>
              </a:ext>
            </a:extLst>
          </p:cNvPr>
          <p:cNvSpPr/>
          <p:nvPr/>
        </p:nvSpPr>
        <p:spPr>
          <a:xfrm>
            <a:off x="1508974" y="2225254"/>
            <a:ext cx="6256986" cy="172354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114300" lvl="8" algn="ctr"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Priscila Silva</a:t>
            </a:r>
          </a:p>
          <a:p>
            <a:pPr marL="114300" lvl="8" algn="ctr"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  <a:hlinkClick r:id="rId2"/>
              </a:rPr>
              <a:t>psvila4@umass.edu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114300" lvl="8" algn="ctr">
              <a:spcBef>
                <a:spcPts val="360"/>
              </a:spcBef>
              <a:buClr>
                <a:schemeClr val="dk1"/>
              </a:buClr>
              <a:buSzPts val="1800"/>
            </a:pP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114300" lvl="8" algn="ctr">
              <a:spcBef>
                <a:spcPts val="360"/>
              </a:spcBef>
              <a:buClr>
                <a:schemeClr val="dk1"/>
              </a:buClr>
              <a:buSzPts val="1800"/>
            </a:pP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  <a:p>
            <a:pPr marL="114300" lvl="2" algn="ctr"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Lance Fiondella</a:t>
            </a:r>
          </a:p>
          <a:p>
            <a:pPr marL="114300" lvl="2" algn="ctr"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  <a:hlinkClick r:id="rId3"/>
              </a:rPr>
              <a:t>lfiondella@umassd.edu</a:t>
            </a:r>
            <a:endParaRPr lang="en-US" sz="24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3074" name="Picture 2" descr="US AIR FORCE EMBLEM DECAL">
            <a:extLst>
              <a:ext uri="{FF2B5EF4-FFF2-40B4-BE49-F238E27FC236}">
                <a16:creationId xmlns:a16="http://schemas.microsoft.com/office/drawing/2014/main" id="{13497CD3-5D1B-4E7E-A6C7-9078BAD4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34" y="40102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s army 1200px-Mark_of_the_United_States_Army.svg - History Arch">
            <a:extLst>
              <a:ext uri="{FF2B5EF4-FFF2-40B4-BE49-F238E27FC236}">
                <a16:creationId xmlns:a16="http://schemas.microsoft.com/office/drawing/2014/main" id="{350C536B-6BE7-4D56-898C-70BA9E04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90" y="401025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F823CD7-9452-4BBE-A329-4F8DD9460731}"/>
              </a:ext>
            </a:extLst>
          </p:cNvPr>
          <p:cNvSpPr/>
          <p:nvPr/>
        </p:nvSpPr>
        <p:spPr>
          <a:xfrm>
            <a:off x="1720402" y="3429707"/>
            <a:ext cx="5703195" cy="46166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14300" lvl="8" algn="ctr">
              <a:spcBef>
                <a:spcPts val="360"/>
              </a:spcBef>
              <a:buClr>
                <a:schemeClr val="dk1"/>
              </a:buClr>
              <a:buSzPts val="1800"/>
            </a:pP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/>
              </a:rPr>
              <a:t>This research is supported by</a:t>
            </a:r>
          </a:p>
        </p:txBody>
      </p:sp>
    </p:spTree>
    <p:extLst>
      <p:ext uri="{BB962C8B-B14F-4D97-AF65-F5344CB8AC3E}">
        <p14:creationId xmlns:p14="http://schemas.microsoft.com/office/powerpoint/2010/main" val="124670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862ED40-29AD-400B-B540-BCC56206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12" y="1691885"/>
            <a:ext cx="5354373" cy="490939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C270-AF86-4F19-AE73-4B65138F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6611" y="2106501"/>
            <a:ext cx="3836777" cy="3450596"/>
          </a:xfrm>
        </p:spPr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Resilience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Prepare, absorb, recover, and adapt from failures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goal achievement 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Applicable to various domains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2F86-4D78-4197-9780-85AAA9230DC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284259" y="6243511"/>
            <a:ext cx="19050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Google Shape;407;p36">
            <a:extLst>
              <a:ext uri="{FF2B5EF4-FFF2-40B4-BE49-F238E27FC236}">
                <a16:creationId xmlns:a16="http://schemas.microsoft.com/office/drawing/2014/main" id="{0883139E-EA66-43AB-8FEB-7DEDA6368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07169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Introduction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88DF9-D131-489F-B567-763E7CFAE951}"/>
              </a:ext>
            </a:extLst>
          </p:cNvPr>
          <p:cNvSpPr txBox="1"/>
          <p:nvPr/>
        </p:nvSpPr>
        <p:spPr>
          <a:xfrm>
            <a:off x="7486641" y="4525452"/>
            <a:ext cx="1601238" cy="369332"/>
          </a:xfrm>
          <a:prstGeom prst="rect">
            <a:avLst/>
          </a:prstGeom>
          <a:solidFill>
            <a:srgbClr val="6C6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Constituents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97AEB97-7D2C-47BE-8A26-761E88D2E0FD}"/>
              </a:ext>
            </a:extLst>
          </p:cNvPr>
          <p:cNvSpPr/>
          <p:nvPr/>
        </p:nvSpPr>
        <p:spPr>
          <a:xfrm>
            <a:off x="7488997" y="4926741"/>
            <a:ext cx="679434" cy="775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FF9F68-7C69-4108-A00C-BECE3C880649}"/>
              </a:ext>
            </a:extLst>
          </p:cNvPr>
          <p:cNvSpPr txBox="1"/>
          <p:nvPr/>
        </p:nvSpPr>
        <p:spPr>
          <a:xfrm>
            <a:off x="7490532" y="5716074"/>
            <a:ext cx="1599703" cy="369332"/>
          </a:xfrm>
          <a:prstGeom prst="rect">
            <a:avLst/>
          </a:prstGeom>
          <a:solidFill>
            <a:srgbClr val="49A646"/>
          </a:solidFill>
          <a:ln>
            <a:solidFill>
              <a:srgbClr val="49A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072B28C-0019-40C7-BF82-FA659149C0B8}"/>
              </a:ext>
            </a:extLst>
          </p:cNvPr>
          <p:cNvSpPr txBox="1"/>
          <p:nvPr/>
        </p:nvSpPr>
        <p:spPr>
          <a:xfrm>
            <a:off x="7488997" y="4919066"/>
            <a:ext cx="1601239" cy="369332"/>
          </a:xfrm>
          <a:prstGeom prst="rect">
            <a:avLst/>
          </a:prstGeom>
          <a:solidFill>
            <a:schemeClr val="bg1"/>
          </a:solidFill>
          <a:ln>
            <a:solidFill>
              <a:srgbClr val="7E808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Domains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3F2FD0-6914-48B6-A7D8-44E7B5BCA516}"/>
              </a:ext>
            </a:extLst>
          </p:cNvPr>
          <p:cNvSpPr txBox="1"/>
          <p:nvPr/>
        </p:nvSpPr>
        <p:spPr>
          <a:xfrm>
            <a:off x="7490532" y="5322460"/>
            <a:ext cx="1599703" cy="369332"/>
          </a:xfrm>
          <a:prstGeom prst="rect">
            <a:avLst/>
          </a:prstGeom>
          <a:solidFill>
            <a:srgbClr val="BBE0E3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914219DB-F1D0-443D-82A7-7248F6660102}"/>
                  </a:ext>
                </a:extLst>
              </p14:cNvPr>
              <p14:cNvContentPartPr/>
              <p14:nvPr/>
            </p14:nvContentPartPr>
            <p14:xfrm>
              <a:off x="6928662" y="5437082"/>
              <a:ext cx="29520" cy="5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914219DB-F1D0-443D-82A7-7248F66601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66022" y="5374442"/>
                <a:ext cx="155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1E07942-508D-498D-9B62-F83316263521}"/>
                  </a:ext>
                </a:extLst>
              </p14:cNvPr>
              <p14:cNvContentPartPr/>
              <p14:nvPr/>
            </p14:nvContentPartPr>
            <p14:xfrm>
              <a:off x="6342222" y="4992122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1E07942-508D-498D-9B62-F8331626352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9222" y="492948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89B0986-A005-4E44-9F37-CF9B8C0034F0}"/>
                  </a:ext>
                </a:extLst>
              </p14:cNvPr>
              <p14:cNvContentPartPr/>
              <p14:nvPr/>
            </p14:nvContentPartPr>
            <p14:xfrm>
              <a:off x="6317382" y="5085002"/>
              <a:ext cx="704520" cy="2952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89B0986-A005-4E44-9F37-CF9B8C0034F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54742" y="5022362"/>
                <a:ext cx="83016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5DA0B10B-5ECD-428E-AC9B-6BF1011FFE92}"/>
                  </a:ext>
                </a:extLst>
              </p14:cNvPr>
              <p14:cNvContentPartPr/>
              <p14:nvPr/>
            </p14:nvContentPartPr>
            <p14:xfrm>
              <a:off x="6366702" y="5031362"/>
              <a:ext cx="38880" cy="1008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5DA0B10B-5ECD-428E-AC9B-6BF1011FFE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04280" y="4968722"/>
                <a:ext cx="163367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43F7A35D-0366-4E16-AAA8-48357B85A8DF}"/>
                  </a:ext>
                </a:extLst>
              </p14:cNvPr>
              <p14:cNvContentPartPr/>
              <p14:nvPr/>
            </p14:nvContentPartPr>
            <p14:xfrm>
              <a:off x="7055742" y="5500802"/>
              <a:ext cx="39600" cy="493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43F7A35D-0366-4E16-AAA8-48357B85A8D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3102" y="5438162"/>
                <a:ext cx="1652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36FF0188-CCD7-4FC7-A549-0A773BB94BA6}"/>
                  </a:ext>
                </a:extLst>
              </p14:cNvPr>
              <p14:cNvContentPartPr/>
              <p14:nvPr/>
            </p14:nvContentPartPr>
            <p14:xfrm>
              <a:off x="7407822" y="4053242"/>
              <a:ext cx="360" cy="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36FF0188-CCD7-4FC7-A549-0A773BB94BA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45182" y="3990602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96" name="Circle: Hollow 95">
            <a:extLst>
              <a:ext uri="{FF2B5EF4-FFF2-40B4-BE49-F238E27FC236}">
                <a16:creationId xmlns:a16="http://schemas.microsoft.com/office/drawing/2014/main" id="{B24464B7-C74E-4173-8D5B-D74BE54FB688}"/>
              </a:ext>
            </a:extLst>
          </p:cNvPr>
          <p:cNvSpPr/>
          <p:nvPr/>
        </p:nvSpPr>
        <p:spPr>
          <a:xfrm>
            <a:off x="3847808" y="3113165"/>
            <a:ext cx="3564693" cy="3349540"/>
          </a:xfrm>
          <a:prstGeom prst="donut">
            <a:avLst>
              <a:gd name="adj" fmla="val 7308"/>
            </a:avLst>
          </a:prstGeom>
          <a:solidFill>
            <a:srgbClr val="6C6F75"/>
          </a:solidFill>
          <a:ln>
            <a:solidFill>
              <a:srgbClr val="6C6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E152D7-6237-45F8-8516-DDB0976A5427}"/>
              </a:ext>
            </a:extLst>
          </p:cNvPr>
          <p:cNvSpPr txBox="1"/>
          <p:nvPr/>
        </p:nvSpPr>
        <p:spPr>
          <a:xfrm rot="5400000">
            <a:off x="6411656" y="4661181"/>
            <a:ext cx="1756300" cy="369332"/>
          </a:xfrm>
          <a:prstGeom prst="rect">
            <a:avLst/>
          </a:prstGeom>
          <a:solidFill>
            <a:srgbClr val="6C6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5596C-D7DD-4B4E-822E-C116D5F2BCAB}"/>
              </a:ext>
            </a:extLst>
          </p:cNvPr>
          <p:cNvSpPr txBox="1"/>
          <p:nvPr/>
        </p:nvSpPr>
        <p:spPr>
          <a:xfrm>
            <a:off x="4880638" y="6160399"/>
            <a:ext cx="1696390" cy="369332"/>
          </a:xfrm>
          <a:prstGeom prst="rect">
            <a:avLst/>
          </a:prstGeom>
          <a:solidFill>
            <a:srgbClr val="6C6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6C04EE-DF26-4D4B-9691-EF2AF4A2A693}"/>
              </a:ext>
            </a:extLst>
          </p:cNvPr>
          <p:cNvSpPr txBox="1"/>
          <p:nvPr/>
        </p:nvSpPr>
        <p:spPr>
          <a:xfrm rot="16200000">
            <a:off x="3058504" y="4661181"/>
            <a:ext cx="1756300" cy="369332"/>
          </a:xfrm>
          <a:prstGeom prst="rect">
            <a:avLst/>
          </a:prstGeom>
          <a:solidFill>
            <a:srgbClr val="6C6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54847-899B-42C3-A16C-163B6EFA9261}"/>
              </a:ext>
            </a:extLst>
          </p:cNvPr>
          <p:cNvSpPr txBox="1"/>
          <p:nvPr/>
        </p:nvSpPr>
        <p:spPr>
          <a:xfrm>
            <a:off x="4855610" y="3150145"/>
            <a:ext cx="1608758" cy="369332"/>
          </a:xfrm>
          <a:prstGeom prst="rect">
            <a:avLst/>
          </a:prstGeom>
          <a:solidFill>
            <a:srgbClr val="6C6F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</a:p>
        </p:txBody>
      </p:sp>
      <p:sp>
        <p:nvSpPr>
          <p:cNvPr id="99" name="Circle: Hollow 98">
            <a:extLst>
              <a:ext uri="{FF2B5EF4-FFF2-40B4-BE49-F238E27FC236}">
                <a16:creationId xmlns:a16="http://schemas.microsoft.com/office/drawing/2014/main" id="{BEB0AFAA-DDFF-4E53-B3A0-4C51D2E64750}"/>
              </a:ext>
            </a:extLst>
          </p:cNvPr>
          <p:cNvSpPr/>
          <p:nvPr/>
        </p:nvSpPr>
        <p:spPr>
          <a:xfrm>
            <a:off x="4685692" y="3929083"/>
            <a:ext cx="1863042" cy="1753759"/>
          </a:xfrm>
          <a:prstGeom prst="donut">
            <a:avLst>
              <a:gd name="adj" fmla="val 24350"/>
            </a:avLst>
          </a:prstGeom>
          <a:ln>
            <a:solidFill>
              <a:srgbClr val="BBE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E4404648-4F42-4ECC-9C53-EA3AA66E4140}"/>
              </a:ext>
            </a:extLst>
          </p:cNvPr>
          <p:cNvSpPr txBox="1"/>
          <p:nvPr/>
        </p:nvSpPr>
        <p:spPr>
          <a:xfrm>
            <a:off x="4842983" y="4060768"/>
            <a:ext cx="1608758" cy="338554"/>
          </a:xfrm>
          <a:prstGeom prst="rect">
            <a:avLst/>
          </a:prstGeom>
          <a:solidFill>
            <a:srgbClr val="BBE0E3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3B567A6-5525-4A2C-97CC-0E52D9C4B187}"/>
              </a:ext>
            </a:extLst>
          </p:cNvPr>
          <p:cNvSpPr txBox="1"/>
          <p:nvPr/>
        </p:nvSpPr>
        <p:spPr>
          <a:xfrm>
            <a:off x="4855722" y="5214706"/>
            <a:ext cx="1608758" cy="338554"/>
          </a:xfrm>
          <a:prstGeom prst="rect">
            <a:avLst/>
          </a:prstGeom>
          <a:solidFill>
            <a:srgbClr val="BBE0E3"/>
          </a:solidFill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539146E-B6B7-4991-AD88-A369C1B7DBFF}"/>
              </a:ext>
            </a:extLst>
          </p:cNvPr>
          <p:cNvSpPr/>
          <p:nvPr/>
        </p:nvSpPr>
        <p:spPr>
          <a:xfrm>
            <a:off x="5121201" y="4369631"/>
            <a:ext cx="984058" cy="874232"/>
          </a:xfrm>
          <a:prstGeom prst="ellipse">
            <a:avLst/>
          </a:prstGeom>
          <a:solidFill>
            <a:srgbClr val="49A646"/>
          </a:solidFill>
          <a:ln>
            <a:solidFill>
              <a:srgbClr val="49A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859BBA-B8EF-4545-AF64-DABF9F223569}"/>
              </a:ext>
            </a:extLst>
          </p:cNvPr>
          <p:cNvSpPr txBox="1"/>
          <p:nvPr/>
        </p:nvSpPr>
        <p:spPr>
          <a:xfrm>
            <a:off x="4842983" y="4648644"/>
            <a:ext cx="1608758" cy="369332"/>
          </a:xfrm>
          <a:prstGeom prst="rect">
            <a:avLst/>
          </a:prstGeom>
          <a:solidFill>
            <a:srgbClr val="49A646"/>
          </a:solidFill>
          <a:ln>
            <a:solidFill>
              <a:srgbClr val="49A6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18993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C270-AF86-4F19-AE73-4B65138F3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645" y="1919261"/>
            <a:ext cx="7206401" cy="1236655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resilience is dangerous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Northeast blackout of 2003: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errors</a:t>
            </a:r>
          </a:p>
          <a:p>
            <a:pPr marL="5715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52F86-4D78-4197-9780-85AAA9230D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Google Shape;407;p36">
            <a:extLst>
              <a:ext uri="{FF2B5EF4-FFF2-40B4-BE49-F238E27FC236}">
                <a16:creationId xmlns:a16="http://schemas.microsoft.com/office/drawing/2014/main" id="{0883139E-EA66-43AB-8FEB-7DEDA6368C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53735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41E347-5A15-4940-859E-BEEF3F9036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24" b="15545"/>
          <a:stretch/>
        </p:blipFill>
        <p:spPr>
          <a:xfrm>
            <a:off x="2483225" y="3779779"/>
            <a:ext cx="3895987" cy="2697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C83AD9-51A2-4DA3-A409-F5A77DAA52B8}"/>
              </a:ext>
            </a:extLst>
          </p:cNvPr>
          <p:cNvSpPr txBox="1"/>
          <p:nvPr/>
        </p:nvSpPr>
        <p:spPr>
          <a:xfrm>
            <a:off x="303170" y="3007251"/>
            <a:ext cx="8777262" cy="1477328"/>
          </a:xfrm>
          <a:prstGeom prst="rect">
            <a:avLst/>
          </a:prstGeom>
          <a:noFill/>
        </p:spPr>
        <p:txBody>
          <a:bodyPr wrap="square" numCol="2" spcCol="457200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of the electrical service reduced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+ 10 million people in the US + CAN affected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$4 - $10 billion of financial losses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Mortality rate increased 28%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5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B6681-2C57-4F60-9C0F-22D55FCE25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5616A69-1C98-477D-9060-C16B4B908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70363"/>
            <a:ext cx="7772400" cy="3810000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resilience is dangerous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rate of 2020 in the US: COVID-19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22.4 million jobs lost in March of 2020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Domestic Product decreased 32.9%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1,134,913 deaths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07;p36">
            <a:extLst>
              <a:ext uri="{FF2B5EF4-FFF2-40B4-BE49-F238E27FC236}">
                <a16:creationId xmlns:a16="http://schemas.microsoft.com/office/drawing/2014/main" id="{76503469-AF61-4328-980C-201B688E50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53735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Motivation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B32D1-EABA-44EA-BA3B-A9FA79D23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80"/>
          <a:stretch/>
        </p:blipFill>
        <p:spPr>
          <a:xfrm>
            <a:off x="2926422" y="3920484"/>
            <a:ext cx="3080480" cy="272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4257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F89E8-4CDD-4939-9898-EF3D4C23EC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871051" y="6225663"/>
            <a:ext cx="19050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Google Shape;407;p36">
            <a:extLst>
              <a:ext uri="{FF2B5EF4-FFF2-40B4-BE49-F238E27FC236}">
                <a16:creationId xmlns:a16="http://schemas.microsoft.com/office/drawing/2014/main" id="{203E0C88-633A-4911-8FB3-2606E73530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53735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Reliability vs. Resilience </a:t>
            </a:r>
            <a:endParaRPr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21F7A16-7699-424F-AA14-B6C3728A2681}"/>
              </a:ext>
            </a:extLst>
          </p:cNvPr>
          <p:cNvCxnSpPr>
            <a:cxnSpLocks/>
          </p:cNvCxnSpPr>
          <p:nvPr/>
        </p:nvCxnSpPr>
        <p:spPr>
          <a:xfrm flipV="1">
            <a:off x="985317" y="2362781"/>
            <a:ext cx="0" cy="35451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FA4910-21AB-45C7-90E7-2E0363152CA1}"/>
              </a:ext>
            </a:extLst>
          </p:cNvPr>
          <p:cNvCxnSpPr>
            <a:cxnSpLocks/>
          </p:cNvCxnSpPr>
          <p:nvPr/>
        </p:nvCxnSpPr>
        <p:spPr>
          <a:xfrm flipV="1">
            <a:off x="985317" y="5847008"/>
            <a:ext cx="6767765" cy="45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DFFA2-3DB1-4591-8EA7-088DCB6538C3}"/>
                  </a:ext>
                </a:extLst>
              </p:cNvPr>
              <p:cNvSpPr txBox="1"/>
              <p:nvPr/>
            </p:nvSpPr>
            <p:spPr>
              <a:xfrm rot="16200000">
                <a:off x="-581888" y="3868746"/>
                <a:ext cx="26169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Performance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DDFFA2-3DB1-4591-8EA7-088DCB653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81888" y="3868746"/>
                <a:ext cx="2616998" cy="461665"/>
              </a:xfrm>
              <a:prstGeom prst="rect">
                <a:avLst/>
              </a:prstGeom>
              <a:blipFill>
                <a:blip r:embed="rId2"/>
                <a:stretch>
                  <a:fillRect l="-9211" t="-932" r="-30263" b="-3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37AB42-EB2D-44B6-8BD0-FC0CCC51B897}"/>
                  </a:ext>
                </a:extLst>
              </p:cNvPr>
              <p:cNvSpPr txBox="1"/>
              <p:nvPr/>
            </p:nvSpPr>
            <p:spPr>
              <a:xfrm>
                <a:off x="6675110" y="5828274"/>
                <a:ext cx="13399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E37AB42-EB2D-44B6-8BD0-FC0CCC51B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0" y="5828274"/>
                <a:ext cx="1339919" cy="461665"/>
              </a:xfrm>
              <a:prstGeom prst="rect">
                <a:avLst/>
              </a:prstGeom>
              <a:blipFill>
                <a:blip r:embed="rId3"/>
                <a:stretch>
                  <a:fillRect l="-7273" t="-9211" r="-272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F6E88BE-C8D6-48E4-B791-E46270E26C1B}"/>
              </a:ext>
            </a:extLst>
          </p:cNvPr>
          <p:cNvCxnSpPr>
            <a:cxnSpLocks/>
          </p:cNvCxnSpPr>
          <p:nvPr/>
        </p:nvCxnSpPr>
        <p:spPr>
          <a:xfrm>
            <a:off x="988741" y="2938794"/>
            <a:ext cx="1676222" cy="1"/>
          </a:xfrm>
          <a:prstGeom prst="line">
            <a:avLst/>
          </a:prstGeom>
          <a:ln w="28575">
            <a:solidFill>
              <a:srgbClr val="1F48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FAF80F0-98E9-4661-9CE5-AEBF8518AF27}"/>
              </a:ext>
            </a:extLst>
          </p:cNvPr>
          <p:cNvSpPr/>
          <p:nvPr/>
        </p:nvSpPr>
        <p:spPr>
          <a:xfrm>
            <a:off x="2655183" y="2933904"/>
            <a:ext cx="4953407" cy="1108033"/>
          </a:xfrm>
          <a:custGeom>
            <a:avLst/>
            <a:gdLst>
              <a:gd name="connsiteX0" fmla="*/ 0 w 4953407"/>
              <a:gd name="connsiteY0" fmla="*/ 0 h 1108033"/>
              <a:gd name="connsiteX1" fmla="*/ 1007307 w 4953407"/>
              <a:gd name="connsiteY1" fmla="*/ 977968 h 1108033"/>
              <a:gd name="connsiteX2" fmla="*/ 2024393 w 4953407"/>
              <a:gd name="connsiteY2" fmla="*/ 1031756 h 1108033"/>
              <a:gd name="connsiteX3" fmla="*/ 2738310 w 4953407"/>
              <a:gd name="connsiteY3" fmla="*/ 366738 h 1108033"/>
              <a:gd name="connsiteX4" fmla="*/ 4127024 w 4953407"/>
              <a:gd name="connsiteY4" fmla="*/ 78237 h 1108033"/>
              <a:gd name="connsiteX5" fmla="*/ 4953407 w 4953407"/>
              <a:gd name="connsiteY5" fmla="*/ 9780 h 110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3407" h="1108033">
                <a:moveTo>
                  <a:pt x="0" y="0"/>
                </a:moveTo>
                <a:cubicBezTo>
                  <a:pt x="334954" y="403004"/>
                  <a:pt x="669908" y="806009"/>
                  <a:pt x="1007307" y="977968"/>
                </a:cubicBezTo>
                <a:cubicBezTo>
                  <a:pt x="1344706" y="1149927"/>
                  <a:pt x="1735893" y="1133628"/>
                  <a:pt x="2024393" y="1031756"/>
                </a:cubicBezTo>
                <a:cubicBezTo>
                  <a:pt x="2312893" y="929884"/>
                  <a:pt x="2387872" y="525658"/>
                  <a:pt x="2738310" y="366738"/>
                </a:cubicBezTo>
                <a:cubicBezTo>
                  <a:pt x="3088748" y="207818"/>
                  <a:pt x="3757841" y="137730"/>
                  <a:pt x="4127024" y="78237"/>
                </a:cubicBezTo>
                <a:cubicBezTo>
                  <a:pt x="4496207" y="18744"/>
                  <a:pt x="4724807" y="14262"/>
                  <a:pt x="4953407" y="9780"/>
                </a:cubicBezTo>
              </a:path>
            </a:pathLst>
          </a:custGeom>
          <a:noFill/>
          <a:ln w="28575">
            <a:solidFill>
              <a:srgbClr val="1F4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6C6310B-D287-4560-BF17-4AF98A3223FE}"/>
              </a:ext>
            </a:extLst>
          </p:cNvPr>
          <p:cNvCxnSpPr/>
          <p:nvPr/>
        </p:nvCxnSpPr>
        <p:spPr>
          <a:xfrm>
            <a:off x="2669853" y="2366868"/>
            <a:ext cx="9780" cy="35308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Explosion: 8 Points 42">
            <a:extLst>
              <a:ext uri="{FF2B5EF4-FFF2-40B4-BE49-F238E27FC236}">
                <a16:creationId xmlns:a16="http://schemas.microsoft.com/office/drawing/2014/main" id="{E99A4B90-E0AF-49D1-9A75-179DB4F7E431}"/>
              </a:ext>
            </a:extLst>
          </p:cNvPr>
          <p:cNvSpPr/>
          <p:nvPr/>
        </p:nvSpPr>
        <p:spPr>
          <a:xfrm>
            <a:off x="1620532" y="2825678"/>
            <a:ext cx="234709" cy="240603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6EF7836-3FE9-4DC7-B248-DEA355F40619}"/>
              </a:ext>
            </a:extLst>
          </p:cNvPr>
          <p:cNvCxnSpPr>
            <a:cxnSpLocks/>
          </p:cNvCxnSpPr>
          <p:nvPr/>
        </p:nvCxnSpPr>
        <p:spPr>
          <a:xfrm flipH="1">
            <a:off x="995100" y="4103601"/>
            <a:ext cx="6613490" cy="389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137CC64-A1ED-4F4D-8FA1-3D422C0454DA}"/>
              </a:ext>
            </a:extLst>
          </p:cNvPr>
          <p:cNvSpPr txBox="1"/>
          <p:nvPr/>
        </p:nvSpPr>
        <p:spPr>
          <a:xfrm>
            <a:off x="6306243" y="4079270"/>
            <a:ext cx="2291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Minimum Performance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643ED6-C4C1-4192-AC16-99D78C07AA9F}"/>
              </a:ext>
            </a:extLst>
          </p:cNvPr>
          <p:cNvSpPr txBox="1"/>
          <p:nvPr/>
        </p:nvSpPr>
        <p:spPr>
          <a:xfrm>
            <a:off x="1392573" y="2498864"/>
            <a:ext cx="835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8C2F97-74E4-4318-92EB-C69A64EC4BAC}"/>
              </a:ext>
            </a:extLst>
          </p:cNvPr>
          <p:cNvSpPr txBox="1"/>
          <p:nvPr/>
        </p:nvSpPr>
        <p:spPr>
          <a:xfrm>
            <a:off x="2731055" y="2313241"/>
            <a:ext cx="1189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Negative Impacts </a:t>
            </a:r>
          </a:p>
          <a:p>
            <a:pPr algn="ctr"/>
            <a:r>
              <a:rPr lang="en-US" dirty="0"/>
              <a:t>Start-Point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A3D6D5A-879B-4321-AF26-4D088E8C5A41}"/>
              </a:ext>
            </a:extLst>
          </p:cNvPr>
          <p:cNvCxnSpPr>
            <a:cxnSpLocks/>
          </p:cNvCxnSpPr>
          <p:nvPr/>
        </p:nvCxnSpPr>
        <p:spPr>
          <a:xfrm flipH="1">
            <a:off x="2664963" y="2717442"/>
            <a:ext cx="292885" cy="2168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6775B41E-8F90-40E7-83C5-2D54A71D6DAF}"/>
              </a:ext>
            </a:extLst>
          </p:cNvPr>
          <p:cNvSpPr txBox="1"/>
          <p:nvPr/>
        </p:nvSpPr>
        <p:spPr>
          <a:xfrm>
            <a:off x="1140390" y="4698234"/>
            <a:ext cx="13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Normal Functionality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90E3447-289C-4404-8F25-EB6EAE3B59B8}"/>
              </a:ext>
            </a:extLst>
          </p:cNvPr>
          <p:cNvSpPr txBox="1"/>
          <p:nvPr/>
        </p:nvSpPr>
        <p:spPr>
          <a:xfrm>
            <a:off x="2603761" y="4669876"/>
            <a:ext cx="1359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Degraded Functionality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21E01A0-B390-4199-BAF3-A45161CA9857}"/>
              </a:ext>
            </a:extLst>
          </p:cNvPr>
          <p:cNvCxnSpPr/>
          <p:nvPr/>
        </p:nvCxnSpPr>
        <p:spPr>
          <a:xfrm>
            <a:off x="3852551" y="2322530"/>
            <a:ext cx="9780" cy="35308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63751BB-6748-4E32-BD16-46421F4EB694}"/>
              </a:ext>
            </a:extLst>
          </p:cNvPr>
          <p:cNvSpPr txBox="1"/>
          <p:nvPr/>
        </p:nvSpPr>
        <p:spPr>
          <a:xfrm>
            <a:off x="6398012" y="2536514"/>
            <a:ext cx="161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Resilient System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07F340C-ADCE-437C-BE0D-BDD41CF77C3F}"/>
              </a:ext>
            </a:extLst>
          </p:cNvPr>
          <p:cNvSpPr txBox="1"/>
          <p:nvPr/>
        </p:nvSpPr>
        <p:spPr>
          <a:xfrm>
            <a:off x="6306243" y="5036327"/>
            <a:ext cx="2077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Non-Resilient System</a:t>
            </a: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5707389-0457-47B5-9620-D2341CB9E616}"/>
              </a:ext>
            </a:extLst>
          </p:cNvPr>
          <p:cNvSpPr/>
          <p:nvPr/>
        </p:nvSpPr>
        <p:spPr>
          <a:xfrm>
            <a:off x="2678461" y="2958594"/>
            <a:ext cx="4906850" cy="2040400"/>
          </a:xfrm>
          <a:custGeom>
            <a:avLst/>
            <a:gdLst>
              <a:gd name="connsiteX0" fmla="*/ 0 w 4906850"/>
              <a:gd name="connsiteY0" fmla="*/ 0 h 1880315"/>
              <a:gd name="connsiteX1" fmla="*/ 1305059 w 4906850"/>
              <a:gd name="connsiteY1" fmla="*/ 1107583 h 1880315"/>
              <a:gd name="connsiteX2" fmla="*/ 4906850 w 4906850"/>
              <a:gd name="connsiteY2" fmla="*/ 1880315 h 1880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06850" h="1880315">
                <a:moveTo>
                  <a:pt x="0" y="0"/>
                </a:moveTo>
                <a:cubicBezTo>
                  <a:pt x="243625" y="397098"/>
                  <a:pt x="487251" y="794197"/>
                  <a:pt x="1305059" y="1107583"/>
                </a:cubicBezTo>
                <a:cubicBezTo>
                  <a:pt x="2122867" y="1420969"/>
                  <a:pt x="3514858" y="1650642"/>
                  <a:pt x="4906850" y="1880315"/>
                </a:cubicBezTo>
              </a:path>
            </a:pathLst>
          </a:custGeom>
          <a:noFill/>
          <a:ln w="28575">
            <a:solidFill>
              <a:srgbClr val="1F4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Rectangle: Rounded Corners 1023">
            <a:extLst>
              <a:ext uri="{FF2B5EF4-FFF2-40B4-BE49-F238E27FC236}">
                <a16:creationId xmlns:a16="http://schemas.microsoft.com/office/drawing/2014/main" id="{18C1FFFE-7921-480C-A8FE-BB51AC99C355}"/>
              </a:ext>
            </a:extLst>
          </p:cNvPr>
          <p:cNvSpPr/>
          <p:nvPr/>
        </p:nvSpPr>
        <p:spPr>
          <a:xfrm>
            <a:off x="995100" y="2322529"/>
            <a:ext cx="1669863" cy="1750141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06507B99-4FFE-414C-9786-F10FF917D3FA}"/>
              </a:ext>
            </a:extLst>
          </p:cNvPr>
          <p:cNvSpPr/>
          <p:nvPr/>
        </p:nvSpPr>
        <p:spPr>
          <a:xfrm>
            <a:off x="2694305" y="2294214"/>
            <a:ext cx="5310944" cy="1778456"/>
          </a:xfrm>
          <a:prstGeom prst="round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7F39055-0647-4B79-9F66-FA52F37F5F0E}"/>
              </a:ext>
            </a:extLst>
          </p:cNvPr>
          <p:cNvSpPr txBox="1"/>
          <p:nvPr/>
        </p:nvSpPr>
        <p:spPr>
          <a:xfrm>
            <a:off x="1318271" y="1995715"/>
            <a:ext cx="1073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9A4A7"/>
                </a:solidFill>
              </a:rPr>
              <a:t>Reliability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9508CD1-925D-4BA9-A233-0ED45E129937}"/>
              </a:ext>
            </a:extLst>
          </p:cNvPr>
          <p:cNvSpPr txBox="1"/>
          <p:nvPr/>
        </p:nvSpPr>
        <p:spPr>
          <a:xfrm>
            <a:off x="4821392" y="1957602"/>
            <a:ext cx="1240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89A4A7"/>
                </a:solidFill>
              </a:rPr>
              <a:t>Resilience</a:t>
            </a:r>
          </a:p>
        </p:txBody>
      </p:sp>
    </p:spTree>
    <p:extLst>
      <p:ext uri="{BB962C8B-B14F-4D97-AF65-F5344CB8AC3E}">
        <p14:creationId xmlns:p14="http://schemas.microsoft.com/office/powerpoint/2010/main" val="248100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E51E8-143C-48C0-8575-1B9A2A623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Google Shape;407;p36">
            <a:extLst>
              <a:ext uri="{FF2B5EF4-FFF2-40B4-BE49-F238E27FC236}">
                <a16:creationId xmlns:a16="http://schemas.microsoft.com/office/drawing/2014/main" id="{FD6CA8BB-0C51-4903-89B7-91148D410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1253735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Reliability vs. Resilience 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3C4B37-49E0-454C-9030-F8622ABF7BAA}"/>
              </a:ext>
            </a:extLst>
          </p:cNvPr>
          <p:cNvSpPr/>
          <p:nvPr/>
        </p:nvSpPr>
        <p:spPr>
          <a:xfrm>
            <a:off x="275867" y="1944296"/>
            <a:ext cx="8868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would you measure the reliability and resilience of a power grid?</a:t>
            </a:r>
          </a:p>
        </p:txBody>
      </p:sp>
      <p:pic>
        <p:nvPicPr>
          <p:cNvPr id="2050" name="Picture 2" descr="How Does the Power Grid Work? – The Science Thinkers">
            <a:extLst>
              <a:ext uri="{FF2B5EF4-FFF2-40B4-BE49-F238E27FC236}">
                <a16:creationId xmlns:a16="http://schemas.microsoft.com/office/drawing/2014/main" id="{25553210-B2AE-4F1A-A913-2D2A3C0FF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10" y="2639322"/>
            <a:ext cx="6904537" cy="32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63B277-7BF5-415F-B74F-003AA50E6413}"/>
              </a:ext>
            </a:extLst>
          </p:cNvPr>
          <p:cNvSpPr/>
          <p:nvPr/>
        </p:nvSpPr>
        <p:spPr>
          <a:xfrm>
            <a:off x="632182" y="5799165"/>
            <a:ext cx="6449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Reliability: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frequency of power outages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Resilience: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quickly the grid can recover from a blackout</a:t>
            </a:r>
          </a:p>
        </p:txBody>
      </p:sp>
    </p:spTree>
    <p:extLst>
      <p:ext uri="{BB962C8B-B14F-4D97-AF65-F5344CB8AC3E}">
        <p14:creationId xmlns:p14="http://schemas.microsoft.com/office/powerpoint/2010/main" val="164048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60D54-A8E4-447F-BC0D-D6544EF8477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7239000" y="6512451"/>
            <a:ext cx="1905000" cy="4572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26DFA4-9794-45E2-A40A-AC71E71DE4BC}"/>
              </a:ext>
            </a:extLst>
          </p:cNvPr>
          <p:cNvSpPr/>
          <p:nvPr/>
        </p:nvSpPr>
        <p:spPr>
          <a:xfrm>
            <a:off x="111212" y="3886281"/>
            <a:ext cx="1594088" cy="596560"/>
          </a:xfrm>
          <a:prstGeom prst="rect">
            <a:avLst/>
          </a:prstGeom>
          <a:solidFill>
            <a:srgbClr val="49A646"/>
          </a:solidFill>
          <a:ln>
            <a:solidFill>
              <a:srgbClr val="49A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RESILIENCE</a:t>
            </a:r>
            <a:endParaRPr lang="en-US" b="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0097A5-7BEC-401A-BDBB-D65A75EC3D7F}"/>
              </a:ext>
            </a:extLst>
          </p:cNvPr>
          <p:cNvSpPr/>
          <p:nvPr/>
        </p:nvSpPr>
        <p:spPr>
          <a:xfrm>
            <a:off x="2057808" y="5132766"/>
            <a:ext cx="1594088" cy="596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Disaster </a:t>
            </a:r>
          </a:p>
          <a:p>
            <a:pPr algn="ctr"/>
            <a:r>
              <a:rPr lang="en-US" b="1" dirty="0"/>
              <a:t>Recovery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882047-CEE2-45D0-B482-1DE8CC0F29F8}"/>
              </a:ext>
            </a:extLst>
          </p:cNvPr>
          <p:cNvSpPr/>
          <p:nvPr/>
        </p:nvSpPr>
        <p:spPr>
          <a:xfrm>
            <a:off x="2059062" y="2649720"/>
            <a:ext cx="1594088" cy="59656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Reliability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2EDD7E4-6C82-42DD-A1D3-494DCE25DD6F}"/>
              </a:ext>
            </a:extLst>
          </p:cNvPr>
          <p:cNvGrpSpPr/>
          <p:nvPr/>
        </p:nvGrpSpPr>
        <p:grpSpPr>
          <a:xfrm>
            <a:off x="3841217" y="1787171"/>
            <a:ext cx="5091551" cy="2321658"/>
            <a:chOff x="3781453" y="3425359"/>
            <a:chExt cx="5762669" cy="254527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9C0EF96-8A3C-4AE3-9CAE-71294897D38D}"/>
                </a:ext>
              </a:extLst>
            </p:cNvPr>
            <p:cNvCxnSpPr/>
            <p:nvPr/>
          </p:nvCxnSpPr>
          <p:spPr>
            <a:xfrm>
              <a:off x="8851574" y="4575203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F5AD41AC-FA6B-4360-BFEC-967195EF7CFB}"/>
                </a:ext>
              </a:extLst>
            </p:cNvPr>
            <p:cNvCxnSpPr/>
            <p:nvPr/>
          </p:nvCxnSpPr>
          <p:spPr>
            <a:xfrm>
              <a:off x="5012360" y="4575203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9931E8-4295-41BE-9C6B-333F7A4E2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24148" y="4997730"/>
              <a:ext cx="4833278" cy="4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69D9082-142B-4AE9-9816-05A7587729EC}"/>
                </a:ext>
              </a:extLst>
            </p:cNvPr>
            <p:cNvCxnSpPr/>
            <p:nvPr/>
          </p:nvCxnSpPr>
          <p:spPr>
            <a:xfrm>
              <a:off x="6308163" y="4590902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F635F6A-DD5C-429A-8737-20F4C51003A8}"/>
                </a:ext>
              </a:extLst>
            </p:cNvPr>
            <p:cNvCxnSpPr/>
            <p:nvPr/>
          </p:nvCxnSpPr>
          <p:spPr>
            <a:xfrm>
              <a:off x="7377466" y="4590901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xplosion: 14 Points 16">
              <a:extLst>
                <a:ext uri="{FF2B5EF4-FFF2-40B4-BE49-F238E27FC236}">
                  <a16:creationId xmlns:a16="http://schemas.microsoft.com/office/drawing/2014/main" id="{0D6EC5CC-A700-4858-AE15-E26ACF6FE92A}"/>
                </a:ext>
              </a:extLst>
            </p:cNvPr>
            <p:cNvSpPr/>
            <p:nvPr/>
          </p:nvSpPr>
          <p:spPr>
            <a:xfrm>
              <a:off x="4816054" y="4805021"/>
              <a:ext cx="392612" cy="333643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Explosion: 14 Points 21">
              <a:extLst>
                <a:ext uri="{FF2B5EF4-FFF2-40B4-BE49-F238E27FC236}">
                  <a16:creationId xmlns:a16="http://schemas.microsoft.com/office/drawing/2014/main" id="{F1B6165B-D539-4739-BDCB-FE38B6E49568}"/>
                </a:ext>
              </a:extLst>
            </p:cNvPr>
            <p:cNvSpPr/>
            <p:nvPr/>
          </p:nvSpPr>
          <p:spPr>
            <a:xfrm>
              <a:off x="8667956" y="4830162"/>
              <a:ext cx="392612" cy="333643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Tools">
              <a:extLst>
                <a:ext uri="{FF2B5EF4-FFF2-40B4-BE49-F238E27FC236}">
                  <a16:creationId xmlns:a16="http://schemas.microsoft.com/office/drawing/2014/main" id="{B41545A6-5944-45ED-BEA8-CD8AA1F9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9942" y="4797358"/>
              <a:ext cx="399253" cy="399253"/>
            </a:xfrm>
            <a:prstGeom prst="rect">
              <a:avLst/>
            </a:prstGeom>
          </p:spPr>
        </p:pic>
        <p:pic>
          <p:nvPicPr>
            <p:cNvPr id="25" name="Graphic 24" descr="Checkmark">
              <a:extLst>
                <a:ext uri="{FF2B5EF4-FFF2-40B4-BE49-F238E27FC236}">
                  <a16:creationId xmlns:a16="http://schemas.microsoft.com/office/drawing/2014/main" id="{65B64B4D-6EC8-4DA7-8E1F-FFB52947E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40745" y="4727432"/>
              <a:ext cx="392610" cy="3926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50713-D3FB-49B6-9F1C-8F86E7DFB4DF}"/>
                </a:ext>
              </a:extLst>
            </p:cNvPr>
            <p:cNvSpPr txBox="1"/>
            <p:nvPr/>
          </p:nvSpPr>
          <p:spPr>
            <a:xfrm>
              <a:off x="3781453" y="4295151"/>
              <a:ext cx="13597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Normal Functionality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97732E2-E994-4E84-9DC7-3FD2BE4C5BA7}"/>
                </a:ext>
              </a:extLst>
            </p:cNvPr>
            <p:cNvSpPr txBox="1"/>
            <p:nvPr/>
          </p:nvSpPr>
          <p:spPr>
            <a:xfrm>
              <a:off x="4948443" y="4439510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Diagnose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F48206-EE77-463F-8A6B-8433EF7E5CC2}"/>
                </a:ext>
              </a:extLst>
            </p:cNvPr>
            <p:cNvSpPr txBox="1"/>
            <p:nvPr/>
          </p:nvSpPr>
          <p:spPr>
            <a:xfrm>
              <a:off x="6203846" y="4421315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Repair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31C32D4-BA15-476B-B5A0-632A9436F013}"/>
                </a:ext>
              </a:extLst>
            </p:cNvPr>
            <p:cNvSpPr txBox="1"/>
            <p:nvPr/>
          </p:nvSpPr>
          <p:spPr>
            <a:xfrm>
              <a:off x="7464128" y="4308325"/>
              <a:ext cx="13597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Normal Functionality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FE3B4ED-9F93-4332-ACD1-67441A6C58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2360" y="3801532"/>
              <a:ext cx="3825837" cy="1740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229BB92-7CC5-4F80-93BA-1DC524120503}"/>
                </a:ext>
              </a:extLst>
            </p:cNvPr>
            <p:cNvCxnSpPr>
              <a:cxnSpLocks/>
            </p:cNvCxnSpPr>
            <p:nvPr/>
          </p:nvCxnSpPr>
          <p:spPr>
            <a:xfrm>
              <a:off x="5012360" y="3664741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5C5B837-4FE5-4547-8053-979A2F296F10}"/>
                </a:ext>
              </a:extLst>
            </p:cNvPr>
            <p:cNvCxnSpPr>
              <a:cxnSpLocks/>
            </p:cNvCxnSpPr>
            <p:nvPr/>
          </p:nvCxnSpPr>
          <p:spPr>
            <a:xfrm>
              <a:off x="8851096" y="3645763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C90FD26-21BE-48C7-A555-F56EF2DCF6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2936" y="4238047"/>
              <a:ext cx="3841326" cy="658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9AA34BB-9BAC-4F7E-946A-3FDDF69003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59621" y="4239455"/>
              <a:ext cx="941055" cy="343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015AB64-2F4D-42A0-8CCA-CFA5E0559DB4}"/>
                </a:ext>
              </a:extLst>
            </p:cNvPr>
            <p:cNvCxnSpPr>
              <a:cxnSpLocks/>
            </p:cNvCxnSpPr>
            <p:nvPr/>
          </p:nvCxnSpPr>
          <p:spPr>
            <a:xfrm>
              <a:off x="4013877" y="4075803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5F88B9C-C84F-4F7A-B5BD-AF561BD14E1E}"/>
                </a:ext>
              </a:extLst>
            </p:cNvPr>
            <p:cNvCxnSpPr>
              <a:cxnSpLocks/>
            </p:cNvCxnSpPr>
            <p:nvPr/>
          </p:nvCxnSpPr>
          <p:spPr>
            <a:xfrm>
              <a:off x="5011805" y="4080737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7BA1F0A-BC1E-4880-958A-30316A51667D}"/>
                </a:ext>
              </a:extLst>
            </p:cNvPr>
            <p:cNvCxnSpPr>
              <a:cxnSpLocks/>
            </p:cNvCxnSpPr>
            <p:nvPr/>
          </p:nvCxnSpPr>
          <p:spPr>
            <a:xfrm>
              <a:off x="7377466" y="4115153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D04B7C-09BC-45E1-A2DB-E83F9E627E6F}"/>
                </a:ext>
              </a:extLst>
            </p:cNvPr>
            <p:cNvCxnSpPr>
              <a:cxnSpLocks/>
            </p:cNvCxnSpPr>
            <p:nvPr/>
          </p:nvCxnSpPr>
          <p:spPr>
            <a:xfrm>
              <a:off x="8847658" y="4102138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47B80B4-3A0E-4168-9A08-34F54153644A}"/>
                </a:ext>
              </a:extLst>
            </p:cNvPr>
            <p:cNvSpPr txBox="1"/>
            <p:nvPr/>
          </p:nvSpPr>
          <p:spPr>
            <a:xfrm>
              <a:off x="3848946" y="3875298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MTTF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1378FC5-CAE7-4EE7-BEC2-43EA3D091CE2}"/>
                </a:ext>
              </a:extLst>
            </p:cNvPr>
            <p:cNvSpPr txBox="1"/>
            <p:nvPr/>
          </p:nvSpPr>
          <p:spPr>
            <a:xfrm>
              <a:off x="5523986" y="3873015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MTTR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211BDF9-BA02-4546-9BD4-860265E216BB}"/>
                </a:ext>
              </a:extLst>
            </p:cNvPr>
            <p:cNvSpPr txBox="1"/>
            <p:nvPr/>
          </p:nvSpPr>
          <p:spPr>
            <a:xfrm>
              <a:off x="7437050" y="3890799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MTTF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78D482-E79C-45BF-B05B-5D2CAAABAA14}"/>
                </a:ext>
              </a:extLst>
            </p:cNvPr>
            <p:cNvSpPr txBox="1"/>
            <p:nvPr/>
          </p:nvSpPr>
          <p:spPr>
            <a:xfrm>
              <a:off x="6245418" y="3425359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MTBF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4184489-DAEA-4918-930C-04EE0927E955}"/>
                </a:ext>
              </a:extLst>
            </p:cNvPr>
            <p:cNvSpPr txBox="1"/>
            <p:nvPr/>
          </p:nvSpPr>
          <p:spPr>
            <a:xfrm>
              <a:off x="4320816" y="5566234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First </a:t>
              </a:r>
            </a:p>
            <a:p>
              <a:pPr algn="ctr"/>
              <a:r>
                <a:rPr lang="en-US" sz="1000" dirty="0"/>
                <a:t>Failure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75C115E-C639-4FBA-8EB4-353D6C5FD012}"/>
                </a:ext>
              </a:extLst>
            </p:cNvPr>
            <p:cNvSpPr txBox="1"/>
            <p:nvPr/>
          </p:nvSpPr>
          <p:spPr>
            <a:xfrm>
              <a:off x="8184402" y="5557435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Second </a:t>
              </a:r>
            </a:p>
            <a:p>
              <a:pPr algn="ctr"/>
              <a:r>
                <a:rPr lang="en-US" sz="1000" dirty="0"/>
                <a:t>Failure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8B54005-7808-45D0-93CC-C4086A5B721B}"/>
                </a:ext>
              </a:extLst>
            </p:cNvPr>
            <p:cNvSpPr txBox="1"/>
            <p:nvPr/>
          </p:nvSpPr>
          <p:spPr>
            <a:xfrm>
              <a:off x="5619708" y="5570519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Begin </a:t>
              </a:r>
            </a:p>
            <a:p>
              <a:pPr algn="ctr"/>
              <a:r>
                <a:rPr lang="en-US" sz="1000" dirty="0"/>
                <a:t>Repair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5800689-FD36-4B97-943E-7ED2EE0CECD6}"/>
                </a:ext>
              </a:extLst>
            </p:cNvPr>
            <p:cNvSpPr txBox="1"/>
            <p:nvPr/>
          </p:nvSpPr>
          <p:spPr>
            <a:xfrm>
              <a:off x="6689011" y="5563492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End </a:t>
              </a:r>
            </a:p>
            <a:p>
              <a:pPr algn="ctr"/>
              <a:r>
                <a:rPr lang="en-US" sz="1000" dirty="0"/>
                <a:t>Repair</a:t>
              </a:r>
            </a:p>
          </p:txBody>
        </p:sp>
      </p:grpSp>
      <p:grpSp>
        <p:nvGrpSpPr>
          <p:cNvPr id="1032" name="Group 1031">
            <a:extLst>
              <a:ext uri="{FF2B5EF4-FFF2-40B4-BE49-F238E27FC236}">
                <a16:creationId xmlns:a16="http://schemas.microsoft.com/office/drawing/2014/main" id="{55034325-0ED5-4851-9200-F8080CF8C864}"/>
              </a:ext>
            </a:extLst>
          </p:cNvPr>
          <p:cNvGrpSpPr/>
          <p:nvPr/>
        </p:nvGrpSpPr>
        <p:grpSpPr>
          <a:xfrm>
            <a:off x="3735809" y="4247231"/>
            <a:ext cx="5093208" cy="2322576"/>
            <a:chOff x="3053847" y="1118526"/>
            <a:chExt cx="5788616" cy="2561445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A435AAB-435A-40AC-A9E2-208B4DAD061C}"/>
                </a:ext>
              </a:extLst>
            </p:cNvPr>
            <p:cNvCxnSpPr/>
            <p:nvPr/>
          </p:nvCxnSpPr>
          <p:spPr>
            <a:xfrm>
              <a:off x="8202277" y="2288830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9026A13D-DB31-4EC2-BEAF-43F51F1B09FC}"/>
                </a:ext>
              </a:extLst>
            </p:cNvPr>
            <p:cNvCxnSpPr/>
            <p:nvPr/>
          </p:nvCxnSpPr>
          <p:spPr>
            <a:xfrm>
              <a:off x="4363063" y="2288830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D3311F3-451B-4903-A98A-368D9DD2BE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4851" y="2711357"/>
              <a:ext cx="4833278" cy="45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828B89B7-D62D-4496-B2F7-6614A0F0E689}"/>
                </a:ext>
              </a:extLst>
            </p:cNvPr>
            <p:cNvCxnSpPr/>
            <p:nvPr/>
          </p:nvCxnSpPr>
          <p:spPr>
            <a:xfrm>
              <a:off x="6175073" y="2280323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D7CA71-BEB7-48A3-8C40-AA1B998CC6C3}"/>
                </a:ext>
              </a:extLst>
            </p:cNvPr>
            <p:cNvCxnSpPr/>
            <p:nvPr/>
          </p:nvCxnSpPr>
          <p:spPr>
            <a:xfrm>
              <a:off x="6728169" y="2304528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xplosion: 14 Points 76">
              <a:extLst>
                <a:ext uri="{FF2B5EF4-FFF2-40B4-BE49-F238E27FC236}">
                  <a16:creationId xmlns:a16="http://schemas.microsoft.com/office/drawing/2014/main" id="{C4EE45B6-6525-4079-AE5A-0F7AE99A1EF4}"/>
                </a:ext>
              </a:extLst>
            </p:cNvPr>
            <p:cNvSpPr/>
            <p:nvPr/>
          </p:nvSpPr>
          <p:spPr>
            <a:xfrm>
              <a:off x="4166757" y="2518648"/>
              <a:ext cx="392612" cy="333643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Explosion: 14 Points 77">
              <a:extLst>
                <a:ext uri="{FF2B5EF4-FFF2-40B4-BE49-F238E27FC236}">
                  <a16:creationId xmlns:a16="http://schemas.microsoft.com/office/drawing/2014/main" id="{B5C2ACFF-1EFB-4AC4-919C-FB6CFA726C9D}"/>
                </a:ext>
              </a:extLst>
            </p:cNvPr>
            <p:cNvSpPr/>
            <p:nvPr/>
          </p:nvSpPr>
          <p:spPr>
            <a:xfrm>
              <a:off x="8018659" y="2543789"/>
              <a:ext cx="392612" cy="333643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0" name="Graphic 79" descr="Checkmark">
              <a:extLst>
                <a:ext uri="{FF2B5EF4-FFF2-40B4-BE49-F238E27FC236}">
                  <a16:creationId xmlns:a16="http://schemas.microsoft.com/office/drawing/2014/main" id="{BD544BA7-F9EA-45F1-BC9A-82E48DE969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591448" y="2441059"/>
              <a:ext cx="392610" cy="39261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954DCEE-4DB9-4D2A-911F-23FF464DF78A}"/>
                </a:ext>
              </a:extLst>
            </p:cNvPr>
            <p:cNvSpPr txBox="1"/>
            <p:nvPr/>
          </p:nvSpPr>
          <p:spPr>
            <a:xfrm>
              <a:off x="3357140" y="2037777"/>
              <a:ext cx="1359720" cy="50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</a:t>
              </a:r>
            </a:p>
            <a:p>
              <a:pPr algn="ctr"/>
              <a:r>
                <a:rPr lang="en-US" sz="1200" dirty="0"/>
                <a:t>Lost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FE0225-0AE0-475C-8851-C3562FC5E79B}"/>
                </a:ext>
              </a:extLst>
            </p:cNvPr>
            <p:cNvSpPr txBox="1"/>
            <p:nvPr/>
          </p:nvSpPr>
          <p:spPr>
            <a:xfrm>
              <a:off x="4441110" y="2048411"/>
              <a:ext cx="16259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Expected</a:t>
              </a:r>
            </a:p>
            <a:p>
              <a:pPr algn="ctr"/>
              <a:r>
                <a:rPr lang="en-US" sz="1200" dirty="0"/>
                <a:t>Downtime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5B33FD9-6813-470B-AE19-3FAA51127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62508" y="1520991"/>
              <a:ext cx="2379091" cy="1129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C15F24D-0EF1-42E5-A639-A33A6228A7C0}"/>
                </a:ext>
              </a:extLst>
            </p:cNvPr>
            <p:cNvCxnSpPr>
              <a:cxnSpLocks/>
            </p:cNvCxnSpPr>
            <p:nvPr/>
          </p:nvCxnSpPr>
          <p:spPr>
            <a:xfrm>
              <a:off x="4363063" y="1378368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F9111E99-981D-4376-B95D-6A21D8CF620E}"/>
                </a:ext>
              </a:extLst>
            </p:cNvPr>
            <p:cNvCxnSpPr>
              <a:cxnSpLocks/>
            </p:cNvCxnSpPr>
            <p:nvPr/>
          </p:nvCxnSpPr>
          <p:spPr>
            <a:xfrm>
              <a:off x="6739487" y="1378368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248D071-3655-4716-8754-AB093346B8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33707" y="1948252"/>
              <a:ext cx="2441366" cy="485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72ACD9A-BB47-4CAB-9C08-E4355D82680A}"/>
                </a:ext>
              </a:extLst>
            </p:cNvPr>
            <p:cNvCxnSpPr>
              <a:cxnSpLocks/>
            </p:cNvCxnSpPr>
            <p:nvPr/>
          </p:nvCxnSpPr>
          <p:spPr>
            <a:xfrm>
              <a:off x="3733707" y="1802053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01190F8-4FE0-41AA-94DC-1299A2CFA00B}"/>
                </a:ext>
              </a:extLst>
            </p:cNvPr>
            <p:cNvCxnSpPr>
              <a:cxnSpLocks/>
            </p:cNvCxnSpPr>
            <p:nvPr/>
          </p:nvCxnSpPr>
          <p:spPr>
            <a:xfrm>
              <a:off x="4362508" y="1794364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7E43404-7EE8-4403-B6EB-F458C9FB3A02}"/>
                </a:ext>
              </a:extLst>
            </p:cNvPr>
            <p:cNvSpPr txBox="1"/>
            <p:nvPr/>
          </p:nvSpPr>
          <p:spPr>
            <a:xfrm>
              <a:off x="3341857" y="1589049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RPO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B8F1E01-25C6-434B-B181-F9738D275B81}"/>
                </a:ext>
              </a:extLst>
            </p:cNvPr>
            <p:cNvSpPr txBox="1"/>
            <p:nvPr/>
          </p:nvSpPr>
          <p:spPr>
            <a:xfrm>
              <a:off x="4922122" y="1597402"/>
              <a:ext cx="8218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RTO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83A43A6-40F1-4E92-8F5E-610123DEDBC4}"/>
                </a:ext>
              </a:extLst>
            </p:cNvPr>
            <p:cNvSpPr txBox="1"/>
            <p:nvPr/>
          </p:nvSpPr>
          <p:spPr>
            <a:xfrm>
              <a:off x="4815353" y="1118526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MTD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5C2AD3FE-8234-4A8B-B8EA-5D647FE9AD2A}"/>
                </a:ext>
              </a:extLst>
            </p:cNvPr>
            <p:cNvSpPr txBox="1"/>
            <p:nvPr/>
          </p:nvSpPr>
          <p:spPr>
            <a:xfrm>
              <a:off x="3671519" y="3279861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First </a:t>
              </a:r>
            </a:p>
            <a:p>
              <a:pPr algn="ctr"/>
              <a:r>
                <a:rPr lang="en-US" sz="1000" dirty="0"/>
                <a:t>Failure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E4D78030-6C9E-41A9-8FFF-62F18A19505A}"/>
                </a:ext>
              </a:extLst>
            </p:cNvPr>
            <p:cNvSpPr txBox="1"/>
            <p:nvPr/>
          </p:nvSpPr>
          <p:spPr>
            <a:xfrm>
              <a:off x="6120299" y="3277117"/>
              <a:ext cx="13597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Required </a:t>
              </a:r>
            </a:p>
            <a:p>
              <a:pPr algn="ctr"/>
              <a:r>
                <a:rPr lang="en-US" sz="1000" dirty="0"/>
                <a:t>Recovery</a:t>
              </a:r>
            </a:p>
          </p:txBody>
        </p:sp>
        <p:pic>
          <p:nvPicPr>
            <p:cNvPr id="107" name="Graphic 106" descr="Alarm clock">
              <a:extLst>
                <a:ext uri="{FF2B5EF4-FFF2-40B4-BE49-F238E27FC236}">
                  <a16:creationId xmlns:a16="http://schemas.microsoft.com/office/drawing/2014/main" id="{A9C48AA1-115C-4B9D-A9EA-97DF0B649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543486" y="2524367"/>
              <a:ext cx="380442" cy="380442"/>
            </a:xfrm>
            <a:prstGeom prst="rect">
              <a:avLst/>
            </a:prstGeom>
          </p:spPr>
        </p:pic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363F430-9CD4-4DA7-983F-1623467F8104}"/>
                </a:ext>
              </a:extLst>
            </p:cNvPr>
            <p:cNvCxnSpPr>
              <a:cxnSpLocks/>
            </p:cNvCxnSpPr>
            <p:nvPr/>
          </p:nvCxnSpPr>
          <p:spPr>
            <a:xfrm>
              <a:off x="6175073" y="1802053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C67AED3-3885-4BFC-A029-7F8701A6B31F}"/>
                </a:ext>
              </a:extLst>
            </p:cNvPr>
            <p:cNvSpPr txBox="1"/>
            <p:nvPr/>
          </p:nvSpPr>
          <p:spPr>
            <a:xfrm>
              <a:off x="5456535" y="3270617"/>
              <a:ext cx="1315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Expected </a:t>
              </a:r>
            </a:p>
            <a:p>
              <a:pPr algn="ctr"/>
              <a:r>
                <a:rPr lang="en-US" sz="1000" dirty="0"/>
                <a:t>Recovery</a:t>
              </a:r>
            </a:p>
          </p:txBody>
        </p:sp>
        <p:pic>
          <p:nvPicPr>
            <p:cNvPr id="1030" name="Graphic 1029" descr="Lightbulb and gear">
              <a:extLst>
                <a:ext uri="{FF2B5EF4-FFF2-40B4-BE49-F238E27FC236}">
                  <a16:creationId xmlns:a16="http://schemas.microsoft.com/office/drawing/2014/main" id="{1F4DAE27-1AA8-49B1-8FE6-C9EC3B5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964238" y="2461695"/>
              <a:ext cx="437894" cy="437894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C268477F-57D7-4934-BE4F-6EB18179A99E}"/>
                </a:ext>
              </a:extLst>
            </p:cNvPr>
            <p:cNvSpPr txBox="1"/>
            <p:nvPr/>
          </p:nvSpPr>
          <p:spPr>
            <a:xfrm>
              <a:off x="7641095" y="3292265"/>
              <a:ext cx="1201368" cy="3649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Second </a:t>
              </a:r>
            </a:p>
            <a:p>
              <a:pPr algn="ctr"/>
              <a:r>
                <a:rPr lang="en-US" sz="1000" dirty="0"/>
                <a:t>Failure</a:t>
              </a: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4F1F94E-D2B0-4411-874C-D369077DE322}"/>
                </a:ext>
              </a:extLst>
            </p:cNvPr>
            <p:cNvCxnSpPr/>
            <p:nvPr/>
          </p:nvCxnSpPr>
          <p:spPr>
            <a:xfrm>
              <a:off x="3733707" y="2298028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92A181B-EC17-459A-8438-5D9A36245369}"/>
                </a:ext>
              </a:extLst>
            </p:cNvPr>
            <p:cNvSpPr txBox="1"/>
            <p:nvPr/>
          </p:nvSpPr>
          <p:spPr>
            <a:xfrm>
              <a:off x="3053847" y="3334336"/>
              <a:ext cx="13597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Backup</a:t>
              </a:r>
            </a:p>
          </p:txBody>
        </p: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3242BA2-8209-407F-81B7-99C416B960FD}"/>
                </a:ext>
              </a:extLst>
            </p:cNvPr>
            <p:cNvCxnSpPr/>
            <p:nvPr/>
          </p:nvCxnSpPr>
          <p:spPr>
            <a:xfrm>
              <a:off x="7484825" y="2315603"/>
              <a:ext cx="0" cy="97258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1" name="Graphic 140" descr="Alarm clock">
              <a:extLst>
                <a:ext uri="{FF2B5EF4-FFF2-40B4-BE49-F238E27FC236}">
                  <a16:creationId xmlns:a16="http://schemas.microsoft.com/office/drawing/2014/main" id="{625DFAAE-19F7-41B5-8080-349CF5572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284824" y="2512149"/>
              <a:ext cx="380442" cy="380442"/>
            </a:xfrm>
            <a:prstGeom prst="rect">
              <a:avLst/>
            </a:prstGeom>
          </p:spPr>
        </p:pic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13C9E76-6EBC-4CD3-84A0-6ACD08B46602}"/>
                </a:ext>
              </a:extLst>
            </p:cNvPr>
            <p:cNvSpPr txBox="1"/>
            <p:nvPr/>
          </p:nvSpPr>
          <p:spPr>
            <a:xfrm>
              <a:off x="6804965" y="3346036"/>
              <a:ext cx="13597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Backup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6AB5C08C-026B-4B60-A393-76CD0C75BF32}"/>
                </a:ext>
              </a:extLst>
            </p:cNvPr>
            <p:cNvSpPr txBox="1"/>
            <p:nvPr/>
          </p:nvSpPr>
          <p:spPr>
            <a:xfrm>
              <a:off x="7191777" y="1594102"/>
              <a:ext cx="13597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RPO</a:t>
              </a:r>
            </a:p>
          </p:txBody>
        </p: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BDF7872A-1016-41B1-AE82-D5B730E9DA36}"/>
                </a:ext>
              </a:extLst>
            </p:cNvPr>
            <p:cNvCxnSpPr>
              <a:cxnSpLocks/>
            </p:cNvCxnSpPr>
            <p:nvPr/>
          </p:nvCxnSpPr>
          <p:spPr>
            <a:xfrm>
              <a:off x="7485106" y="1968481"/>
              <a:ext cx="717171" cy="417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44983777-46F8-46FF-A5B9-41B83460D962}"/>
                </a:ext>
              </a:extLst>
            </p:cNvPr>
            <p:cNvCxnSpPr>
              <a:cxnSpLocks/>
            </p:cNvCxnSpPr>
            <p:nvPr/>
          </p:nvCxnSpPr>
          <p:spPr>
            <a:xfrm>
              <a:off x="7488385" y="1809227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B5945662-ABE1-41EF-BE94-9112517A7769}"/>
                </a:ext>
              </a:extLst>
            </p:cNvPr>
            <p:cNvCxnSpPr>
              <a:cxnSpLocks/>
            </p:cNvCxnSpPr>
            <p:nvPr/>
          </p:nvCxnSpPr>
          <p:spPr>
            <a:xfrm>
              <a:off x="8205205" y="1806428"/>
              <a:ext cx="0" cy="2982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D3127B6C-B98F-47D2-A5D4-02FC28B7970E}"/>
                </a:ext>
              </a:extLst>
            </p:cNvPr>
            <p:cNvSpPr txBox="1"/>
            <p:nvPr/>
          </p:nvSpPr>
          <p:spPr>
            <a:xfrm>
              <a:off x="7150984" y="2044075"/>
              <a:ext cx="1359720" cy="50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Data</a:t>
              </a:r>
            </a:p>
            <a:p>
              <a:pPr algn="ctr"/>
              <a:r>
                <a:rPr lang="en-US" sz="1200" dirty="0"/>
                <a:t>Lost</a:t>
              </a:r>
            </a:p>
          </p:txBody>
        </p:sp>
      </p:grpSp>
      <p:sp>
        <p:nvSpPr>
          <p:cNvPr id="150" name="Google Shape;407;p36">
            <a:extLst>
              <a:ext uri="{FF2B5EF4-FFF2-40B4-BE49-F238E27FC236}">
                <a16:creationId xmlns:a16="http://schemas.microsoft.com/office/drawing/2014/main" id="{6AE94E49-F3B4-4AA6-A4D7-363B6E1CF4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9129" y="1174450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Reliability vs. Resilience </a:t>
            </a:r>
            <a:endParaRPr dirty="0"/>
          </a:p>
        </p:txBody>
      </p:sp>
      <p:sp>
        <p:nvSpPr>
          <p:cNvPr id="1033" name="Rectangle: Rounded Corners 1032">
            <a:extLst>
              <a:ext uri="{FF2B5EF4-FFF2-40B4-BE49-F238E27FC236}">
                <a16:creationId xmlns:a16="http://schemas.microsoft.com/office/drawing/2014/main" id="{EF0E7C59-9D3A-48A7-8676-CC5EF4763095}"/>
              </a:ext>
            </a:extLst>
          </p:cNvPr>
          <p:cNvSpPr/>
          <p:nvPr/>
        </p:nvSpPr>
        <p:spPr>
          <a:xfrm>
            <a:off x="1784791" y="1814130"/>
            <a:ext cx="7044221" cy="23683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: Rounded Corners 151">
            <a:extLst>
              <a:ext uri="{FF2B5EF4-FFF2-40B4-BE49-F238E27FC236}">
                <a16:creationId xmlns:a16="http://schemas.microsoft.com/office/drawing/2014/main" id="{D35105C1-E068-424C-8CEC-462899529416}"/>
              </a:ext>
            </a:extLst>
          </p:cNvPr>
          <p:cNvSpPr/>
          <p:nvPr/>
        </p:nvSpPr>
        <p:spPr>
          <a:xfrm>
            <a:off x="1784791" y="4250027"/>
            <a:ext cx="7047012" cy="236834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7" name="Connector: Elbow 1036">
            <a:extLst>
              <a:ext uri="{FF2B5EF4-FFF2-40B4-BE49-F238E27FC236}">
                <a16:creationId xmlns:a16="http://schemas.microsoft.com/office/drawing/2014/main" id="{07161B10-A60D-4D8F-8DB5-F2B78877190E}"/>
              </a:ext>
            </a:extLst>
          </p:cNvPr>
          <p:cNvCxnSpPr>
            <a:cxnSpLocks/>
            <a:stCxn id="5" idx="0"/>
            <a:endCxn id="8" idx="1"/>
          </p:cNvCxnSpPr>
          <p:nvPr/>
        </p:nvCxnSpPr>
        <p:spPr>
          <a:xfrm rot="5400000" flipH="1" flipV="1">
            <a:off x="1014519" y="2841738"/>
            <a:ext cx="938281" cy="1150806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0" name="Connector: Elbow 1039">
            <a:extLst>
              <a:ext uri="{FF2B5EF4-FFF2-40B4-BE49-F238E27FC236}">
                <a16:creationId xmlns:a16="http://schemas.microsoft.com/office/drawing/2014/main" id="{5516B3FE-702B-47DE-B745-8F014BD02247}"/>
              </a:ext>
            </a:extLst>
          </p:cNvPr>
          <p:cNvCxnSpPr>
            <a:cxnSpLocks/>
            <a:stCxn id="5" idx="2"/>
            <a:endCxn id="7" idx="1"/>
          </p:cNvCxnSpPr>
          <p:nvPr/>
        </p:nvCxnSpPr>
        <p:spPr>
          <a:xfrm rot="16200000" flipH="1">
            <a:off x="1008930" y="4382167"/>
            <a:ext cx="948205" cy="1149552"/>
          </a:xfrm>
          <a:prstGeom prst="bentConnector2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TextBox 1041">
            <a:extLst>
              <a:ext uri="{FF2B5EF4-FFF2-40B4-BE49-F238E27FC236}">
                <a16:creationId xmlns:a16="http://schemas.microsoft.com/office/drawing/2014/main" id="{4B32AF15-D487-45AC-A886-EEBD0EBBDFEC}"/>
              </a:ext>
            </a:extLst>
          </p:cNvPr>
          <p:cNvSpPr txBox="1"/>
          <p:nvPr/>
        </p:nvSpPr>
        <p:spPr>
          <a:xfrm>
            <a:off x="1877745" y="3332473"/>
            <a:ext cx="192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Maintaining continuous operation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B9C9A50-95D4-41C6-8729-0706ADC9C0AB}"/>
              </a:ext>
            </a:extLst>
          </p:cNvPr>
          <p:cNvSpPr txBox="1"/>
          <p:nvPr/>
        </p:nvSpPr>
        <p:spPr>
          <a:xfrm>
            <a:off x="1968792" y="5823611"/>
            <a:ext cx="192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Responding to unforeseen events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036397-7574-4CE9-9BCF-DE6E0CFE770F}"/>
              </a:ext>
            </a:extLst>
          </p:cNvPr>
          <p:cNvSpPr txBox="1"/>
          <p:nvPr/>
        </p:nvSpPr>
        <p:spPr>
          <a:xfrm>
            <a:off x="23493" y="1912870"/>
            <a:ext cx="1662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MTTF: </a:t>
            </a:r>
            <a:r>
              <a:rPr lang="en-US" sz="900" dirty="0"/>
              <a:t>Mean Time to Failure</a:t>
            </a:r>
          </a:p>
          <a:p>
            <a:r>
              <a:rPr lang="en-US" sz="900" b="1" dirty="0"/>
              <a:t>MTTR: </a:t>
            </a:r>
            <a:r>
              <a:rPr lang="en-US" sz="900" dirty="0"/>
              <a:t>Mean Time to Repair</a:t>
            </a:r>
          </a:p>
          <a:p>
            <a:r>
              <a:rPr lang="en-US" sz="900" b="1" dirty="0"/>
              <a:t>MTBF: </a:t>
            </a:r>
            <a:r>
              <a:rPr lang="en-US" sz="900" dirty="0"/>
              <a:t>Mean Time Between Failures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58D7B9-413F-4A80-BD56-DB1831496CC1}"/>
              </a:ext>
            </a:extLst>
          </p:cNvPr>
          <p:cNvSpPr txBox="1"/>
          <p:nvPr/>
        </p:nvSpPr>
        <p:spPr>
          <a:xfrm>
            <a:off x="39253" y="5901525"/>
            <a:ext cx="179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RPO: </a:t>
            </a:r>
            <a:r>
              <a:rPr lang="en-US" sz="900" dirty="0"/>
              <a:t>Recovery Point Objective</a:t>
            </a:r>
          </a:p>
          <a:p>
            <a:r>
              <a:rPr lang="en-US" sz="900" b="1" dirty="0"/>
              <a:t>RTO: </a:t>
            </a:r>
            <a:r>
              <a:rPr lang="en-US" sz="900" dirty="0"/>
              <a:t>Recovery Time Objective</a:t>
            </a:r>
          </a:p>
          <a:p>
            <a:r>
              <a:rPr lang="en-US" sz="900" b="1" dirty="0"/>
              <a:t>MTD: </a:t>
            </a:r>
            <a:r>
              <a:rPr lang="en-US" sz="900" dirty="0"/>
              <a:t>Maximum Tolerable Downtime</a:t>
            </a:r>
          </a:p>
        </p:txBody>
      </p:sp>
    </p:spTree>
    <p:extLst>
      <p:ext uri="{BB962C8B-B14F-4D97-AF65-F5344CB8AC3E}">
        <p14:creationId xmlns:p14="http://schemas.microsoft.com/office/powerpoint/2010/main" val="165569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 txBox="1">
            <a:spLocks noGrp="1"/>
          </p:cNvSpPr>
          <p:nvPr>
            <p:ph type="title"/>
          </p:nvPr>
        </p:nvSpPr>
        <p:spPr>
          <a:xfrm>
            <a:off x="630747" y="1247911"/>
            <a:ext cx="777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Resilience Curve</a:t>
            </a:r>
            <a:endParaRPr dirty="0"/>
          </a:p>
        </p:txBody>
      </p:sp>
      <p:sp>
        <p:nvSpPr>
          <p:cNvPr id="408" name="Google Shape;408;p36"/>
          <p:cNvSpPr txBox="1">
            <a:spLocks noGrp="1"/>
          </p:cNvSpPr>
          <p:nvPr>
            <p:ph type="sldNum" idx="12"/>
          </p:nvPr>
        </p:nvSpPr>
        <p:spPr>
          <a:xfrm>
            <a:off x="7124700" y="64008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10" name="Google Shape;410;p36"/>
          <p:cNvSpPr txBox="1"/>
          <p:nvPr/>
        </p:nvSpPr>
        <p:spPr>
          <a:xfrm>
            <a:off x="1147164" y="5026475"/>
            <a:ext cx="30283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Conceptual resilience curve</a:t>
            </a: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7DFDBF-4B07-4D94-9A94-B460750FF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40" y="2221911"/>
            <a:ext cx="4709424" cy="27947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41B3C2-7D7D-4D3B-AFDB-D0A65A6B6DE8}"/>
              </a:ext>
            </a:extLst>
          </p:cNvPr>
          <p:cNvSpPr txBox="1"/>
          <p:nvPr/>
        </p:nvSpPr>
        <p:spPr>
          <a:xfrm>
            <a:off x="630747" y="6009390"/>
            <a:ext cx="7882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Real world disaster management does not look like a textbook curve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5FE3B6-460F-492D-9502-72347576D76A}"/>
              </a:ext>
            </a:extLst>
          </p:cNvPr>
          <p:cNvSpPr/>
          <p:nvPr/>
        </p:nvSpPr>
        <p:spPr>
          <a:xfrm>
            <a:off x="4849284" y="2373960"/>
            <a:ext cx="40550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resilience metric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Preserved</a:t>
            </a: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lvl="1"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28700" lvl="1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Lost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D4F6F0-B1E4-4AE0-8B3D-FEA0DC72DF49}"/>
                  </a:ext>
                </a:extLst>
              </p:cNvPr>
              <p:cNvSpPr/>
              <p:nvPr/>
            </p:nvSpPr>
            <p:spPr>
              <a:xfrm>
                <a:off x="5305860" y="3282843"/>
                <a:ext cx="3048463" cy="8191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85800" lvl="1" algn="jus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p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r>
                        <a:rPr lang="en-US" sz="2000" i="1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  <a:latin typeface="Arial" panose="020B0604020202020204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8D4F6F0-B1E4-4AE0-8B3D-FEA0DC72DF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860" y="3282843"/>
                <a:ext cx="3048463" cy="8191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8">
            <a:extLst>
              <a:ext uri="{FF2B5EF4-FFF2-40B4-BE49-F238E27FC236}">
                <a16:creationId xmlns:a16="http://schemas.microsoft.com/office/drawing/2014/main" id="{9569CAD3-F10D-45A4-AD0D-EE44C3A6D908}"/>
              </a:ext>
            </a:extLst>
          </p:cNvPr>
          <p:cNvSpPr txBox="1"/>
          <p:nvPr/>
        </p:nvSpPr>
        <p:spPr>
          <a:xfrm>
            <a:off x="257432" y="5401581"/>
            <a:ext cx="532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Resilience: A National Imperative. Washington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D.C.: The National Academies Press, Washington, D.C. (2012).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1071</Words>
  <Application>Microsoft Office PowerPoint</Application>
  <PresentationFormat>On-screen Show (4:3)</PresentationFormat>
  <Paragraphs>323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Times New Roman</vt:lpstr>
      <vt:lpstr>PowerPoint2</vt:lpstr>
      <vt:lpstr>Regression and Time Series Mixture Approaches to Predict Resilience </vt:lpstr>
      <vt:lpstr>Objective</vt:lpstr>
      <vt:lpstr>Introduction</vt:lpstr>
      <vt:lpstr>Motivation</vt:lpstr>
      <vt:lpstr>Motivation</vt:lpstr>
      <vt:lpstr>Reliability vs. Resilience </vt:lpstr>
      <vt:lpstr>Reliability vs. Resilience </vt:lpstr>
      <vt:lpstr>Reliability vs. Resilience </vt:lpstr>
      <vt:lpstr>Resilience Curve</vt:lpstr>
      <vt:lpstr>PowerPoint Presentation</vt:lpstr>
      <vt:lpstr>Resilience Modeling Approaches</vt:lpstr>
      <vt:lpstr>Mixture Resilience Models</vt:lpstr>
      <vt:lpstr>Steps to Apply Resilience Models</vt:lpstr>
      <vt:lpstr>Illustration:  1980 US Recession – Energy Crisis  </vt:lpstr>
      <vt:lpstr>Illustration: Computation Steps </vt:lpstr>
      <vt:lpstr>PowerPoint Presentation</vt:lpstr>
      <vt:lpstr>Illustration: Goodness-of-fit</vt:lpstr>
      <vt:lpstr>Illustration: Best Model Overall</vt:lpstr>
      <vt:lpstr>Illustration: Resilience Metrics</vt:lpstr>
      <vt:lpstr>Research Questions</vt:lpstr>
      <vt:lpstr>Predictive Resilience Assessment Tool (PSRAT) - In development</vt:lpstr>
      <vt:lpstr>PowerPoint Presentation</vt:lpstr>
      <vt:lpstr>PowerPoint Presentation</vt:lpstr>
      <vt:lpstr>PowerPoint Presentation</vt:lpstr>
      <vt:lpstr>Take-Aways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Engineering of Machine Learning-enabled Open World Recognition for Network Intrusion Detection Systems</dc:title>
  <dc:creator>Maskura Nafreen</dc:creator>
  <cp:lastModifiedBy>Priscila D Silva</cp:lastModifiedBy>
  <cp:revision>230</cp:revision>
  <dcterms:created xsi:type="dcterms:W3CDTF">2019-11-19T20:55:32Z</dcterms:created>
  <dcterms:modified xsi:type="dcterms:W3CDTF">2024-03-07T22:36:26Z</dcterms:modified>
</cp:coreProperties>
</file>