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8" r:id="rId6"/>
    <p:sldId id="269" r:id="rId7"/>
    <p:sldId id="270" r:id="rId8"/>
    <p:sldId id="261" r:id="rId9"/>
    <p:sldId id="260" r:id="rId10"/>
    <p:sldId id="262" r:id="rId11"/>
    <p:sldId id="265" r:id="rId12"/>
    <p:sldId id="263" r:id="rId13"/>
    <p:sldId id="267" r:id="rId14"/>
    <p:sldId id="266" r:id="rId15"/>
    <p:sldId id="264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6327"/>
  </p:normalViewPr>
  <p:slideViewPr>
    <p:cSldViewPr snapToGrid="0">
      <p:cViewPr varScale="1">
        <p:scale>
          <a:sx n="128" d="100"/>
          <a:sy n="128" d="100"/>
        </p:scale>
        <p:origin x="4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3/26/24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3/26/24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3/26/24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3/26/24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3/26/24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3/26/24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3/26/24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3/26/24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3/26/24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3/26/24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3/26/24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3/26/24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OpenResearchInstitute/Neptune/tree/main/FlexLink/docs" TargetMode="Externa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OpenResearchInstitute/Neptune/tree/main/Trueflight" TargetMode="Externa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ACFF5F-FF09-9EB3-82A0-FA5DA77C40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Space Frequency Block Coding – A Review of an Open Source Implementation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6D4DC7-7011-D8F6-775A-4E04F66C8A0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26 March 2024</a:t>
            </a:r>
          </a:p>
        </p:txBody>
      </p:sp>
    </p:spTree>
    <p:extLst>
      <p:ext uri="{BB962C8B-B14F-4D97-AF65-F5344CB8AC3E}">
        <p14:creationId xmlns:p14="http://schemas.microsoft.com/office/powerpoint/2010/main" val="42876068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diagram of a diagram&#10;&#10;Description automatically generated">
            <a:extLst>
              <a:ext uri="{FF2B5EF4-FFF2-40B4-BE49-F238E27FC236}">
                <a16:creationId xmlns:a16="http://schemas.microsoft.com/office/drawing/2014/main" id="{A340C810-B3E4-8DB0-B335-46067B3C54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866311"/>
            <a:ext cx="10905066" cy="5125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0054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iagram of a diagram&#10;&#10;Description automatically generated">
            <a:extLst>
              <a:ext uri="{FF2B5EF4-FFF2-40B4-BE49-F238E27FC236}">
                <a16:creationId xmlns:a16="http://schemas.microsoft.com/office/drawing/2014/main" id="{7E157F6C-5C05-52E1-7248-FA17D76CE6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859" r="1" b="10701"/>
          <a:stretch/>
        </p:blipFill>
        <p:spPr>
          <a:xfrm>
            <a:off x="643467" y="643467"/>
            <a:ext cx="10905066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2419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screenshot of a computer&#10;&#10;Description automatically generated">
            <a:extLst>
              <a:ext uri="{FF2B5EF4-FFF2-40B4-BE49-F238E27FC236}">
                <a16:creationId xmlns:a16="http://schemas.microsoft.com/office/drawing/2014/main" id="{CC85A635-249A-A56F-7173-1B342121D0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7957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EAD1D533-4FF4-7F53-FFB9-64BA5AF120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8857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E06B18D1-AEBE-F614-7B5A-233D04528B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8691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CA880E23-9198-3297-000F-6C11C8D6F6F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FFED50D-1F1E-B3D5-0D39-C7D0D515C802}"/>
              </a:ext>
            </a:extLst>
          </p:cNvPr>
          <p:cNvSpPr txBox="1"/>
          <p:nvPr/>
        </p:nvSpPr>
        <p:spPr>
          <a:xfrm>
            <a:off x="5498757" y="1841157"/>
            <a:ext cx="14449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50 </a:t>
            </a:r>
            <a:r>
              <a:rPr lang="en-US" dirty="0" err="1"/>
              <a:t>uS</a:t>
            </a:r>
            <a:r>
              <a:rPr lang="en-US" dirty="0"/>
              <a:t> latency</a:t>
            </a:r>
          </a:p>
        </p:txBody>
      </p:sp>
    </p:spTree>
    <p:extLst>
      <p:ext uri="{BB962C8B-B14F-4D97-AF65-F5344CB8AC3E}">
        <p14:creationId xmlns:p14="http://schemas.microsoft.com/office/powerpoint/2010/main" val="36887836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FBF56104-5984-7E5A-8AAA-3BF6AA2D27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4234" r="59764" b="26487"/>
          <a:stretch/>
        </p:blipFill>
        <p:spPr>
          <a:xfrm>
            <a:off x="20" y="172996"/>
            <a:ext cx="12174016" cy="6685004"/>
          </a:xfrm>
          <a:prstGeom prst="rect">
            <a:avLst/>
          </a:prstGeom>
        </p:spPr>
      </p:pic>
      <p:pic>
        <p:nvPicPr>
          <p:cNvPr id="5" name="Picture 4" descr="A diagram of a diagram&#10;&#10;Description automatically generated">
            <a:extLst>
              <a:ext uri="{FF2B5EF4-FFF2-40B4-BE49-F238E27FC236}">
                <a16:creationId xmlns:a16="http://schemas.microsoft.com/office/drawing/2014/main" id="{38C77A13-8D15-4E69-1B81-2062EC21D5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4941" y="395416"/>
            <a:ext cx="5263979" cy="247355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9623770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iagram of a process&#10;&#10;Description automatically generated">
            <a:extLst>
              <a:ext uri="{FF2B5EF4-FFF2-40B4-BE49-F238E27FC236}">
                <a16:creationId xmlns:a16="http://schemas.microsoft.com/office/drawing/2014/main" id="{1F8B312E-7166-6442-5E36-32EA88F008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656" y="342900"/>
            <a:ext cx="6616700" cy="61722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0C2718C-C2D6-8D79-FC97-A7F38E2E6070}"/>
              </a:ext>
            </a:extLst>
          </p:cNvPr>
          <p:cNvSpPr txBox="1"/>
          <p:nvPr/>
        </p:nvSpPr>
        <p:spPr>
          <a:xfrm>
            <a:off x="7048187" y="688755"/>
            <a:ext cx="4412939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1) Educational Value</a:t>
            </a:r>
          </a:p>
          <a:p>
            <a:r>
              <a:rPr lang="en-US" sz="3600" dirty="0"/>
              <a:t>2) Diversity Diversity</a:t>
            </a:r>
          </a:p>
          <a:p>
            <a:r>
              <a:rPr lang="en-US" sz="3600" dirty="0"/>
              <a:t>3) Signal Obfuscation?</a:t>
            </a:r>
          </a:p>
          <a:p>
            <a:r>
              <a:rPr lang="en-US" sz="3600" dirty="0"/>
              <a:t>4) Flexible receiver </a:t>
            </a:r>
          </a:p>
          <a:p>
            <a:r>
              <a:rPr lang="en-US" sz="3600" dirty="0"/>
              <a:t>architecture</a:t>
            </a:r>
          </a:p>
        </p:txBody>
      </p:sp>
    </p:spTree>
    <p:extLst>
      <p:ext uri="{BB962C8B-B14F-4D97-AF65-F5344CB8AC3E}">
        <p14:creationId xmlns:p14="http://schemas.microsoft.com/office/powerpoint/2010/main" val="21151502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E022389-3152-518B-69E8-51E9AFC73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 Source Digital Radio IEEE Local Group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A43E56-C458-7CC5-9B49-151B765C53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Research Institute hosting</a:t>
            </a:r>
          </a:p>
        </p:txBody>
      </p:sp>
    </p:spTree>
    <p:extLst>
      <p:ext uri="{BB962C8B-B14F-4D97-AF65-F5344CB8AC3E}">
        <p14:creationId xmlns:p14="http://schemas.microsoft.com/office/powerpoint/2010/main" val="1118414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8EDA944-5B25-134B-DAF1-5A8C92A1B1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 Source Digital Radio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822ABA-07FD-C472-AFB4-B95424324FE2}"/>
              </a:ext>
            </a:extLst>
          </p:cNvPr>
          <p:cNvSpPr txBox="1"/>
          <p:nvPr/>
        </p:nvSpPr>
        <p:spPr>
          <a:xfrm>
            <a:off x="3617844" y="754505"/>
            <a:ext cx="8003730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Söhne"/>
              </a:rPr>
              <a:t>IEEE Local Groups</a:t>
            </a:r>
            <a:r>
              <a:rPr lang="en-US" b="0" i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Söhne"/>
              </a:rPr>
              <a:t>: These are subject matter focused formal groups </a:t>
            </a:r>
            <a:r>
              <a:rPr lang="en-US" dirty="0">
                <a:solidFill>
                  <a:srgbClr val="0D0D0D"/>
                </a:solidFill>
                <a:highlight>
                  <a:srgbClr val="FFFFFF"/>
                </a:highlight>
                <a:latin typeface="Söhne"/>
              </a:rPr>
              <a:t>of </a:t>
            </a:r>
            <a:r>
              <a:rPr lang="en-US" b="0" i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Söhne"/>
              </a:rPr>
              <a:t>IEEE </a:t>
            </a:r>
          </a:p>
          <a:p>
            <a:r>
              <a:rPr lang="en-US" b="0" i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Söhne"/>
              </a:rPr>
              <a:t>members at the local level. Local groups are typically organized by IEEE members </a:t>
            </a:r>
          </a:p>
          <a:p>
            <a:r>
              <a:rPr lang="en-US" b="0" i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Söhne"/>
              </a:rPr>
              <a:t>who share common interests. The groups serve a specific geographic region. </a:t>
            </a:r>
          </a:p>
          <a:p>
            <a:endParaRPr lang="en-US" b="0" i="0" dirty="0">
              <a:solidFill>
                <a:srgbClr val="0D0D0D"/>
              </a:solidFill>
              <a:effectLst/>
              <a:highlight>
                <a:srgbClr val="FFFFFF"/>
              </a:highlight>
              <a:latin typeface="Söhne"/>
            </a:endParaRPr>
          </a:p>
          <a:p>
            <a:r>
              <a:rPr lang="en-US" b="0" i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Söhne"/>
              </a:rPr>
              <a:t>Local groups may focus on specific technical topics, career development, </a:t>
            </a:r>
          </a:p>
          <a:p>
            <a:r>
              <a:rPr lang="en-US" b="0" i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Söhne"/>
              </a:rPr>
              <a:t>networking, or social activities. They provide a way for members to connect with </a:t>
            </a:r>
          </a:p>
          <a:p>
            <a:r>
              <a:rPr lang="en-US" b="0" i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Söhne"/>
              </a:rPr>
              <a:t>peers in their local area and engage in activities tailored to their interests.</a:t>
            </a:r>
          </a:p>
          <a:p>
            <a:endParaRPr lang="en-US" dirty="0">
              <a:solidFill>
                <a:srgbClr val="0D0D0D"/>
              </a:solidFill>
              <a:highlight>
                <a:srgbClr val="FFFFFF"/>
              </a:highlight>
              <a:latin typeface="Söhne"/>
            </a:endParaRPr>
          </a:p>
          <a:p>
            <a:r>
              <a:rPr lang="en-US" dirty="0">
                <a:solidFill>
                  <a:srgbClr val="0D0D0D"/>
                </a:solidFill>
                <a:highlight>
                  <a:srgbClr val="FFFFFF"/>
                </a:highlight>
                <a:latin typeface="Söhne"/>
              </a:rPr>
              <a:t>This group is about open source digital radio theory and techniques. </a:t>
            </a:r>
          </a:p>
          <a:p>
            <a:endParaRPr lang="en-US" dirty="0">
              <a:solidFill>
                <a:srgbClr val="0D0D0D"/>
              </a:solidFill>
              <a:highlight>
                <a:srgbClr val="FFFFFF"/>
              </a:highlight>
              <a:latin typeface="Söhne"/>
            </a:endParaRPr>
          </a:p>
          <a:p>
            <a:r>
              <a:rPr lang="en-US" dirty="0">
                <a:solidFill>
                  <a:srgbClr val="0D0D0D"/>
                </a:solidFill>
                <a:highlight>
                  <a:srgbClr val="FFFFFF"/>
                </a:highlight>
                <a:latin typeface="Söhne"/>
              </a:rPr>
              <a:t>It has a strong relationship with the non-profit R&amp;D firm Open Research Institute.</a:t>
            </a:r>
          </a:p>
          <a:p>
            <a:endParaRPr lang="en-US" dirty="0">
              <a:solidFill>
                <a:srgbClr val="0D0D0D"/>
              </a:solidFill>
              <a:highlight>
                <a:srgbClr val="FFFFFF"/>
              </a:highlight>
              <a:latin typeface="Söhne"/>
            </a:endParaRPr>
          </a:p>
          <a:p>
            <a:r>
              <a:rPr lang="en-US" dirty="0">
                <a:solidFill>
                  <a:srgbClr val="0D0D0D"/>
                </a:solidFill>
                <a:highlight>
                  <a:srgbClr val="FFFFFF"/>
                </a:highlight>
                <a:latin typeface="Söhne"/>
              </a:rPr>
              <a:t>There are a multitude of other relationships and potential collaborations in the</a:t>
            </a:r>
          </a:p>
          <a:p>
            <a:r>
              <a:rPr lang="en-US" dirty="0">
                <a:solidFill>
                  <a:srgbClr val="0D0D0D"/>
                </a:solidFill>
                <a:highlight>
                  <a:srgbClr val="FFFFFF"/>
                </a:highlight>
                <a:latin typeface="Söhne"/>
              </a:rPr>
              <a:t>San Diego area, as digital communications is a strength here in San Diego. </a:t>
            </a:r>
          </a:p>
          <a:p>
            <a:r>
              <a:rPr lang="en-US" dirty="0">
                <a:solidFill>
                  <a:srgbClr val="0D0D0D"/>
                </a:solidFill>
                <a:highlight>
                  <a:srgbClr val="FFFFFF"/>
                </a:highlight>
                <a:latin typeface="Söhne"/>
              </a:rPr>
              <a:t>There has never been a better time to start a group like this. </a:t>
            </a:r>
          </a:p>
          <a:p>
            <a:endParaRPr lang="en-US" dirty="0">
              <a:solidFill>
                <a:srgbClr val="0D0D0D"/>
              </a:solidFill>
              <a:highlight>
                <a:srgbClr val="FFFFFF"/>
              </a:highlight>
              <a:latin typeface="Söhne"/>
            </a:endParaRPr>
          </a:p>
          <a:p>
            <a:r>
              <a:rPr lang="en-US" dirty="0">
                <a:solidFill>
                  <a:srgbClr val="0D0D0D"/>
                </a:solidFill>
                <a:highlight>
                  <a:srgbClr val="FFFFFF"/>
                </a:highlight>
                <a:latin typeface="Söhne"/>
              </a:rPr>
              <a:t>This is the first of a series of opportunities to freely discuss tools, techniques, </a:t>
            </a:r>
          </a:p>
          <a:p>
            <a:r>
              <a:rPr lang="en-US" dirty="0">
                <a:solidFill>
                  <a:srgbClr val="0D0D0D"/>
                </a:solidFill>
                <a:highlight>
                  <a:srgbClr val="FFFFFF"/>
                </a:highlight>
                <a:latin typeface="Söhne"/>
              </a:rPr>
              <a:t>designs, best practices, and much more in digital radio design, that will </a:t>
            </a:r>
          </a:p>
          <a:p>
            <a:r>
              <a:rPr lang="en-US" b="1" dirty="0">
                <a:solidFill>
                  <a:srgbClr val="0D0D0D"/>
                </a:solidFill>
                <a:highlight>
                  <a:srgbClr val="FFFFFF"/>
                </a:highlight>
                <a:latin typeface="Söhne"/>
              </a:rPr>
              <a:t>simultaneously help open source efforts, along with directly supporting people in </a:t>
            </a:r>
          </a:p>
          <a:p>
            <a:r>
              <a:rPr lang="en-US" b="1" dirty="0">
                <a:solidFill>
                  <a:srgbClr val="0D0D0D"/>
                </a:solidFill>
                <a:highlight>
                  <a:srgbClr val="FFFFFF"/>
                </a:highlight>
                <a:latin typeface="Söhne"/>
              </a:rPr>
              <a:t>their personal and professional development. </a:t>
            </a:r>
          </a:p>
        </p:txBody>
      </p:sp>
    </p:spTree>
    <p:extLst>
      <p:ext uri="{BB962C8B-B14F-4D97-AF65-F5344CB8AC3E}">
        <p14:creationId xmlns:p14="http://schemas.microsoft.com/office/powerpoint/2010/main" val="29793483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EC8FCF-11FE-349D-2C8C-C6752F49BD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we talking about today?</a:t>
            </a:r>
            <a:br>
              <a:rPr lang="en-US" dirty="0"/>
            </a:br>
            <a:br>
              <a:rPr lang="en-US" dirty="0"/>
            </a:br>
            <a:r>
              <a:rPr lang="en-US" dirty="0"/>
              <a:t>SFBC</a:t>
            </a:r>
          </a:p>
        </p:txBody>
      </p:sp>
      <p:pic>
        <p:nvPicPr>
          <p:cNvPr id="5" name="Content Placeholder 4" descr="A screenshot of a computer&#10;&#10;Description automatically generated">
            <a:extLst>
              <a:ext uri="{FF2B5EF4-FFF2-40B4-BE49-F238E27FC236}">
                <a16:creationId xmlns:a16="http://schemas.microsoft.com/office/drawing/2014/main" id="{23708F57-E815-3FBA-2439-6E71E60E27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47534" y="1038687"/>
            <a:ext cx="8625603" cy="4851902"/>
          </a:xfrm>
        </p:spPr>
      </p:pic>
    </p:spTree>
    <p:extLst>
      <p:ext uri="{BB962C8B-B14F-4D97-AF65-F5344CB8AC3E}">
        <p14:creationId xmlns:p14="http://schemas.microsoft.com/office/powerpoint/2010/main" val="37747359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9136F51A-D230-B109-9CEB-EFA6657A5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the  Neptune Project?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6740B46-4C13-2DE9-5F36-6BCB970311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FlexLink</a:t>
            </a:r>
            <a:r>
              <a:rPr lang="en-US" dirty="0"/>
              <a:t> specification is based on LTE and is written by Andreas </a:t>
            </a:r>
            <a:r>
              <a:rPr lang="en-US" dirty="0" err="1"/>
              <a:t>Schwartzinger</a:t>
            </a:r>
            <a:r>
              <a:rPr lang="en-US" dirty="0"/>
              <a:t> of Rhode and Schwartz. It has a subcarrier spacing of approximately 20 kHz, several bandwidths, and quite a bit of configuration. The target frequency band is 900 </a:t>
            </a:r>
            <a:r>
              <a:rPr lang="en-US" dirty="0" err="1"/>
              <a:t>MHz.</a:t>
            </a:r>
            <a:r>
              <a:rPr lang="en-US" dirty="0"/>
              <a:t> It’s under active development and revisions can be found at</a:t>
            </a:r>
            <a:br>
              <a:rPr lang="en-US" dirty="0"/>
            </a:br>
            <a:r>
              <a:rPr lang="en-US" dirty="0"/>
              <a:t> </a:t>
            </a:r>
            <a:r>
              <a:rPr lang="en-US" dirty="0">
                <a:hlinkClick r:id="rId2"/>
              </a:rPr>
              <a:t>https://github.com/OpenResearchInstitute/Neptune/tree/main/FlexLink/docs</a:t>
            </a:r>
            <a:endParaRPr lang="en-US" dirty="0"/>
          </a:p>
          <a:p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CFC3B24-A3D1-F0C2-C02E-748C657F318E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An open source OFDM physical layer link for drones and aerospace. The specifications are open and the designs from ORI are open source.</a:t>
            </a:r>
          </a:p>
        </p:txBody>
      </p:sp>
    </p:spTree>
    <p:extLst>
      <p:ext uri="{BB962C8B-B14F-4D97-AF65-F5344CB8AC3E}">
        <p14:creationId xmlns:p14="http://schemas.microsoft.com/office/powerpoint/2010/main" val="14588677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9136F51A-D230-B109-9CEB-EFA6657A5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the  Neptune Project?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6740B46-4C13-2DE9-5F36-6BCB970311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Trueflight</a:t>
            </a:r>
            <a:r>
              <a:rPr lang="en-US" dirty="0"/>
              <a:t> specification is based on 5G and is written by Andreas </a:t>
            </a:r>
            <a:r>
              <a:rPr lang="en-US" dirty="0" err="1"/>
              <a:t>Schwartzinger</a:t>
            </a:r>
            <a:r>
              <a:rPr lang="en-US" dirty="0"/>
              <a:t> of Rhode and Schwartz. It has a subcarrier spacing of approximately 20 kHz, several bandwidths, and quite a bit of configuration. The target frequency band is 5 GHz and above. It’s in very early development and the discussion of requirements and specifications can be found at</a:t>
            </a:r>
            <a:br>
              <a:rPr lang="en-US" dirty="0"/>
            </a:br>
            <a:r>
              <a:rPr lang="en-US" dirty="0"/>
              <a:t> </a:t>
            </a:r>
            <a:r>
              <a:rPr lang="en-US" dirty="0">
                <a:hlinkClick r:id="rId2"/>
              </a:rPr>
              <a:t>https://github.com/OpenResearchInstitute/Neptune/tree/main/Trueflight</a:t>
            </a:r>
            <a:endParaRPr lang="en-US" dirty="0"/>
          </a:p>
          <a:p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CFC3B24-A3D1-F0C2-C02E-748C657F318E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An open source OFDM physical layer link for drones and aerospace. The specifications are open and the designs from ORI are open source.</a:t>
            </a:r>
          </a:p>
        </p:txBody>
      </p:sp>
    </p:spTree>
    <p:extLst>
      <p:ext uri="{BB962C8B-B14F-4D97-AF65-F5344CB8AC3E}">
        <p14:creationId xmlns:p14="http://schemas.microsoft.com/office/powerpoint/2010/main" val="13818432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D6B938A-9E35-51EF-C80E-140D5F8B68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Specifications Welcome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2E1AC8D-EFB6-BF88-6A8B-37290EE96E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Amateur radio has frequency bands from VLF to 240 GHz with generous transmit power privileges. One size does not fit all. </a:t>
            </a:r>
          </a:p>
        </p:txBody>
      </p:sp>
    </p:spTree>
    <p:extLst>
      <p:ext uri="{BB962C8B-B14F-4D97-AF65-F5344CB8AC3E}">
        <p14:creationId xmlns:p14="http://schemas.microsoft.com/office/powerpoint/2010/main" val="4957890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A844E-BCB9-E34C-6559-25A5877C54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1) Document</a:t>
            </a:r>
            <a:br>
              <a:rPr lang="en-US" dirty="0"/>
            </a:br>
            <a:r>
              <a:rPr lang="en-US" dirty="0"/>
              <a:t>2) Model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4DEB4B-F7C2-7A7A-EFCD-5FF1D1B03C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 accessible article about SFBC in general and the use case and design decisions on this particular implementation has been drafted and this draft in the </a:t>
            </a:r>
            <a:r>
              <a:rPr lang="en-US" dirty="0" err="1"/>
              <a:t>vTools</a:t>
            </a:r>
            <a:r>
              <a:rPr lang="en-US" dirty="0"/>
              <a:t> media section for review. These slides will be there too. </a:t>
            </a:r>
          </a:p>
          <a:p>
            <a:r>
              <a:rPr lang="en-US" dirty="0"/>
              <a:t>The model is a custom MATLAB function enclosed in a Simulink block, part of a Simulink model of the transmitter for the Neptune Project.</a:t>
            </a:r>
          </a:p>
          <a:p>
            <a:r>
              <a:rPr lang="en-US" dirty="0"/>
              <a:t>We intend to use MATLAB HDL Coder to produce open source HDL code for this OFDM communications design.</a:t>
            </a:r>
          </a:p>
          <a:p>
            <a:r>
              <a:rPr lang="en-US" dirty="0"/>
              <a:t>The use case for Neptune is drones, aerospace, and terrestrial deployments at 5 GHz and above.</a:t>
            </a:r>
          </a:p>
        </p:txBody>
      </p:sp>
    </p:spTree>
    <p:extLst>
      <p:ext uri="{BB962C8B-B14F-4D97-AF65-F5344CB8AC3E}">
        <p14:creationId xmlns:p14="http://schemas.microsoft.com/office/powerpoint/2010/main" val="42122832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F954F2-C5F0-8C94-CD5F-00CB79A80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STBC vs. SFBC</a:t>
            </a:r>
          </a:p>
        </p:txBody>
      </p:sp>
      <p:pic>
        <p:nvPicPr>
          <p:cNvPr id="5" name="Content Placeholder 4" descr="A chart of a number of subcarriers&#10;&#10;Description automatically generated">
            <a:extLst>
              <a:ext uri="{FF2B5EF4-FFF2-40B4-BE49-F238E27FC236}">
                <a16:creationId xmlns:a16="http://schemas.microsoft.com/office/drawing/2014/main" id="{7D5D8931-CB8C-8CA2-E065-E2B5405DEF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55528" y="1140381"/>
            <a:ext cx="4097601" cy="4304700"/>
          </a:xfrm>
        </p:spPr>
      </p:pic>
      <p:pic>
        <p:nvPicPr>
          <p:cNvPr id="7" name="Picture 6" descr="A chart with different colored labels&#10;&#10;Description automatically generated with medium confidence">
            <a:extLst>
              <a:ext uri="{FF2B5EF4-FFF2-40B4-BE49-F238E27FC236}">
                <a16:creationId xmlns:a16="http://schemas.microsoft.com/office/drawing/2014/main" id="{E02D6DA3-9FD4-5447-8701-859AF4130A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0757" y="1140381"/>
            <a:ext cx="4046393" cy="425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173195"/>
      </p:ext>
    </p:extLst>
  </p:cSld>
  <p:clrMapOvr>
    <a:masterClrMapping/>
  </p:clrMapOvr>
</p:sld>
</file>

<file path=ppt/theme/theme1.xml><?xml version="1.0" encoding="utf-8"?>
<a:theme xmlns:a="http://schemas.openxmlformats.org/drawingml/2006/main" name="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Frame</Template>
  <TotalTime>62</TotalTime>
  <Words>616</Words>
  <Application>Microsoft Macintosh PowerPoint</Application>
  <PresentationFormat>Widescreen</PresentationFormat>
  <Paragraphs>46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Corbel</vt:lpstr>
      <vt:lpstr>Söhne</vt:lpstr>
      <vt:lpstr>Wingdings 2</vt:lpstr>
      <vt:lpstr>Frame</vt:lpstr>
      <vt:lpstr>Space Frequency Block Coding – A Review of an Open Source Implementation</vt:lpstr>
      <vt:lpstr>Open Source Digital Radio IEEE Local Group</vt:lpstr>
      <vt:lpstr>Open Source Digital Radio</vt:lpstr>
      <vt:lpstr>What are we talking about today?  SFBC</vt:lpstr>
      <vt:lpstr>What is the  Neptune Project?</vt:lpstr>
      <vt:lpstr>What is the  Neptune Project?</vt:lpstr>
      <vt:lpstr>Additional Specifications Welcome</vt:lpstr>
      <vt:lpstr>1) Document 2) Model</vt:lpstr>
      <vt:lpstr>STBC vs. SFBC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Space Frequency Block Coding – A Review of an Open Source Implementation</dc:title>
  <dc:creator>Michelle Thompson</dc:creator>
  <cp:lastModifiedBy>Michelle Thompson</cp:lastModifiedBy>
  <cp:revision>8</cp:revision>
  <dcterms:created xsi:type="dcterms:W3CDTF">2024-03-26T15:06:45Z</dcterms:created>
  <dcterms:modified xsi:type="dcterms:W3CDTF">2024-03-26T16:09:31Z</dcterms:modified>
</cp:coreProperties>
</file>