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61" r:id="rId4"/>
    <p:sldId id="262" r:id="rId5"/>
    <p:sldId id="263" r:id="rId6"/>
    <p:sldId id="260" r:id="rId7"/>
    <p:sldId id="25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59" autoAdjust="0"/>
  </p:normalViewPr>
  <p:slideViewPr>
    <p:cSldViewPr>
      <p:cViewPr varScale="1">
        <p:scale>
          <a:sx n="101" d="100"/>
          <a:sy n="101" d="100"/>
        </p:scale>
        <p:origin x="-66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10E4A-541E-45C8-828B-59342260E820}" type="datetimeFigureOut">
              <a:rPr lang="en-US" smtClean="0"/>
              <a:t>4/18/2024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A8938-ACCE-4305-A42F-EB56CFD3F688}" type="slidenum">
              <a:rPr lang="en-US" smtClean="0"/>
              <a:t>‹#›</a:t>
            </a:fld>
            <a:endParaRPr lang="en-US"/>
          </a:p>
        </p:txBody>
      </p:sp>
    </p:spTree>
    <p:extLst>
      <p:ext uri="{BB962C8B-B14F-4D97-AF65-F5344CB8AC3E}">
        <p14:creationId xmlns:p14="http://schemas.microsoft.com/office/powerpoint/2010/main" val="155574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flat cable connectors &amp; HDMI connector accessible.  Breadboard scored with knife and split allowing access to more breadboard rows.  Top power buss rotated 180 degrees and shifted to align with DIP switch pins.  Adhesive breadboard backing exposed and mounted on piece of wood.  Rubber bands used to hold display board &amp; dress the jumpers.</a:t>
            </a:r>
          </a:p>
          <a:p>
            <a:endParaRPr lang="en-US" dirty="0"/>
          </a:p>
        </p:txBody>
      </p:sp>
      <p:sp>
        <p:nvSpPr>
          <p:cNvPr id="4" name="Date Placeholder 3"/>
          <p:cNvSpPr>
            <a:spLocks noGrp="1"/>
          </p:cNvSpPr>
          <p:nvPr>
            <p:ph type="dt" idx="10"/>
          </p:nvPr>
        </p:nvSpPr>
        <p:spPr/>
        <p:txBody>
          <a:bodyPr/>
          <a:lstStyle/>
          <a:p>
            <a:fld id="{8DB7B33B-4BFA-4CF8-9835-62EB9C354658}" type="datetime1">
              <a:rPr lang="en-US" smtClean="0"/>
              <a:t>4/18/2024</a:t>
            </a:fld>
            <a:endParaRPr lang="en-US"/>
          </a:p>
        </p:txBody>
      </p:sp>
      <p:sp>
        <p:nvSpPr>
          <p:cNvPr id="5" name="Slide Number Placeholder 4"/>
          <p:cNvSpPr>
            <a:spLocks noGrp="1"/>
          </p:cNvSpPr>
          <p:nvPr>
            <p:ph type="sldNum" sz="quarter" idx="11"/>
          </p:nvPr>
        </p:nvSpPr>
        <p:spPr/>
        <p:txBody>
          <a:bodyPr/>
          <a:lstStyle/>
          <a:p>
            <a:fld id="{0E080357-2401-457E-B2E8-CE0541A88319}" type="slidenum">
              <a:rPr lang="en-US" smtClean="0"/>
              <a:t>2</a:t>
            </a:fld>
            <a:endParaRPr lang="en-US"/>
          </a:p>
        </p:txBody>
      </p:sp>
    </p:spTree>
    <p:extLst>
      <p:ext uri="{BB962C8B-B14F-4D97-AF65-F5344CB8AC3E}">
        <p14:creationId xmlns:p14="http://schemas.microsoft.com/office/powerpoint/2010/main" val="172165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0" i="0" kern="1200" dirty="0" smtClean="0">
                <a:solidFill>
                  <a:schemeClr val="tx1"/>
                </a:solidFill>
                <a:effectLst/>
                <a:latin typeface="+mn-lt"/>
                <a:ea typeface="+mn-ea"/>
                <a:cs typeface="+mn-cs"/>
              </a:rPr>
              <a:t>Tang Nano 20K FPGA RISC-V Dev</a:t>
            </a:r>
            <a:r>
              <a:rPr lang="it-IT" sz="1200" b="0" i="0" kern="1200" baseline="0" dirty="0" smtClean="0">
                <a:solidFill>
                  <a:schemeClr val="tx1"/>
                </a:solidFill>
                <a:effectLst/>
                <a:latin typeface="+mn-lt"/>
                <a:ea typeface="+mn-ea"/>
                <a:cs typeface="+mn-cs"/>
              </a:rPr>
              <a:t> board with gaming controllers $54.34  Compare to $300-$500 MiSTer Gamming Console.  Add wireless keyboard for full IO.  RISC-V mode supports Linux. </a:t>
            </a:r>
            <a:endParaRPr lang="en-US" b="0" dirty="0" smtClean="0"/>
          </a:p>
        </p:txBody>
      </p:sp>
      <p:sp>
        <p:nvSpPr>
          <p:cNvPr id="4" name="Date Placeholder 3"/>
          <p:cNvSpPr>
            <a:spLocks noGrp="1"/>
          </p:cNvSpPr>
          <p:nvPr>
            <p:ph type="dt" idx="10"/>
          </p:nvPr>
        </p:nvSpPr>
        <p:spPr/>
        <p:txBody>
          <a:bodyPr/>
          <a:lstStyle/>
          <a:p>
            <a:fld id="{8DB7B33B-4BFA-4CF8-9835-62EB9C354658}" type="datetime1">
              <a:rPr lang="en-US" smtClean="0"/>
              <a:t>4/18/2024</a:t>
            </a:fld>
            <a:endParaRPr lang="en-US"/>
          </a:p>
        </p:txBody>
      </p:sp>
      <p:sp>
        <p:nvSpPr>
          <p:cNvPr id="5" name="Slide Number Placeholder 4"/>
          <p:cNvSpPr>
            <a:spLocks noGrp="1"/>
          </p:cNvSpPr>
          <p:nvPr>
            <p:ph type="sldNum" sz="quarter" idx="11"/>
          </p:nvPr>
        </p:nvSpPr>
        <p:spPr/>
        <p:txBody>
          <a:bodyPr/>
          <a:lstStyle/>
          <a:p>
            <a:fld id="{0E080357-2401-457E-B2E8-CE0541A88319}" type="slidenum">
              <a:rPr lang="en-US" smtClean="0"/>
              <a:t>3</a:t>
            </a:fld>
            <a:endParaRPr lang="en-US"/>
          </a:p>
        </p:txBody>
      </p:sp>
    </p:spTree>
    <p:extLst>
      <p:ext uri="{BB962C8B-B14F-4D97-AF65-F5344CB8AC3E}">
        <p14:creationId xmlns:p14="http://schemas.microsoft.com/office/powerpoint/2010/main" val="105366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0" i="0" kern="1200" dirty="0" smtClean="0">
                <a:solidFill>
                  <a:schemeClr val="tx1"/>
                </a:solidFill>
                <a:effectLst/>
                <a:latin typeface="+mn-lt"/>
                <a:ea typeface="+mn-ea"/>
                <a:cs typeface="+mn-cs"/>
              </a:rPr>
              <a:t>Tang Nano 20K FPGA RISC-V Dev</a:t>
            </a:r>
            <a:r>
              <a:rPr lang="it-IT" sz="1200" b="0" i="0" kern="1200" baseline="0" dirty="0" smtClean="0">
                <a:solidFill>
                  <a:schemeClr val="tx1"/>
                </a:solidFill>
                <a:effectLst/>
                <a:latin typeface="+mn-lt"/>
                <a:ea typeface="+mn-ea"/>
                <a:cs typeface="+mn-cs"/>
              </a:rPr>
              <a:t> board with gaming controllers: </a:t>
            </a:r>
            <a:r>
              <a:rPr lang="it-IT" sz="1200" b="0" i="0" u="sng" kern="1200" baseline="0" dirty="0" smtClean="0">
                <a:solidFill>
                  <a:schemeClr val="tx1"/>
                </a:solidFill>
                <a:effectLst/>
                <a:latin typeface="+mn-lt"/>
                <a:ea typeface="+mn-ea"/>
                <a:cs typeface="+mn-cs"/>
              </a:rPr>
              <a:t>https://www.aliexpress.us/item/3256805394833478.html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kern="1200" baseline="0" dirty="0" smtClean="0">
                <a:solidFill>
                  <a:schemeClr val="tx1"/>
                </a:solidFill>
                <a:effectLst/>
                <a:latin typeface="+mn-lt"/>
                <a:ea typeface="+mn-ea"/>
                <a:cs typeface="+mn-cs"/>
              </a:rPr>
              <a:t>DE10 nano board: </a:t>
            </a:r>
            <a:r>
              <a:rPr lang="it-IT" sz="1200" b="0" i="0" u="sng" kern="1200" baseline="0" dirty="0" smtClean="0">
                <a:solidFill>
                  <a:schemeClr val="tx1"/>
                </a:solidFill>
                <a:effectLst/>
                <a:latin typeface="+mn-lt"/>
                <a:ea typeface="+mn-ea"/>
                <a:cs typeface="+mn-cs"/>
              </a:rPr>
              <a:t>https://www.terasic.com.tw/cgi-bin/page/archive.pl?Language=English&amp;CategoryNo=165&amp;No=1046#contents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kern="1200" baseline="0" dirty="0" smtClean="0">
                <a:solidFill>
                  <a:schemeClr val="tx1"/>
                </a:solidFill>
                <a:effectLst/>
                <a:latin typeface="+mn-lt"/>
                <a:ea typeface="+mn-ea"/>
                <a:cs typeface="+mn-cs"/>
              </a:rPr>
              <a:t>Boolean board: </a:t>
            </a:r>
            <a:r>
              <a:rPr lang="it-IT" sz="1200" b="0" i="0" u="sng" kern="1200" baseline="0" dirty="0" smtClean="0">
                <a:solidFill>
                  <a:schemeClr val="tx1"/>
                </a:solidFill>
                <a:effectLst/>
                <a:latin typeface="+mn-lt"/>
                <a:ea typeface="+mn-ea"/>
                <a:cs typeface="+mn-cs"/>
              </a:rPr>
              <a:t>https://www.realdigital.org/hardware/boolean</a:t>
            </a:r>
            <a:r>
              <a:rPr lang="it-IT" sz="1200" b="0" i="0" u="none" kern="1200" baseline="0" dirty="0" smtClean="0">
                <a:solidFill>
                  <a:schemeClr val="tx1"/>
                </a:solidFill>
                <a:effectLst/>
                <a:latin typeface="+mn-lt"/>
                <a:ea typeface="+mn-ea"/>
                <a:cs typeface="+mn-cs"/>
              </a:rPr>
              <a:t>  </a:t>
            </a:r>
            <a:r>
              <a:rPr lang="it-IT" sz="1200" b="0" i="0" kern="1200" baseline="0" dirty="0" smtClean="0">
                <a:solidFill>
                  <a:schemeClr val="tx1"/>
                </a:solidFill>
                <a:effectLst/>
                <a:latin typeface="+mn-lt"/>
                <a:ea typeface="+mn-ea"/>
                <a:cs typeface="+mn-cs"/>
              </a:rPr>
              <a:t>Digital Designer for schmatic to VHDL/Verilog:  </a:t>
            </a:r>
            <a:r>
              <a:rPr lang="it-IT" sz="1200" b="0" i="0" u="sng" kern="1200" baseline="0" dirty="0" smtClean="0">
                <a:solidFill>
                  <a:schemeClr val="tx1"/>
                </a:solidFill>
                <a:effectLst/>
                <a:latin typeface="+mn-lt"/>
                <a:ea typeface="+mn-ea"/>
                <a:cs typeface="+mn-cs"/>
              </a:rPr>
              <a:t>https://github.com/hneemann/Digital/</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dirty="0" smtClean="0"/>
          </a:p>
        </p:txBody>
      </p:sp>
      <p:sp>
        <p:nvSpPr>
          <p:cNvPr id="4" name="Date Placeholder 3"/>
          <p:cNvSpPr>
            <a:spLocks noGrp="1"/>
          </p:cNvSpPr>
          <p:nvPr>
            <p:ph type="dt" idx="10"/>
          </p:nvPr>
        </p:nvSpPr>
        <p:spPr/>
        <p:txBody>
          <a:bodyPr/>
          <a:lstStyle/>
          <a:p>
            <a:fld id="{8DB7B33B-4BFA-4CF8-9835-62EB9C354658}" type="datetime1">
              <a:rPr lang="en-US" smtClean="0"/>
              <a:t>4/18/2024</a:t>
            </a:fld>
            <a:endParaRPr lang="en-US"/>
          </a:p>
        </p:txBody>
      </p:sp>
      <p:sp>
        <p:nvSpPr>
          <p:cNvPr id="5" name="Slide Number Placeholder 4"/>
          <p:cNvSpPr>
            <a:spLocks noGrp="1"/>
          </p:cNvSpPr>
          <p:nvPr>
            <p:ph type="sldNum" sz="quarter" idx="11"/>
          </p:nvPr>
        </p:nvSpPr>
        <p:spPr/>
        <p:txBody>
          <a:bodyPr/>
          <a:lstStyle/>
          <a:p>
            <a:fld id="{0E080357-2401-457E-B2E8-CE0541A88319}" type="slidenum">
              <a:rPr lang="en-US" smtClean="0"/>
              <a:t>5</a:t>
            </a:fld>
            <a:endParaRPr lang="en-US"/>
          </a:p>
        </p:txBody>
      </p:sp>
    </p:spTree>
    <p:extLst>
      <p:ext uri="{BB962C8B-B14F-4D97-AF65-F5344CB8AC3E}">
        <p14:creationId xmlns:p14="http://schemas.microsoft.com/office/powerpoint/2010/main" val="105366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LUT count, DRAM and</a:t>
            </a:r>
            <a:r>
              <a:rPr lang="en-US" baseline="0" dirty="0" smtClean="0"/>
              <a:t> SD card slot means that the board can be used for soft core processors such as 6502, Z80, AVR etc.  The SD card can be used as a disk file device supporting an operating system. </a:t>
            </a:r>
            <a:r>
              <a:rPr lang="en-US" u="sng" baseline="0" dirty="0" smtClean="0"/>
              <a:t>https://www.cnx-software.com/2022/01/17/tang-nano-9k-fpga-board-can-emulate-picorv32-risc-v-soft-core-with-all-peripherals/</a:t>
            </a:r>
          </a:p>
        </p:txBody>
      </p:sp>
      <p:sp>
        <p:nvSpPr>
          <p:cNvPr id="4" name="Date Placeholder 3"/>
          <p:cNvSpPr>
            <a:spLocks noGrp="1"/>
          </p:cNvSpPr>
          <p:nvPr>
            <p:ph type="dt" idx="10"/>
          </p:nvPr>
        </p:nvSpPr>
        <p:spPr/>
        <p:txBody>
          <a:bodyPr/>
          <a:lstStyle/>
          <a:p>
            <a:fld id="{8DB7B33B-4BFA-4CF8-9835-62EB9C354658}" type="datetime1">
              <a:rPr lang="en-US" smtClean="0"/>
              <a:t>4/18/2024</a:t>
            </a:fld>
            <a:endParaRPr lang="en-US"/>
          </a:p>
        </p:txBody>
      </p:sp>
      <p:sp>
        <p:nvSpPr>
          <p:cNvPr id="5" name="Slide Number Placeholder 4"/>
          <p:cNvSpPr>
            <a:spLocks noGrp="1"/>
          </p:cNvSpPr>
          <p:nvPr>
            <p:ph type="sldNum" sz="quarter" idx="11"/>
          </p:nvPr>
        </p:nvSpPr>
        <p:spPr/>
        <p:txBody>
          <a:bodyPr/>
          <a:lstStyle/>
          <a:p>
            <a:fld id="{0E080357-2401-457E-B2E8-CE0541A88319}" type="slidenum">
              <a:rPr lang="en-US" smtClean="0"/>
              <a:t>6</a:t>
            </a:fld>
            <a:endParaRPr lang="en-US"/>
          </a:p>
        </p:txBody>
      </p:sp>
    </p:spTree>
    <p:extLst>
      <p:ext uri="{BB962C8B-B14F-4D97-AF65-F5344CB8AC3E}">
        <p14:creationId xmlns:p14="http://schemas.microsoft.com/office/powerpoint/2010/main" val="372378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pro-rata</a:t>
            </a:r>
            <a:r>
              <a:rPr lang="en-US" baseline="0" dirty="0" smtClean="0"/>
              <a:t> cost of the breadboard and DIP switch drop in quantity to approximately $1.70 for a total kit price of $18.51.  In very large quantities further reductions possible.  The goal here is an under $20 kit price so almost any student or any school can afford a kit(s).  The single kit price with some extra parts is $25.64 plus shipping and taxes.</a:t>
            </a:r>
          </a:p>
          <a:p>
            <a:endParaRPr lang="en-US" dirty="0"/>
          </a:p>
        </p:txBody>
      </p:sp>
      <p:sp>
        <p:nvSpPr>
          <p:cNvPr id="4" name="Date Placeholder 3"/>
          <p:cNvSpPr>
            <a:spLocks noGrp="1"/>
          </p:cNvSpPr>
          <p:nvPr>
            <p:ph type="dt" idx="10"/>
          </p:nvPr>
        </p:nvSpPr>
        <p:spPr/>
        <p:txBody>
          <a:bodyPr/>
          <a:lstStyle/>
          <a:p>
            <a:fld id="{8DB7B33B-4BFA-4CF8-9835-62EB9C354658}" type="datetime1">
              <a:rPr lang="en-US" smtClean="0"/>
              <a:t>4/18/2024</a:t>
            </a:fld>
            <a:endParaRPr lang="en-US"/>
          </a:p>
        </p:txBody>
      </p:sp>
      <p:sp>
        <p:nvSpPr>
          <p:cNvPr id="5" name="Slide Number Placeholder 4"/>
          <p:cNvSpPr>
            <a:spLocks noGrp="1"/>
          </p:cNvSpPr>
          <p:nvPr>
            <p:ph type="sldNum" sz="quarter" idx="11"/>
          </p:nvPr>
        </p:nvSpPr>
        <p:spPr/>
        <p:txBody>
          <a:bodyPr/>
          <a:lstStyle/>
          <a:p>
            <a:fld id="{0E080357-2401-457E-B2E8-CE0541A88319}" type="slidenum">
              <a:rPr lang="en-US" smtClean="0"/>
              <a:t>7</a:t>
            </a:fld>
            <a:endParaRPr lang="en-US"/>
          </a:p>
        </p:txBody>
      </p:sp>
    </p:spTree>
    <p:extLst>
      <p:ext uri="{BB962C8B-B14F-4D97-AF65-F5344CB8AC3E}">
        <p14:creationId xmlns:p14="http://schemas.microsoft.com/office/powerpoint/2010/main" val="68255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97509C-C0B7-4250-BCE1-E417A6BC2772}"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BDA7E-E837-4D54-9A96-29E16D68C13A}" type="slidenum">
              <a:rPr lang="en-US" smtClean="0"/>
              <a:t>‹#›</a:t>
            </a:fld>
            <a:endParaRPr lang="en-US"/>
          </a:p>
        </p:txBody>
      </p:sp>
    </p:spTree>
    <p:extLst>
      <p:ext uri="{BB962C8B-B14F-4D97-AF65-F5344CB8AC3E}">
        <p14:creationId xmlns:p14="http://schemas.microsoft.com/office/powerpoint/2010/main" val="363325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7509C-C0B7-4250-BCE1-E417A6BC2772}"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BDA7E-E837-4D54-9A96-29E16D68C13A}" type="slidenum">
              <a:rPr lang="en-US" smtClean="0"/>
              <a:t>‹#›</a:t>
            </a:fld>
            <a:endParaRPr lang="en-US"/>
          </a:p>
        </p:txBody>
      </p:sp>
    </p:spTree>
    <p:extLst>
      <p:ext uri="{BB962C8B-B14F-4D97-AF65-F5344CB8AC3E}">
        <p14:creationId xmlns:p14="http://schemas.microsoft.com/office/powerpoint/2010/main" val="172969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7509C-C0B7-4250-BCE1-E417A6BC2772}"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BDA7E-E837-4D54-9A96-29E16D68C13A}" type="slidenum">
              <a:rPr lang="en-US" smtClean="0"/>
              <a:t>‹#›</a:t>
            </a:fld>
            <a:endParaRPr lang="en-US"/>
          </a:p>
        </p:txBody>
      </p:sp>
    </p:spTree>
    <p:extLst>
      <p:ext uri="{BB962C8B-B14F-4D97-AF65-F5344CB8AC3E}">
        <p14:creationId xmlns:p14="http://schemas.microsoft.com/office/powerpoint/2010/main" val="49562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7509C-C0B7-4250-BCE1-E417A6BC2772}"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BDA7E-E837-4D54-9A96-29E16D68C13A}" type="slidenum">
              <a:rPr lang="en-US" smtClean="0"/>
              <a:t>‹#›</a:t>
            </a:fld>
            <a:endParaRPr lang="en-US"/>
          </a:p>
        </p:txBody>
      </p:sp>
    </p:spTree>
    <p:extLst>
      <p:ext uri="{BB962C8B-B14F-4D97-AF65-F5344CB8AC3E}">
        <p14:creationId xmlns:p14="http://schemas.microsoft.com/office/powerpoint/2010/main" val="46199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97509C-C0B7-4250-BCE1-E417A6BC2772}"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BDA7E-E837-4D54-9A96-29E16D68C13A}" type="slidenum">
              <a:rPr lang="en-US" smtClean="0"/>
              <a:t>‹#›</a:t>
            </a:fld>
            <a:endParaRPr lang="en-US"/>
          </a:p>
        </p:txBody>
      </p:sp>
    </p:spTree>
    <p:extLst>
      <p:ext uri="{BB962C8B-B14F-4D97-AF65-F5344CB8AC3E}">
        <p14:creationId xmlns:p14="http://schemas.microsoft.com/office/powerpoint/2010/main" val="121484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97509C-C0B7-4250-BCE1-E417A6BC2772}"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BDA7E-E837-4D54-9A96-29E16D68C13A}" type="slidenum">
              <a:rPr lang="en-US" smtClean="0"/>
              <a:t>‹#›</a:t>
            </a:fld>
            <a:endParaRPr lang="en-US"/>
          </a:p>
        </p:txBody>
      </p:sp>
    </p:spTree>
    <p:extLst>
      <p:ext uri="{BB962C8B-B14F-4D97-AF65-F5344CB8AC3E}">
        <p14:creationId xmlns:p14="http://schemas.microsoft.com/office/powerpoint/2010/main" val="19402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97509C-C0B7-4250-BCE1-E417A6BC2772}"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BDA7E-E837-4D54-9A96-29E16D68C13A}" type="slidenum">
              <a:rPr lang="en-US" smtClean="0"/>
              <a:t>‹#›</a:t>
            </a:fld>
            <a:endParaRPr lang="en-US"/>
          </a:p>
        </p:txBody>
      </p:sp>
    </p:spTree>
    <p:extLst>
      <p:ext uri="{BB962C8B-B14F-4D97-AF65-F5344CB8AC3E}">
        <p14:creationId xmlns:p14="http://schemas.microsoft.com/office/powerpoint/2010/main" val="414739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97509C-C0B7-4250-BCE1-E417A6BC2772}"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BDA7E-E837-4D54-9A96-29E16D68C13A}" type="slidenum">
              <a:rPr lang="en-US" smtClean="0"/>
              <a:t>‹#›</a:t>
            </a:fld>
            <a:endParaRPr lang="en-US"/>
          </a:p>
        </p:txBody>
      </p:sp>
    </p:spTree>
    <p:extLst>
      <p:ext uri="{BB962C8B-B14F-4D97-AF65-F5344CB8AC3E}">
        <p14:creationId xmlns:p14="http://schemas.microsoft.com/office/powerpoint/2010/main" val="194402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7509C-C0B7-4250-BCE1-E417A6BC2772}"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BDA7E-E837-4D54-9A96-29E16D68C13A}" type="slidenum">
              <a:rPr lang="en-US" smtClean="0"/>
              <a:t>‹#›</a:t>
            </a:fld>
            <a:endParaRPr lang="en-US"/>
          </a:p>
        </p:txBody>
      </p:sp>
    </p:spTree>
    <p:extLst>
      <p:ext uri="{BB962C8B-B14F-4D97-AF65-F5344CB8AC3E}">
        <p14:creationId xmlns:p14="http://schemas.microsoft.com/office/powerpoint/2010/main" val="75417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7509C-C0B7-4250-BCE1-E417A6BC2772}"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BDA7E-E837-4D54-9A96-29E16D68C13A}" type="slidenum">
              <a:rPr lang="en-US" smtClean="0"/>
              <a:t>‹#›</a:t>
            </a:fld>
            <a:endParaRPr lang="en-US"/>
          </a:p>
        </p:txBody>
      </p:sp>
    </p:spTree>
    <p:extLst>
      <p:ext uri="{BB962C8B-B14F-4D97-AF65-F5344CB8AC3E}">
        <p14:creationId xmlns:p14="http://schemas.microsoft.com/office/powerpoint/2010/main" val="21402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7509C-C0B7-4250-BCE1-E417A6BC2772}"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BDA7E-E837-4D54-9A96-29E16D68C13A}" type="slidenum">
              <a:rPr lang="en-US" smtClean="0"/>
              <a:t>‹#›</a:t>
            </a:fld>
            <a:endParaRPr lang="en-US"/>
          </a:p>
        </p:txBody>
      </p:sp>
    </p:spTree>
    <p:extLst>
      <p:ext uri="{BB962C8B-B14F-4D97-AF65-F5344CB8AC3E}">
        <p14:creationId xmlns:p14="http://schemas.microsoft.com/office/powerpoint/2010/main" val="184198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7509C-C0B7-4250-BCE1-E417A6BC2772}" type="datetimeFigureOut">
              <a:rPr lang="en-US" smtClean="0"/>
              <a:t>4/18/2024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BDA7E-E837-4D54-9A96-29E16D68C13A}" type="slidenum">
              <a:rPr lang="en-US" smtClean="0"/>
              <a:t>‹#›</a:t>
            </a:fld>
            <a:endParaRPr lang="en-US"/>
          </a:p>
        </p:txBody>
      </p:sp>
    </p:spTree>
    <p:extLst>
      <p:ext uri="{BB962C8B-B14F-4D97-AF65-F5344CB8AC3E}">
        <p14:creationId xmlns:p14="http://schemas.microsoft.com/office/powerpoint/2010/main" val="1031368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zpekic/Sys_TM163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github.com/alangarf/tm1638-verilo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github.com/sipeed/TangNano-20K-example" TargetMode="External"/><Relationship Id="rId4" Type="http://schemas.openxmlformats.org/officeDocument/2006/relationships/hyperlink" Target="https://www.amazon.com/GW2AR-18-Computer-Debugger-Multiple-Emulator/dp/B0C5XLBQ6C"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liexpress.us/item/3256803617679773.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jimbrake/20-dollar-FPGA-k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62000"/>
          </a:xfrm>
        </p:spPr>
        <p:txBody>
          <a:bodyPr/>
          <a:lstStyle/>
          <a:p>
            <a:r>
              <a:rPr lang="en-US" dirty="0" smtClean="0"/>
              <a:t>IEEE </a:t>
            </a:r>
            <a:r>
              <a:rPr lang="en-US" sz="4000" dirty="0" smtClean="0"/>
              <a:t>LMAG</a:t>
            </a:r>
            <a:r>
              <a:rPr lang="en-US" dirty="0" smtClean="0"/>
              <a:t> show &amp; tell</a:t>
            </a:r>
            <a:endParaRPr lang="en-US" dirty="0"/>
          </a:p>
        </p:txBody>
      </p:sp>
      <p:sp>
        <p:nvSpPr>
          <p:cNvPr id="3" name="Subtitle 2"/>
          <p:cNvSpPr>
            <a:spLocks noGrp="1"/>
          </p:cNvSpPr>
          <p:nvPr>
            <p:ph type="subTitle" idx="1"/>
          </p:nvPr>
        </p:nvSpPr>
        <p:spPr>
          <a:xfrm>
            <a:off x="1066800" y="5410200"/>
            <a:ext cx="7086600" cy="1219200"/>
          </a:xfrm>
        </p:spPr>
        <p:txBody>
          <a:bodyPr>
            <a:normAutofit/>
          </a:bodyPr>
          <a:lstStyle/>
          <a:p>
            <a:r>
              <a:rPr lang="en-US" sz="2800" dirty="0" smtClean="0">
                <a:solidFill>
                  <a:schemeClr val="tx1"/>
                </a:solidFill>
              </a:rPr>
              <a:t>Jim </a:t>
            </a:r>
            <a:r>
              <a:rPr lang="en-US" sz="2800" dirty="0" err="1" smtClean="0">
                <a:solidFill>
                  <a:schemeClr val="tx1"/>
                </a:solidFill>
              </a:rPr>
              <a:t>Brakefield</a:t>
            </a:r>
            <a:r>
              <a:rPr lang="en-US" sz="2800" dirty="0" smtClean="0">
                <a:solidFill>
                  <a:schemeClr val="tx1"/>
                </a:solidFill>
              </a:rPr>
              <a:t>, IEEE </a:t>
            </a:r>
            <a:r>
              <a:rPr lang="en-US" sz="2800" dirty="0" err="1" smtClean="0">
                <a:solidFill>
                  <a:schemeClr val="tx1"/>
                </a:solidFill>
              </a:rPr>
              <a:t>LoneStar</a:t>
            </a:r>
            <a:r>
              <a:rPr lang="en-US" sz="2800" dirty="0" smtClean="0">
                <a:solidFill>
                  <a:schemeClr val="tx1"/>
                </a:solidFill>
              </a:rPr>
              <a:t> section</a:t>
            </a:r>
          </a:p>
          <a:p>
            <a:r>
              <a:rPr lang="en-US" sz="2800" dirty="0">
                <a:solidFill>
                  <a:schemeClr val="tx1"/>
                </a:solidFill>
              </a:rPr>
              <a:t>The $20 FPGA </a:t>
            </a:r>
            <a:r>
              <a:rPr lang="en-US" sz="2800" dirty="0" smtClean="0">
                <a:solidFill>
                  <a:schemeClr val="tx1"/>
                </a:solidFill>
              </a:rPr>
              <a:t>kit with updates &amp; other choices</a:t>
            </a:r>
            <a:endParaRPr lang="en-US" sz="2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43000"/>
            <a:ext cx="2971800" cy="3433259"/>
          </a:xfrm>
          <a:prstGeom prst="rect">
            <a:avLst/>
          </a:prstGeom>
        </p:spPr>
      </p:pic>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447800"/>
            <a:ext cx="4724400" cy="3588922"/>
          </a:xfrm>
          <a:prstGeom prst="rect">
            <a:avLst/>
          </a:prstGeom>
        </p:spPr>
      </p:pic>
    </p:spTree>
    <p:extLst>
      <p:ext uri="{BB962C8B-B14F-4D97-AF65-F5344CB8AC3E}">
        <p14:creationId xmlns:p14="http://schemas.microsoft.com/office/powerpoint/2010/main" val="1933961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dirty="0" smtClean="0"/>
              <a:t>Full $20 FPGA Kit</a:t>
            </a:r>
            <a:endParaRPr lang="en-US" sz="4000" dirty="0"/>
          </a:p>
        </p:txBody>
      </p:sp>
      <p:sp>
        <p:nvSpPr>
          <p:cNvPr id="4" name="Date Placeholder 3"/>
          <p:cNvSpPr>
            <a:spLocks noGrp="1"/>
          </p:cNvSpPr>
          <p:nvPr>
            <p:ph type="dt" sz="half" idx="10"/>
          </p:nvPr>
        </p:nvSpPr>
        <p:spPr/>
        <p:txBody>
          <a:bodyPr/>
          <a:lstStyle/>
          <a:p>
            <a:fld id="{14EB9A91-D727-4CED-A180-175D6B002F12}" type="datetime1">
              <a:rPr lang="en-US" smtClean="0"/>
              <a:t>4/18/2024</a:t>
            </a:fld>
            <a:endParaRPr lang="en-US"/>
          </a:p>
        </p:txBody>
      </p:sp>
      <p:sp>
        <p:nvSpPr>
          <p:cNvPr id="5" name="Slide Number Placeholder 4"/>
          <p:cNvSpPr>
            <a:spLocks noGrp="1"/>
          </p:cNvSpPr>
          <p:nvPr>
            <p:ph type="sldNum" sz="quarter" idx="12"/>
          </p:nvPr>
        </p:nvSpPr>
        <p:spPr/>
        <p:txBody>
          <a:bodyPr/>
          <a:lstStyle/>
          <a:p>
            <a:fld id="{8C4915E3-0B55-498E-8533-E3BB9F551847}" type="slidenum">
              <a:rPr lang="en-US" smtClean="0"/>
              <a:t>2</a:t>
            </a:fld>
            <a:endParaRPr lang="en-US"/>
          </a:p>
        </p:txBody>
      </p:sp>
      <p:sp>
        <p:nvSpPr>
          <p:cNvPr id="7" name="TextBox 6"/>
          <p:cNvSpPr txBox="1"/>
          <p:nvPr/>
        </p:nvSpPr>
        <p:spPr>
          <a:xfrm>
            <a:off x="838199" y="5334000"/>
            <a:ext cx="6967100" cy="923330"/>
          </a:xfrm>
          <a:prstGeom prst="rect">
            <a:avLst/>
          </a:prstGeom>
          <a:noFill/>
        </p:spPr>
        <p:txBody>
          <a:bodyPr wrap="none" rtlCol="0">
            <a:spAutoFit/>
          </a:bodyPr>
          <a:lstStyle/>
          <a:p>
            <a:r>
              <a:rPr lang="en-US" dirty="0" smtClean="0"/>
              <a:t>VHDL and Verilog for operating the TM1638 display board available at:</a:t>
            </a:r>
          </a:p>
          <a:p>
            <a:r>
              <a:rPr lang="en-US" dirty="0">
                <a:hlinkClick r:id="rId3"/>
              </a:rPr>
              <a:t>https://</a:t>
            </a:r>
            <a:r>
              <a:rPr lang="en-US" dirty="0" smtClean="0">
                <a:hlinkClick r:id="rId3"/>
              </a:rPr>
              <a:t>github.com/zpekic/Sys_TM1638</a:t>
            </a:r>
            <a:endParaRPr lang="en-US" dirty="0" smtClean="0"/>
          </a:p>
          <a:p>
            <a:r>
              <a:rPr lang="en-US" dirty="0">
                <a:hlinkClick r:id="rId4"/>
              </a:rPr>
              <a:t>https://</a:t>
            </a:r>
            <a:r>
              <a:rPr lang="en-US" dirty="0" smtClean="0">
                <a:hlinkClick r:id="rId4"/>
              </a:rPr>
              <a:t>github.com/alangarf/tm1638-verilog</a:t>
            </a:r>
            <a:endParaRPr lang="en-US" dirty="0"/>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57200" y="914400"/>
            <a:ext cx="8229600" cy="4285622"/>
          </a:xfrm>
        </p:spPr>
      </p:pic>
    </p:spTree>
    <p:extLst>
      <p:ext uri="{BB962C8B-B14F-4D97-AF65-F5344CB8AC3E}">
        <p14:creationId xmlns:p14="http://schemas.microsoft.com/office/powerpoint/2010/main" val="1446725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a:bodyPr>
          <a:lstStyle/>
          <a:p>
            <a:r>
              <a:rPr lang="en-US" sz="4000" dirty="0" smtClean="0"/>
              <a:t>Tang </a:t>
            </a:r>
            <a:r>
              <a:rPr lang="en-US" sz="4000" dirty="0" err="1" smtClean="0"/>
              <a:t>nano</a:t>
            </a:r>
            <a:r>
              <a:rPr lang="en-US" sz="4000" dirty="0" smtClean="0"/>
              <a:t> 20K gaming kit</a:t>
            </a:r>
            <a:endParaRPr lang="en-US" sz="4000" dirty="0"/>
          </a:p>
        </p:txBody>
      </p:sp>
      <p:sp>
        <p:nvSpPr>
          <p:cNvPr id="4" name="Date Placeholder 3"/>
          <p:cNvSpPr>
            <a:spLocks noGrp="1"/>
          </p:cNvSpPr>
          <p:nvPr>
            <p:ph type="dt" sz="half" idx="10"/>
          </p:nvPr>
        </p:nvSpPr>
        <p:spPr/>
        <p:txBody>
          <a:bodyPr/>
          <a:lstStyle/>
          <a:p>
            <a:fld id="{7D087A59-D376-460E-A531-3A950C5787E9}" type="datetime1">
              <a:rPr lang="en-US" smtClean="0"/>
              <a:t>4/18/2024</a:t>
            </a:fld>
            <a:endParaRPr lang="en-US"/>
          </a:p>
        </p:txBody>
      </p:sp>
      <p:sp>
        <p:nvSpPr>
          <p:cNvPr id="5" name="Slide Number Placeholder 4"/>
          <p:cNvSpPr>
            <a:spLocks noGrp="1"/>
          </p:cNvSpPr>
          <p:nvPr>
            <p:ph type="sldNum" sz="quarter" idx="12"/>
          </p:nvPr>
        </p:nvSpPr>
        <p:spPr/>
        <p:txBody>
          <a:bodyPr/>
          <a:lstStyle/>
          <a:p>
            <a:fld id="{8C4915E3-0B55-498E-8533-E3BB9F551847}" type="slidenum">
              <a:rPr lang="en-US" smtClean="0"/>
              <a:t>3</a:t>
            </a:fld>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066800"/>
            <a:ext cx="8049749" cy="4124901"/>
          </a:xfrm>
        </p:spPr>
      </p:pic>
      <p:sp>
        <p:nvSpPr>
          <p:cNvPr id="10" name="TextBox 9"/>
          <p:cNvSpPr txBox="1"/>
          <p:nvPr/>
        </p:nvSpPr>
        <p:spPr>
          <a:xfrm>
            <a:off x="838201" y="5257800"/>
            <a:ext cx="7391400" cy="1015663"/>
          </a:xfrm>
          <a:prstGeom prst="rect">
            <a:avLst/>
          </a:prstGeom>
          <a:noFill/>
        </p:spPr>
        <p:txBody>
          <a:bodyPr wrap="square" rtlCol="0">
            <a:spAutoFit/>
          </a:bodyPr>
          <a:lstStyle/>
          <a:p>
            <a:r>
              <a:rPr lang="it-IT" sz="2000" dirty="0">
                <a:hlinkClick r:id="rId4"/>
              </a:rPr>
              <a:t>https://</a:t>
            </a:r>
            <a:r>
              <a:rPr lang="it-IT" sz="2000" dirty="0" smtClean="0">
                <a:hlinkClick r:id="rId4"/>
              </a:rPr>
              <a:t>www.amazon.com/GW2AR-18-Computer-Debugger-Multiple-Emulator/dp/B0C5XLBQ6C</a:t>
            </a:r>
            <a:endParaRPr lang="it-IT" sz="2000" dirty="0" smtClean="0"/>
          </a:p>
          <a:p>
            <a:r>
              <a:rPr lang="en-US" sz="2000" dirty="0" smtClean="0">
                <a:hlinkClick r:id="rId5"/>
              </a:rPr>
              <a:t>https</a:t>
            </a:r>
            <a:r>
              <a:rPr lang="en-US" sz="2000" dirty="0">
                <a:hlinkClick r:id="rId5"/>
              </a:rPr>
              <a:t>://</a:t>
            </a:r>
            <a:r>
              <a:rPr lang="en-US" sz="2000" dirty="0" smtClean="0">
                <a:hlinkClick r:id="rId5"/>
              </a:rPr>
              <a:t>github.com/sipeed/TangNano-20K-example</a:t>
            </a:r>
            <a:r>
              <a:rPr lang="en-US" sz="2000" dirty="0" smtClean="0"/>
              <a:t> </a:t>
            </a:r>
            <a:endParaRPr lang="en-US" sz="2000" dirty="0"/>
          </a:p>
        </p:txBody>
      </p:sp>
    </p:spTree>
    <p:extLst>
      <p:ext uri="{BB962C8B-B14F-4D97-AF65-F5344CB8AC3E}">
        <p14:creationId xmlns:p14="http://schemas.microsoft.com/office/powerpoint/2010/main" val="2354616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Other </a:t>
            </a:r>
            <a:r>
              <a:rPr lang="en-US" sz="4000" dirty="0" smtClean="0"/>
              <a:t>favorites</a:t>
            </a:r>
            <a:endParaRPr lang="en-US" dirty="0"/>
          </a:p>
        </p:txBody>
      </p:sp>
      <p:sp>
        <p:nvSpPr>
          <p:cNvPr id="3" name="Content Placeholder 2"/>
          <p:cNvSpPr>
            <a:spLocks noGrp="1"/>
          </p:cNvSpPr>
          <p:nvPr>
            <p:ph idx="1"/>
          </p:nvPr>
        </p:nvSpPr>
        <p:spPr>
          <a:xfrm>
            <a:off x="457200" y="1204108"/>
            <a:ext cx="8229600" cy="5105400"/>
          </a:xfrm>
        </p:spPr>
        <p:txBody>
          <a:bodyPr>
            <a:normAutofit fontScale="85000" lnSpcReduction="10000"/>
          </a:bodyPr>
          <a:lstStyle/>
          <a:p>
            <a:pPr marL="0" indent="0">
              <a:buNone/>
            </a:pPr>
            <a:r>
              <a:rPr lang="en-US" dirty="0" smtClean="0"/>
              <a:t>Multi-meter (Harbor Freight) free with purchase, now $7</a:t>
            </a:r>
          </a:p>
          <a:p>
            <a:endParaRPr lang="en-US" dirty="0"/>
          </a:p>
          <a:p>
            <a:pPr marL="0" indent="0">
              <a:buNone/>
            </a:pPr>
            <a:endParaRPr lang="en-US" dirty="0" smtClean="0"/>
          </a:p>
          <a:p>
            <a:endParaRPr lang="en-US" dirty="0"/>
          </a:p>
          <a:p>
            <a:pPr marL="0" indent="0">
              <a:buNone/>
            </a:pPr>
            <a:endParaRPr lang="en-US" dirty="0" smtClean="0"/>
          </a:p>
          <a:p>
            <a:endParaRPr lang="en-US" dirty="0" smtClean="0"/>
          </a:p>
          <a:p>
            <a:pPr marL="0" indent="0">
              <a:buNone/>
            </a:pPr>
            <a:r>
              <a:rPr lang="en-US" sz="3000" dirty="0" smtClean="0"/>
              <a:t>                                                     </a:t>
            </a:r>
            <a:r>
              <a:rPr lang="en-US" sz="3000" i="1" dirty="0" smtClean="0"/>
              <a:t>Also:</a:t>
            </a:r>
          </a:p>
          <a:p>
            <a:pPr marL="0" indent="0">
              <a:buNone/>
            </a:pPr>
            <a:r>
              <a:rPr lang="en-US" sz="3000" dirty="0"/>
              <a:t> </a:t>
            </a:r>
            <a:r>
              <a:rPr lang="en-US" sz="3000" dirty="0" smtClean="0"/>
              <a:t>                                                  Hammer (from 1969)</a:t>
            </a:r>
          </a:p>
          <a:p>
            <a:pPr marL="0" indent="0">
              <a:buNone/>
            </a:pPr>
            <a:r>
              <a:rPr lang="en-US" sz="3000" dirty="0" smtClean="0"/>
              <a:t>                                                   Shovel (probably 1984)</a:t>
            </a:r>
          </a:p>
          <a:p>
            <a:pPr marL="0" indent="0">
              <a:buNone/>
            </a:pPr>
            <a:r>
              <a:rPr lang="en-US" sz="3000" dirty="0" smtClean="0"/>
              <a:t>                                                   Cordless drill-screwdriver-</a:t>
            </a:r>
          </a:p>
          <a:p>
            <a:pPr marL="0" indent="0">
              <a:buNone/>
            </a:pPr>
            <a:r>
              <a:rPr lang="en-US" sz="3000" dirty="0"/>
              <a:t> </a:t>
            </a:r>
            <a:r>
              <a:rPr lang="en-US" sz="3000" dirty="0" smtClean="0"/>
              <a:t>                                                    impact drill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780095"/>
            <a:ext cx="2238688" cy="3953427"/>
          </a:xfrm>
          <a:prstGeom prst="rect">
            <a:avLst/>
          </a:prstGeom>
        </p:spPr>
      </p:pic>
    </p:spTree>
    <p:extLst>
      <p:ext uri="{BB962C8B-B14F-4D97-AF65-F5344CB8AC3E}">
        <p14:creationId xmlns:p14="http://schemas.microsoft.com/office/powerpoint/2010/main" val="1376577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639762"/>
          </a:xfrm>
        </p:spPr>
        <p:txBody>
          <a:bodyPr>
            <a:noAutofit/>
          </a:bodyPr>
          <a:lstStyle/>
          <a:p>
            <a:r>
              <a:rPr lang="en-US" sz="4000" dirty="0" smtClean="0"/>
              <a:t>$20 Tang </a:t>
            </a:r>
            <a:r>
              <a:rPr lang="en-US" sz="4000" dirty="0" err="1" smtClean="0"/>
              <a:t>nano</a:t>
            </a:r>
            <a:r>
              <a:rPr lang="en-US" sz="4000" dirty="0" smtClean="0"/>
              <a:t> kit and </a:t>
            </a:r>
            <a:r>
              <a:rPr lang="en-US" dirty="0" smtClean="0"/>
              <a:t>other choices</a:t>
            </a:r>
            <a:endParaRPr lang="en-US" sz="4000" dirty="0"/>
          </a:p>
        </p:txBody>
      </p:sp>
      <p:sp>
        <p:nvSpPr>
          <p:cNvPr id="3" name="Content Placeholder 2"/>
          <p:cNvSpPr>
            <a:spLocks noGrp="1"/>
          </p:cNvSpPr>
          <p:nvPr>
            <p:ph idx="1"/>
          </p:nvPr>
        </p:nvSpPr>
        <p:spPr>
          <a:xfrm>
            <a:off x="457200" y="990600"/>
            <a:ext cx="8229600" cy="5334000"/>
          </a:xfrm>
        </p:spPr>
        <p:txBody>
          <a:bodyPr>
            <a:noAutofit/>
          </a:bodyPr>
          <a:lstStyle/>
          <a:p>
            <a:pPr marL="457200" lvl="1" indent="0">
              <a:buNone/>
            </a:pPr>
            <a:r>
              <a:rPr lang="en-US" sz="2400" b="1" dirty="0" smtClean="0"/>
              <a:t>Tang </a:t>
            </a:r>
            <a:r>
              <a:rPr lang="en-US" sz="2400" b="1" dirty="0" err="1" smtClean="0"/>
              <a:t>nano</a:t>
            </a:r>
            <a:r>
              <a:rPr lang="en-US" sz="2400" b="1" dirty="0" smtClean="0"/>
              <a:t> </a:t>
            </a:r>
            <a:r>
              <a:rPr lang="en-US" sz="2400" u="sng" dirty="0" smtClean="0"/>
              <a:t>9K</a:t>
            </a:r>
            <a:r>
              <a:rPr lang="en-US" sz="2400" b="1" dirty="0"/>
              <a:t> </a:t>
            </a:r>
            <a:r>
              <a:rPr lang="en-US" sz="2000" dirty="0" smtClean="0"/>
              <a:t>1.6GB disk space</a:t>
            </a:r>
            <a:r>
              <a:rPr lang="en-US" sz="2400" b="1" dirty="0" smtClean="0"/>
              <a:t>	Boolean board </a:t>
            </a:r>
            <a:r>
              <a:rPr lang="en-US" sz="2000" dirty="0" smtClean="0"/>
              <a:t>32GB disk</a:t>
            </a:r>
            <a:endParaRPr lang="en-US" sz="2400" dirty="0" smtClean="0"/>
          </a:p>
          <a:p>
            <a:pPr marL="457200" lvl="1" indent="0">
              <a:buNone/>
            </a:pPr>
            <a:r>
              <a:rPr lang="en-US" sz="2400" dirty="0" smtClean="0"/>
              <a:t>$11-$20 		    </a:t>
            </a:r>
            <a:r>
              <a:rPr lang="en-US" sz="2400" dirty="0"/>
              <a:t>	</a:t>
            </a:r>
            <a:r>
              <a:rPr lang="en-US" sz="2400" dirty="0" smtClean="0"/>
              <a:t>	 $74 (educational price)</a:t>
            </a:r>
          </a:p>
          <a:p>
            <a:pPr marL="457200" lvl="1" indent="0">
              <a:buNone/>
            </a:pPr>
            <a:r>
              <a:rPr lang="en-US" sz="2400" dirty="0" smtClean="0"/>
              <a:t>Some user wiring </a:t>
            </a:r>
            <a:r>
              <a:rPr lang="en-US" sz="2400" dirty="0"/>
              <a:t>&amp;</a:t>
            </a:r>
            <a:r>
              <a:rPr lang="en-US" sz="2400" dirty="0" smtClean="0"/>
              <a:t> soldering	Spartan 7 </a:t>
            </a:r>
            <a:r>
              <a:rPr lang="en-US" sz="2400" u="sng" dirty="0" smtClean="0"/>
              <a:t>50K</a:t>
            </a:r>
            <a:r>
              <a:rPr lang="en-US" sz="2400" dirty="0" smtClean="0"/>
              <a:t> LUT FPGA</a:t>
            </a:r>
          </a:p>
          <a:p>
            <a:pPr marL="457200" lvl="1" indent="0">
              <a:buNone/>
            </a:pPr>
            <a:r>
              <a:rPr lang="en-US" sz="2400" dirty="0" smtClean="0"/>
              <a:t>“young” FPGA tools	 	Mainstream tools</a:t>
            </a:r>
          </a:p>
          <a:p>
            <a:pPr marL="457200" lvl="1" indent="0">
              <a:buNone/>
            </a:pPr>
            <a:r>
              <a:rPr lang="en-US" sz="2400" dirty="0" smtClean="0"/>
              <a:t>Needs case for transport </a:t>
            </a:r>
            <a:r>
              <a:rPr lang="en-US" sz="2400" dirty="0"/>
              <a:t>	</a:t>
            </a:r>
            <a:r>
              <a:rPr lang="en-US" sz="2400" dirty="0" smtClean="0"/>
              <a:t>	Save the box it came in</a:t>
            </a:r>
          </a:p>
          <a:p>
            <a:pPr marL="457200" lvl="1" indent="0">
              <a:buNone/>
            </a:pPr>
            <a:r>
              <a:rPr lang="en-US" sz="2400" dirty="0" smtClean="0"/>
              <a:t>DIP switches</a:t>
            </a:r>
            <a:r>
              <a:rPr lang="en-US" sz="2400" dirty="0"/>
              <a:t>			Slide </a:t>
            </a:r>
            <a:r>
              <a:rPr lang="en-US" sz="2400" dirty="0" smtClean="0"/>
              <a:t>switches</a:t>
            </a:r>
          </a:p>
          <a:p>
            <a:pPr marL="457200" lvl="1" indent="0">
              <a:buNone/>
            </a:pPr>
            <a:r>
              <a:rPr lang="en-US" sz="2400" b="1" dirty="0"/>
              <a:t>Tang </a:t>
            </a:r>
            <a:r>
              <a:rPr lang="en-US" sz="2400" b="1" dirty="0" err="1"/>
              <a:t>nano</a:t>
            </a:r>
            <a:r>
              <a:rPr lang="en-US" sz="2400" b="1" dirty="0"/>
              <a:t> </a:t>
            </a:r>
            <a:r>
              <a:rPr lang="en-US" sz="2400" u="sng" dirty="0" smtClean="0"/>
              <a:t>20K</a:t>
            </a:r>
            <a:r>
              <a:rPr lang="en-US" sz="2400" b="1" dirty="0" smtClean="0"/>
              <a:t> gamer</a:t>
            </a:r>
            <a:r>
              <a:rPr lang="en-US" sz="2400" dirty="0" smtClean="0"/>
              <a:t> </a:t>
            </a:r>
            <a:r>
              <a:rPr lang="en-US" sz="2000" dirty="0" smtClean="0"/>
              <a:t>1.6GB disk</a:t>
            </a:r>
            <a:r>
              <a:rPr lang="en-US" sz="2400" dirty="0"/>
              <a:t>	</a:t>
            </a:r>
            <a:r>
              <a:rPr lang="en-US" sz="2400" b="1" dirty="0" err="1" smtClean="0"/>
              <a:t>MiSTer</a:t>
            </a:r>
            <a:r>
              <a:rPr lang="en-US" sz="2400" b="1" dirty="0" smtClean="0"/>
              <a:t> gamer </a:t>
            </a:r>
            <a:r>
              <a:rPr lang="en-US" sz="2000" dirty="0" smtClean="0"/>
              <a:t>15GB disk</a:t>
            </a:r>
            <a:endParaRPr lang="en-US" sz="2000" b="1" dirty="0"/>
          </a:p>
          <a:p>
            <a:pPr marL="457200" lvl="1" indent="0">
              <a:buNone/>
            </a:pPr>
            <a:r>
              <a:rPr lang="en-US" sz="2400" dirty="0"/>
              <a:t>$</a:t>
            </a:r>
            <a:r>
              <a:rPr lang="en-US" sz="2400" dirty="0" smtClean="0"/>
              <a:t>25-$54 </a:t>
            </a:r>
            <a:r>
              <a:rPr lang="en-US" sz="2400" dirty="0"/>
              <a:t>		</a:t>
            </a:r>
            <a:r>
              <a:rPr lang="en-US" sz="2400" dirty="0" smtClean="0"/>
              <a:t>    </a:t>
            </a:r>
            <a:r>
              <a:rPr lang="en-US" sz="2400" dirty="0"/>
              <a:t>	</a:t>
            </a:r>
            <a:r>
              <a:rPr lang="en-US" sz="2400" dirty="0" smtClean="0"/>
              <a:t>	$300-$500</a:t>
            </a:r>
            <a:endParaRPr lang="en-US" sz="2400" dirty="0"/>
          </a:p>
          <a:p>
            <a:pPr marL="457200" lvl="1" indent="0">
              <a:buNone/>
            </a:pPr>
            <a:r>
              <a:rPr lang="en-US" sz="2400" dirty="0" smtClean="0"/>
              <a:t>Some assembly		</a:t>
            </a:r>
            <a:r>
              <a:rPr lang="en-US" sz="2400" dirty="0"/>
              <a:t>	</a:t>
            </a:r>
            <a:r>
              <a:rPr lang="en-US" sz="2400" dirty="0" smtClean="0"/>
              <a:t>Ready </a:t>
            </a:r>
            <a:r>
              <a:rPr lang="en-US" sz="2400" dirty="0"/>
              <a:t>to use</a:t>
            </a:r>
          </a:p>
          <a:p>
            <a:pPr marL="457200" lvl="1" indent="0">
              <a:buNone/>
            </a:pPr>
            <a:r>
              <a:rPr lang="en-US" sz="2400" dirty="0"/>
              <a:t>“young” FPGA tools 		</a:t>
            </a:r>
            <a:r>
              <a:rPr lang="en-US" sz="2400" dirty="0" smtClean="0"/>
              <a:t>Mainstream </a:t>
            </a:r>
            <a:r>
              <a:rPr lang="en-US" sz="2400" dirty="0"/>
              <a:t>tools</a:t>
            </a:r>
          </a:p>
          <a:p>
            <a:pPr marL="457200" lvl="1" indent="0">
              <a:buNone/>
            </a:pPr>
            <a:r>
              <a:rPr lang="en-US" sz="2400" dirty="0" smtClean="0"/>
              <a:t>Gaming, RISC-V dev kit</a:t>
            </a:r>
            <a:r>
              <a:rPr lang="en-US" sz="2400" dirty="0"/>
              <a:t>	</a:t>
            </a:r>
            <a:r>
              <a:rPr lang="en-US" sz="2400" dirty="0" smtClean="0"/>
              <a:t>	Hundreds of video games</a:t>
            </a:r>
          </a:p>
          <a:p>
            <a:pPr marL="457200" lvl="1" indent="0">
              <a:buNone/>
            </a:pPr>
            <a:r>
              <a:rPr lang="en-US" sz="2400" dirty="0" smtClean="0"/>
              <a:t>Add wireless keyboard		DE10 </a:t>
            </a:r>
            <a:r>
              <a:rPr lang="en-US" sz="2400" dirty="0" err="1" smtClean="0"/>
              <a:t>nano</a:t>
            </a:r>
            <a:r>
              <a:rPr lang="en-US" sz="2400" dirty="0" smtClean="0"/>
              <a:t> </a:t>
            </a:r>
            <a:r>
              <a:rPr lang="en-US" sz="2400" u="sng" dirty="0" smtClean="0"/>
              <a:t>110K</a:t>
            </a:r>
            <a:r>
              <a:rPr lang="en-US" sz="2400" dirty="0" smtClean="0"/>
              <a:t> FPGA $190</a:t>
            </a:r>
            <a:endParaRPr lang="en-US" sz="2400" dirty="0"/>
          </a:p>
        </p:txBody>
      </p:sp>
      <p:sp>
        <p:nvSpPr>
          <p:cNvPr id="4" name="Date Placeholder 3"/>
          <p:cNvSpPr>
            <a:spLocks noGrp="1"/>
          </p:cNvSpPr>
          <p:nvPr>
            <p:ph type="dt" sz="half" idx="10"/>
          </p:nvPr>
        </p:nvSpPr>
        <p:spPr/>
        <p:txBody>
          <a:bodyPr/>
          <a:lstStyle/>
          <a:p>
            <a:fld id="{7D087A59-D376-460E-A531-3A950C5787E9}" type="datetime1">
              <a:rPr lang="en-US" smtClean="0"/>
              <a:t>4/18/2024</a:t>
            </a:fld>
            <a:endParaRPr lang="en-US" dirty="0"/>
          </a:p>
        </p:txBody>
      </p:sp>
      <p:sp>
        <p:nvSpPr>
          <p:cNvPr id="5" name="Slide Number Placeholder 4"/>
          <p:cNvSpPr>
            <a:spLocks noGrp="1"/>
          </p:cNvSpPr>
          <p:nvPr>
            <p:ph type="sldNum" sz="quarter" idx="12"/>
          </p:nvPr>
        </p:nvSpPr>
        <p:spPr/>
        <p:txBody>
          <a:bodyPr/>
          <a:lstStyle/>
          <a:p>
            <a:fld id="{8C4915E3-0B55-498E-8533-E3BB9F551847}" type="slidenum">
              <a:rPr lang="en-US" smtClean="0"/>
              <a:t>5</a:t>
            </a:fld>
            <a:endParaRPr lang="en-US"/>
          </a:p>
        </p:txBody>
      </p:sp>
    </p:spTree>
    <p:extLst>
      <p:ext uri="{BB962C8B-B14F-4D97-AF65-F5344CB8AC3E}">
        <p14:creationId xmlns:p14="http://schemas.microsoft.com/office/powerpoint/2010/main" val="3645653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990600"/>
          </a:xfrm>
        </p:spPr>
        <p:txBody>
          <a:bodyPr>
            <a:normAutofit/>
          </a:bodyPr>
          <a:lstStyle/>
          <a:p>
            <a:r>
              <a:rPr lang="en-US" sz="4000" dirty="0" smtClean="0"/>
              <a:t>The $20 FPGA Kit </a:t>
            </a:r>
            <a:r>
              <a:rPr lang="en-US" sz="4000" dirty="0"/>
              <a:t>agenda</a:t>
            </a:r>
          </a:p>
        </p:txBody>
      </p:sp>
      <p:sp>
        <p:nvSpPr>
          <p:cNvPr id="3" name="Content Placeholder 2"/>
          <p:cNvSpPr>
            <a:spLocks noGrp="1"/>
          </p:cNvSpPr>
          <p:nvPr>
            <p:ph idx="1"/>
          </p:nvPr>
        </p:nvSpPr>
        <p:spPr>
          <a:xfrm>
            <a:off x="457200" y="1371600"/>
            <a:ext cx="8229600" cy="4876800"/>
          </a:xfrm>
        </p:spPr>
        <p:txBody>
          <a:bodyPr>
            <a:normAutofit fontScale="25000" lnSpcReduction="20000"/>
          </a:bodyPr>
          <a:lstStyle/>
          <a:p>
            <a:r>
              <a:rPr lang="en-US" sz="9600" dirty="0" smtClean="0"/>
              <a:t>To make the FPGA experience available to all</a:t>
            </a:r>
          </a:p>
          <a:p>
            <a:r>
              <a:rPr lang="en-US" sz="9600" dirty="0" smtClean="0"/>
              <a:t>Very few FPGA boards for under $20</a:t>
            </a:r>
          </a:p>
          <a:p>
            <a:r>
              <a:rPr lang="en-US" sz="9600" dirty="0" smtClean="0"/>
              <a:t>The Tang 9K Nano board has:</a:t>
            </a:r>
          </a:p>
          <a:p>
            <a:pPr marL="57150" indent="0">
              <a:buNone/>
            </a:pPr>
            <a:r>
              <a:rPr lang="en-US" sz="2900" dirty="0"/>
              <a:t>	</a:t>
            </a:r>
            <a:r>
              <a:rPr lang="en-US" sz="8000" dirty="0" smtClean="0"/>
              <a:t>8,640 LUTs			HDMI connector</a:t>
            </a:r>
          </a:p>
          <a:p>
            <a:pPr marL="57150" indent="0">
              <a:buNone/>
            </a:pPr>
            <a:r>
              <a:rPr lang="en-US" sz="8000" dirty="0" smtClean="0"/>
              <a:t>	SD card </a:t>
            </a:r>
            <a:r>
              <a:rPr lang="en-US" sz="8000" dirty="0"/>
              <a:t>slot		</a:t>
            </a:r>
            <a:r>
              <a:rPr lang="en-US" sz="8000" dirty="0" smtClean="0"/>
              <a:t>	8MB </a:t>
            </a:r>
            <a:r>
              <a:rPr lang="en-US" sz="8000" dirty="0"/>
              <a:t>DRAM</a:t>
            </a:r>
          </a:p>
          <a:p>
            <a:pPr marL="57150" indent="0">
              <a:buNone/>
            </a:pPr>
            <a:r>
              <a:rPr lang="en-US" sz="8000" dirty="0"/>
              <a:t>	</a:t>
            </a:r>
            <a:r>
              <a:rPr lang="en-US" sz="8000" dirty="0" smtClean="0"/>
              <a:t>$11 price tag: </a:t>
            </a:r>
            <a:r>
              <a:rPr lang="en-US" sz="8000" dirty="0" smtClean="0">
                <a:hlinkClick r:id="rId3"/>
              </a:rPr>
              <a:t>https</a:t>
            </a:r>
            <a:r>
              <a:rPr lang="en-US" sz="8000" dirty="0">
                <a:hlinkClick r:id="rId3"/>
              </a:rPr>
              <a:t>://</a:t>
            </a:r>
            <a:r>
              <a:rPr lang="en-US" sz="8000" dirty="0" smtClean="0">
                <a:hlinkClick r:id="rId3"/>
              </a:rPr>
              <a:t>www.aliexpress.us/item/3256803617679773.html</a:t>
            </a:r>
            <a:r>
              <a:rPr lang="en-US" sz="8000" dirty="0" smtClean="0"/>
              <a:t> </a:t>
            </a:r>
          </a:p>
          <a:p>
            <a:pPr marL="400050"/>
            <a:endParaRPr lang="en-US" sz="9600" dirty="0" smtClean="0"/>
          </a:p>
          <a:p>
            <a:pPr marL="400050"/>
            <a:r>
              <a:rPr lang="en-US" sz="9600" dirty="0" smtClean="0"/>
              <a:t>The FPGA Boot-Camp grant requirements:</a:t>
            </a:r>
          </a:p>
          <a:p>
            <a:pPr marL="514350" lvl="1" indent="0">
              <a:buNone/>
            </a:pPr>
            <a:r>
              <a:rPr lang="en-US" sz="3300" dirty="0" smtClean="0"/>
              <a:t>	</a:t>
            </a:r>
            <a:r>
              <a:rPr lang="en-US" sz="8000" dirty="0" smtClean="0"/>
              <a:t>10+ slide switches		10</a:t>
            </a:r>
            <a:r>
              <a:rPr lang="en-US" sz="8000" dirty="0"/>
              <a:t>+ LEDs</a:t>
            </a:r>
          </a:p>
          <a:p>
            <a:pPr marL="514350" lvl="1" indent="0">
              <a:buNone/>
            </a:pPr>
            <a:r>
              <a:rPr lang="en-US" sz="8000" dirty="0" smtClean="0"/>
              <a:t>	6+ seven-segment digits		4</a:t>
            </a:r>
            <a:r>
              <a:rPr lang="en-US" sz="8000" dirty="0"/>
              <a:t>+ push buttons</a:t>
            </a:r>
          </a:p>
          <a:p>
            <a:pPr marL="514350" lvl="1" indent="0">
              <a:buNone/>
            </a:pPr>
            <a:r>
              <a:rPr lang="en-US" sz="8000" dirty="0" smtClean="0"/>
              <a:t>	USB download			20K </a:t>
            </a:r>
            <a:r>
              <a:rPr lang="en-US" sz="8000" dirty="0"/>
              <a:t>LUTs</a:t>
            </a:r>
          </a:p>
          <a:p>
            <a:pPr marL="514350" lvl="1" indent="0">
              <a:buNone/>
            </a:pPr>
            <a:r>
              <a:rPr lang="en-US" sz="8000" dirty="0" smtClean="0"/>
              <a:t>	Video out			Under $100 board</a:t>
            </a:r>
          </a:p>
          <a:p>
            <a:pPr marL="514350" lvl="1" indent="0">
              <a:buNone/>
            </a:pPr>
            <a:r>
              <a:rPr lang="en-US" sz="8000" dirty="0" smtClean="0"/>
              <a:t>	Students keep their FPGA board	Schematic-to-VHDL</a:t>
            </a:r>
          </a:p>
          <a:p>
            <a:pPr marL="57150" indent="0">
              <a:buNone/>
            </a:pPr>
            <a:endParaRPr lang="en-US" sz="8000" dirty="0" smtClean="0"/>
          </a:p>
        </p:txBody>
      </p:sp>
      <p:sp>
        <p:nvSpPr>
          <p:cNvPr id="4" name="Date Placeholder 3"/>
          <p:cNvSpPr>
            <a:spLocks noGrp="1"/>
          </p:cNvSpPr>
          <p:nvPr>
            <p:ph type="dt" sz="half" idx="10"/>
          </p:nvPr>
        </p:nvSpPr>
        <p:spPr/>
        <p:txBody>
          <a:bodyPr/>
          <a:lstStyle/>
          <a:p>
            <a:fld id="{14EB9A91-D727-4CED-A180-175D6B002F12}" type="datetime1">
              <a:rPr lang="en-US" smtClean="0"/>
              <a:t>4/18/2024</a:t>
            </a:fld>
            <a:endParaRPr lang="en-US"/>
          </a:p>
        </p:txBody>
      </p:sp>
      <p:sp>
        <p:nvSpPr>
          <p:cNvPr id="5" name="Slide Number Placeholder 4"/>
          <p:cNvSpPr>
            <a:spLocks noGrp="1"/>
          </p:cNvSpPr>
          <p:nvPr>
            <p:ph type="sldNum" sz="quarter" idx="12"/>
          </p:nvPr>
        </p:nvSpPr>
        <p:spPr/>
        <p:txBody>
          <a:bodyPr/>
          <a:lstStyle/>
          <a:p>
            <a:fld id="{8C4915E3-0B55-498E-8533-E3BB9F551847}" type="slidenum">
              <a:rPr lang="en-US" smtClean="0"/>
              <a:t>6</a:t>
            </a:fld>
            <a:endParaRPr lang="en-US"/>
          </a:p>
        </p:txBody>
      </p:sp>
    </p:spTree>
    <p:extLst>
      <p:ext uri="{BB962C8B-B14F-4D97-AF65-F5344CB8AC3E}">
        <p14:creationId xmlns:p14="http://schemas.microsoft.com/office/powerpoint/2010/main" val="961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4000" dirty="0" smtClean="0"/>
              <a:t>The $20 FPGA Kit </a:t>
            </a:r>
            <a:r>
              <a:rPr lang="en-US" sz="4000" dirty="0"/>
              <a:t>agenda</a:t>
            </a:r>
          </a:p>
        </p:txBody>
      </p:sp>
      <p:sp>
        <p:nvSpPr>
          <p:cNvPr id="3" name="Content Placeholder 2"/>
          <p:cNvSpPr>
            <a:spLocks noGrp="1"/>
          </p:cNvSpPr>
          <p:nvPr>
            <p:ph idx="1"/>
          </p:nvPr>
        </p:nvSpPr>
        <p:spPr>
          <a:xfrm>
            <a:off x="457200" y="1295400"/>
            <a:ext cx="8229600" cy="4876800"/>
          </a:xfrm>
        </p:spPr>
        <p:txBody>
          <a:bodyPr>
            <a:normAutofit fontScale="85000" lnSpcReduction="20000"/>
          </a:bodyPr>
          <a:lstStyle/>
          <a:p>
            <a:r>
              <a:rPr lang="en-US" dirty="0" smtClean="0"/>
              <a:t>The Tang 9K FPGA board does not have:</a:t>
            </a:r>
          </a:p>
          <a:p>
            <a:pPr lvl="1"/>
            <a:r>
              <a:rPr lang="en-US" dirty="0" smtClean="0"/>
              <a:t>7-segment digits</a:t>
            </a:r>
          </a:p>
          <a:p>
            <a:pPr lvl="1"/>
            <a:r>
              <a:rPr lang="en-US" dirty="0" smtClean="0"/>
              <a:t>Only two push buttons</a:t>
            </a:r>
          </a:p>
          <a:p>
            <a:pPr lvl="1"/>
            <a:r>
              <a:rPr lang="en-US" dirty="0" smtClean="0"/>
              <a:t>No slide switches</a:t>
            </a:r>
          </a:p>
          <a:p>
            <a:r>
              <a:rPr lang="en-US" dirty="0" smtClean="0"/>
              <a:t>Use add-on components:</a:t>
            </a:r>
          </a:p>
          <a:p>
            <a:pPr lvl="1"/>
            <a:r>
              <a:rPr lang="en-US" dirty="0" smtClean="0"/>
              <a:t>Display board			$2.90</a:t>
            </a:r>
          </a:p>
          <a:p>
            <a:pPr lvl="1"/>
            <a:r>
              <a:rPr lang="en-US" dirty="0" smtClean="0"/>
              <a:t>DIP switch			$0.88</a:t>
            </a:r>
          </a:p>
          <a:p>
            <a:pPr lvl="1"/>
            <a:r>
              <a:rPr lang="en-US" dirty="0" smtClean="0"/>
              <a:t>Solderless breadboard		$6.69 for </a:t>
            </a:r>
            <a:r>
              <a:rPr lang="en-US" dirty="0"/>
              <a:t>4</a:t>
            </a:r>
            <a:endParaRPr lang="en-US" dirty="0" smtClean="0"/>
          </a:p>
          <a:p>
            <a:pPr lvl="1"/>
            <a:r>
              <a:rPr lang="en-US" dirty="0" smtClean="0"/>
              <a:t>Male-female jumper wires	$1.95 for 40</a:t>
            </a:r>
          </a:p>
          <a:p>
            <a:r>
              <a:rPr lang="en-US" sz="3000" dirty="0" smtClean="0">
                <a:hlinkClick r:id="rId3"/>
              </a:rPr>
              <a:t>https://github.com/jimbrake/20-dollar-FPGA-kit</a:t>
            </a:r>
            <a:endParaRPr lang="en-US" sz="3000" dirty="0" smtClean="0"/>
          </a:p>
          <a:p>
            <a:r>
              <a:rPr lang="en-US" sz="3000" dirty="0" smtClean="0"/>
              <a:t>A DIY PCB for mounting the parts eliminates breadboard and jumper wires, allows use of slide switches</a:t>
            </a:r>
            <a:endParaRPr lang="en-US" dirty="0" smtClean="0"/>
          </a:p>
        </p:txBody>
      </p:sp>
      <p:sp>
        <p:nvSpPr>
          <p:cNvPr id="4" name="Date Placeholder 3"/>
          <p:cNvSpPr>
            <a:spLocks noGrp="1"/>
          </p:cNvSpPr>
          <p:nvPr>
            <p:ph type="dt" sz="half" idx="10"/>
          </p:nvPr>
        </p:nvSpPr>
        <p:spPr/>
        <p:txBody>
          <a:bodyPr/>
          <a:lstStyle/>
          <a:p>
            <a:fld id="{14EB9A91-D727-4CED-A180-175D6B002F12}" type="datetime1">
              <a:rPr lang="en-US" smtClean="0"/>
              <a:t>4/18/2024</a:t>
            </a:fld>
            <a:endParaRPr lang="en-US"/>
          </a:p>
        </p:txBody>
      </p:sp>
      <p:sp>
        <p:nvSpPr>
          <p:cNvPr id="5" name="Slide Number Placeholder 4"/>
          <p:cNvSpPr>
            <a:spLocks noGrp="1"/>
          </p:cNvSpPr>
          <p:nvPr>
            <p:ph type="sldNum" sz="quarter" idx="12"/>
          </p:nvPr>
        </p:nvSpPr>
        <p:spPr/>
        <p:txBody>
          <a:bodyPr/>
          <a:lstStyle/>
          <a:p>
            <a:fld id="{8C4915E3-0B55-498E-8533-E3BB9F551847}" type="slidenum">
              <a:rPr lang="en-US" smtClean="0"/>
              <a:t>7</a:t>
            </a:fld>
            <a:endParaRPr lang="en-US" dirty="0"/>
          </a:p>
        </p:txBody>
      </p:sp>
    </p:spTree>
    <p:extLst>
      <p:ext uri="{BB962C8B-B14F-4D97-AF65-F5344CB8AC3E}">
        <p14:creationId xmlns:p14="http://schemas.microsoft.com/office/powerpoint/2010/main" val="3029473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435</Words>
  <Application>Microsoft Office PowerPoint</Application>
  <PresentationFormat>On-screen Show (4:3)</PresentationFormat>
  <Paragraphs>88</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IEEE LMAG show &amp; tell</vt:lpstr>
      <vt:lpstr>Full $20 FPGA Kit</vt:lpstr>
      <vt:lpstr>Tang nano 20K gaming kit</vt:lpstr>
      <vt:lpstr>Other favorites</vt:lpstr>
      <vt:lpstr>$20 Tang nano kit and other choices</vt:lpstr>
      <vt:lpstr>The $20 FPGA Kit agenda</vt:lpstr>
      <vt:lpstr>The $20 FPGA Kit agenda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LMAG show &amp; tell</dc:title>
  <dc:creator>James Brakefield</dc:creator>
  <cp:lastModifiedBy>James Brakefield</cp:lastModifiedBy>
  <cp:revision>31</cp:revision>
  <dcterms:created xsi:type="dcterms:W3CDTF">2024-04-17T21:43:27Z</dcterms:created>
  <dcterms:modified xsi:type="dcterms:W3CDTF">2024-04-18T22:57:09Z</dcterms:modified>
</cp:coreProperties>
</file>