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78" r:id="rId6"/>
    <p:sldId id="265" r:id="rId7"/>
    <p:sldId id="260" r:id="rId8"/>
    <p:sldId id="279" r:id="rId9"/>
  </p:sldIdLst>
  <p:sldSz cx="9144000" cy="6858000" type="screen4x3"/>
  <p:notesSz cx="7077075" cy="93694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1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08500" y="0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96975" y="703263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8015" y="4450788"/>
            <a:ext cx="5661046" cy="4215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900025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08500" y="8900025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b" anchorCtr="0">
            <a:noAutofit/>
          </a:bodyPr>
          <a:lstStyle/>
          <a:p>
            <a:pPr algn="r"/>
            <a:fld id="{00000000-1234-1234-1234-123412341234}" type="slidenum">
              <a:rPr lang="en-US" sz="1300" smtClean="0">
                <a:solidFill>
                  <a:schemeClr val="dk1"/>
                </a:solidFill>
              </a:rPr>
              <a:pPr algn="r"/>
              <a:t>‹#›</a:t>
            </a:fld>
            <a:endParaRPr lang="en-US" sz="13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08015" y="4450788"/>
            <a:ext cx="5661046" cy="4215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/>
          </a:p>
          <a:p>
            <a:pPr marL="0" indent="0">
              <a:spcBef>
                <a:spcPts val="350"/>
              </a:spcBef>
            </a:pPr>
            <a:endParaRPr/>
          </a:p>
        </p:txBody>
      </p:sp>
      <p:sp>
        <p:nvSpPr>
          <p:cNvPr id="53" name="Google Shape;53;p1:notes"/>
          <p:cNvSpPr txBox="1">
            <a:spLocks noGrp="1"/>
          </p:cNvSpPr>
          <p:nvPr>
            <p:ph type="dt" idx="10"/>
          </p:nvPr>
        </p:nvSpPr>
        <p:spPr>
          <a:xfrm>
            <a:off x="4008500" y="0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r>
              <a:rPr lang="en-US"/>
              <a:t>1/26/2019</a:t>
            </a:r>
            <a:endParaRPr/>
          </a:p>
        </p:txBody>
      </p:sp>
      <p:sp>
        <p:nvSpPr>
          <p:cNvPr id="54" name="Google Shape;54;p1:notes"/>
          <p:cNvSpPr txBox="1">
            <a:spLocks noGrp="1"/>
          </p:cNvSpPr>
          <p:nvPr>
            <p:ph type="sldNum" idx="12"/>
          </p:nvPr>
        </p:nvSpPr>
        <p:spPr>
          <a:xfrm>
            <a:off x="4008500" y="8900025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b" anchorCtr="0">
            <a:noAutofit/>
          </a:bodyPr>
          <a:lstStyle/>
          <a:p>
            <a:pPr algn="r"/>
            <a:fld id="{00000000-1234-1234-1234-123412341234}" type="slidenum">
              <a:rPr lang="en-US" sz="1300">
                <a:solidFill>
                  <a:schemeClr val="dk1"/>
                </a:solidFill>
              </a:rPr>
              <a:pPr algn="r"/>
              <a:t>1</a:t>
            </a:fld>
            <a:endParaRPr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708015" y="4450788"/>
            <a:ext cx="5661046" cy="4215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pPr marL="166684" indent="-166684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/>
              <a:t>Elections were held at our December Excom.</a:t>
            </a:r>
            <a:endParaRPr/>
          </a:p>
        </p:txBody>
      </p:sp>
      <p:sp>
        <p:nvSpPr>
          <p:cNvPr id="61" name="Google Shape;61;p2:notes"/>
          <p:cNvSpPr txBox="1">
            <a:spLocks noGrp="1"/>
          </p:cNvSpPr>
          <p:nvPr>
            <p:ph type="dt" idx="10"/>
          </p:nvPr>
        </p:nvSpPr>
        <p:spPr>
          <a:xfrm>
            <a:off x="4008500" y="0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r>
              <a:rPr lang="en-US"/>
              <a:t>1/26/2019</a:t>
            </a:r>
            <a:endParaRPr/>
          </a:p>
        </p:txBody>
      </p:sp>
      <p:sp>
        <p:nvSpPr>
          <p:cNvPr id="62" name="Google Shape;62;p2:notes"/>
          <p:cNvSpPr txBox="1">
            <a:spLocks noGrp="1"/>
          </p:cNvSpPr>
          <p:nvPr>
            <p:ph type="sldNum" idx="12"/>
          </p:nvPr>
        </p:nvSpPr>
        <p:spPr>
          <a:xfrm>
            <a:off x="4008500" y="8900025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b" anchorCtr="0">
            <a:noAutofit/>
          </a:bodyPr>
          <a:lstStyle/>
          <a:p>
            <a:pPr algn="r"/>
            <a:fld id="{00000000-1234-1234-1234-123412341234}" type="slidenum">
              <a:rPr lang="en-US" sz="1300">
                <a:solidFill>
                  <a:schemeClr val="dk1"/>
                </a:solidFill>
              </a:rPr>
              <a:pPr algn="r"/>
              <a:t>2</a:t>
            </a:fld>
            <a:endParaRPr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8" name="Google Shape;78;p4:notes"/>
          <p:cNvSpPr txBox="1">
            <a:spLocks noGrp="1"/>
          </p:cNvSpPr>
          <p:nvPr>
            <p:ph type="body" idx="1"/>
          </p:nvPr>
        </p:nvSpPr>
        <p:spPr>
          <a:xfrm>
            <a:off x="708015" y="4450788"/>
            <a:ext cx="5661046" cy="4215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/>
              <a:t> meetings held are about 60% as compared to 2017</a:t>
            </a:r>
            <a:endParaRPr/>
          </a:p>
        </p:txBody>
      </p:sp>
      <p:sp>
        <p:nvSpPr>
          <p:cNvPr id="79" name="Google Shape;79;p4:notes"/>
          <p:cNvSpPr txBox="1">
            <a:spLocks noGrp="1"/>
          </p:cNvSpPr>
          <p:nvPr>
            <p:ph type="dt" idx="10"/>
          </p:nvPr>
        </p:nvSpPr>
        <p:spPr>
          <a:xfrm>
            <a:off x="4008500" y="0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r>
              <a:rPr lang="en-US"/>
              <a:t>1/26/2019</a:t>
            </a:r>
            <a:endParaRPr/>
          </a:p>
        </p:txBody>
      </p:sp>
      <p:sp>
        <p:nvSpPr>
          <p:cNvPr id="80" name="Google Shape;80;p4:notes"/>
          <p:cNvSpPr txBox="1">
            <a:spLocks noGrp="1"/>
          </p:cNvSpPr>
          <p:nvPr>
            <p:ph type="sldNum" idx="12"/>
          </p:nvPr>
        </p:nvSpPr>
        <p:spPr>
          <a:xfrm>
            <a:off x="4008500" y="8900025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b" anchorCtr="0">
            <a:noAutofit/>
          </a:bodyPr>
          <a:lstStyle/>
          <a:p>
            <a:pPr algn="r"/>
            <a:fld id="{00000000-1234-1234-1234-123412341234}" type="slidenum">
              <a:rPr lang="en-US" sz="1300">
                <a:solidFill>
                  <a:schemeClr val="dk1"/>
                </a:solidFill>
              </a:rPr>
              <a:pPr algn="r"/>
              <a:t>3</a:t>
            </a:fld>
            <a:endParaRPr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9" name="Google Shape;69;p3:notes"/>
          <p:cNvSpPr txBox="1">
            <a:spLocks noGrp="1"/>
          </p:cNvSpPr>
          <p:nvPr>
            <p:ph type="body" idx="1"/>
          </p:nvPr>
        </p:nvSpPr>
        <p:spPr>
          <a:xfrm>
            <a:off x="708015" y="4450788"/>
            <a:ext cx="5661046" cy="4215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/>
              <a:t>Current membership diversity as of August 2024</a:t>
            </a:r>
            <a:endParaRPr dirty="0"/>
          </a:p>
        </p:txBody>
      </p:sp>
      <p:sp>
        <p:nvSpPr>
          <p:cNvPr id="70" name="Google Shape;70;p3:notes"/>
          <p:cNvSpPr txBox="1">
            <a:spLocks noGrp="1"/>
          </p:cNvSpPr>
          <p:nvPr>
            <p:ph type="dt" idx="10"/>
          </p:nvPr>
        </p:nvSpPr>
        <p:spPr>
          <a:xfrm>
            <a:off x="4008500" y="0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r>
              <a:rPr lang="en-US"/>
              <a:t>1/26/2019</a:t>
            </a:r>
            <a:endParaRPr/>
          </a:p>
        </p:txBody>
      </p:sp>
      <p:sp>
        <p:nvSpPr>
          <p:cNvPr id="71" name="Google Shape;71;p3:notes"/>
          <p:cNvSpPr txBox="1">
            <a:spLocks noGrp="1"/>
          </p:cNvSpPr>
          <p:nvPr>
            <p:ph type="sldNum" idx="12"/>
          </p:nvPr>
        </p:nvSpPr>
        <p:spPr>
          <a:xfrm>
            <a:off x="4008500" y="8900025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b" anchorCtr="0">
            <a:noAutofit/>
          </a:bodyPr>
          <a:lstStyle/>
          <a:p>
            <a:pPr algn="r"/>
            <a:fld id="{00000000-1234-1234-1234-123412341234}" type="slidenum">
              <a:rPr lang="en-US" sz="1300">
                <a:solidFill>
                  <a:schemeClr val="dk1"/>
                </a:solidFill>
              </a:rPr>
              <a:pPr algn="r"/>
              <a:t>4</a:t>
            </a:fld>
            <a:endParaRPr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9" name="Google Shape;69;p3:notes"/>
          <p:cNvSpPr txBox="1">
            <a:spLocks noGrp="1"/>
          </p:cNvSpPr>
          <p:nvPr>
            <p:ph type="body" idx="1"/>
          </p:nvPr>
        </p:nvSpPr>
        <p:spPr>
          <a:xfrm>
            <a:off x="708015" y="4450788"/>
            <a:ext cx="5661046" cy="4215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/>
              <a:t>Current membership diversity as of August 2024</a:t>
            </a:r>
            <a:endParaRPr dirty="0"/>
          </a:p>
        </p:txBody>
      </p:sp>
      <p:sp>
        <p:nvSpPr>
          <p:cNvPr id="70" name="Google Shape;70;p3:notes"/>
          <p:cNvSpPr txBox="1">
            <a:spLocks noGrp="1"/>
          </p:cNvSpPr>
          <p:nvPr>
            <p:ph type="dt" idx="10"/>
          </p:nvPr>
        </p:nvSpPr>
        <p:spPr>
          <a:xfrm>
            <a:off x="4008500" y="0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r>
              <a:rPr lang="en-US"/>
              <a:t>1/26/2019</a:t>
            </a:r>
            <a:endParaRPr/>
          </a:p>
        </p:txBody>
      </p:sp>
      <p:sp>
        <p:nvSpPr>
          <p:cNvPr id="71" name="Google Shape;71;p3:notes"/>
          <p:cNvSpPr txBox="1">
            <a:spLocks noGrp="1"/>
          </p:cNvSpPr>
          <p:nvPr>
            <p:ph type="sldNum" idx="12"/>
          </p:nvPr>
        </p:nvSpPr>
        <p:spPr>
          <a:xfrm>
            <a:off x="4008500" y="8900025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b" anchorCtr="0">
            <a:noAutofit/>
          </a:bodyPr>
          <a:lstStyle/>
          <a:p>
            <a:pPr algn="r"/>
            <a:fld id="{00000000-1234-1234-1234-123412341234}" type="slidenum">
              <a:rPr lang="en-US" sz="1300">
                <a:solidFill>
                  <a:schemeClr val="dk1"/>
                </a:solidFill>
              </a:rPr>
              <a:pPr algn="r"/>
              <a:t>5</a:t>
            </a:fld>
            <a:endParaRPr sz="130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075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7" name="Google Shape;87;p5:notes"/>
          <p:cNvSpPr txBox="1">
            <a:spLocks noGrp="1"/>
          </p:cNvSpPr>
          <p:nvPr>
            <p:ph type="body" idx="1"/>
          </p:nvPr>
        </p:nvSpPr>
        <p:spPr>
          <a:xfrm>
            <a:off x="708015" y="4450788"/>
            <a:ext cx="5661046" cy="4215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/>
              <a:t> meetings held are about 60% as compared to 2017</a:t>
            </a:r>
            <a:endParaRPr/>
          </a:p>
        </p:txBody>
      </p:sp>
      <p:sp>
        <p:nvSpPr>
          <p:cNvPr id="88" name="Google Shape;88;p5:notes"/>
          <p:cNvSpPr txBox="1">
            <a:spLocks noGrp="1"/>
          </p:cNvSpPr>
          <p:nvPr>
            <p:ph type="dt" idx="10"/>
          </p:nvPr>
        </p:nvSpPr>
        <p:spPr>
          <a:xfrm>
            <a:off x="4008500" y="0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r>
              <a:rPr lang="en-US"/>
              <a:t>1/26/2019</a:t>
            </a:r>
            <a:endParaRPr/>
          </a:p>
        </p:txBody>
      </p:sp>
      <p:sp>
        <p:nvSpPr>
          <p:cNvPr id="89" name="Google Shape;89;p5:notes"/>
          <p:cNvSpPr txBox="1">
            <a:spLocks noGrp="1"/>
          </p:cNvSpPr>
          <p:nvPr>
            <p:ph type="sldNum" idx="12"/>
          </p:nvPr>
        </p:nvSpPr>
        <p:spPr>
          <a:xfrm>
            <a:off x="4008500" y="8900025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b" anchorCtr="0">
            <a:noAutofit/>
          </a:bodyPr>
          <a:lstStyle/>
          <a:p>
            <a:pPr algn="r"/>
            <a:fld id="{00000000-1234-1234-1234-123412341234}" type="slidenum">
              <a:rPr lang="en-US" sz="1300">
                <a:solidFill>
                  <a:schemeClr val="dk1"/>
                </a:solidFill>
              </a:rPr>
              <a:pPr algn="r"/>
              <a:t>7</a:t>
            </a:fld>
            <a:endParaRPr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708015" y="4450788"/>
            <a:ext cx="5661046" cy="4215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/>
          </a:p>
        </p:txBody>
      </p:sp>
      <p:sp>
        <p:nvSpPr>
          <p:cNvPr id="133" name="Google Shape;133;p10:notes"/>
          <p:cNvSpPr txBox="1">
            <a:spLocks noGrp="1"/>
          </p:cNvSpPr>
          <p:nvPr>
            <p:ph type="dt" idx="10"/>
          </p:nvPr>
        </p:nvSpPr>
        <p:spPr>
          <a:xfrm>
            <a:off x="4008500" y="0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t" anchorCtr="0">
            <a:noAutofit/>
          </a:bodyPr>
          <a:lstStyle/>
          <a:p>
            <a:r>
              <a:rPr lang="en-US"/>
              <a:t>1/26/2019</a:t>
            </a:r>
            <a:endParaRPr/>
          </a:p>
        </p:txBody>
      </p:sp>
      <p:sp>
        <p:nvSpPr>
          <p:cNvPr id="134" name="Google Shape;134;p10:notes"/>
          <p:cNvSpPr txBox="1">
            <a:spLocks noGrp="1"/>
          </p:cNvSpPr>
          <p:nvPr>
            <p:ph type="sldNum" idx="12"/>
          </p:nvPr>
        </p:nvSpPr>
        <p:spPr>
          <a:xfrm>
            <a:off x="4008500" y="8900025"/>
            <a:ext cx="3067040" cy="467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39" tIns="46957" rIns="93939" bIns="46957" anchor="b" anchorCtr="0">
            <a:noAutofit/>
          </a:bodyPr>
          <a:lstStyle/>
          <a:p>
            <a:pPr algn="r"/>
            <a:fld id="{00000000-1234-1234-1234-123412341234}" type="slidenum">
              <a:rPr lang="en-US" sz="1300">
                <a:solidFill>
                  <a:schemeClr val="dk1"/>
                </a:solidFill>
              </a:rPr>
              <a:pPr algn="r"/>
              <a:t>8</a:t>
            </a:fld>
            <a:endParaRPr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2" descr="IEEE-US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6172200"/>
            <a:ext cx="1371600" cy="385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2" descr="IEEE_TAG_BLU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943600"/>
            <a:ext cx="1143000" cy="64135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1295400" y="822325"/>
            <a:ext cx="716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1185863" y="3962400"/>
            <a:ext cx="3919537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SzPts val="1760"/>
              <a:buFont typeface="Noto Sans Symbols"/>
              <a:buNone/>
              <a:defRPr sz="2200" b="1">
                <a:solidFill>
                  <a:schemeClr val="dk2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2743200" y="6248400"/>
            <a:ext cx="685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20040" algn="l"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2971800" y="6172200"/>
            <a:ext cx="685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800"/>
              <a:buFont typeface="Verdana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1400"/>
              <a:buFont typeface="Verdana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70840" algn="l">
              <a:spcBef>
                <a:spcPts val="560"/>
              </a:spcBef>
              <a:spcAft>
                <a:spcPts val="0"/>
              </a:spcAft>
              <a:buSzPts val="224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SzPts val="2400"/>
              <a:buFont typeface="Verdana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Font typeface="Verdana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70840" algn="l">
              <a:spcBef>
                <a:spcPts val="560"/>
              </a:spcBef>
              <a:spcAft>
                <a:spcPts val="0"/>
              </a:spcAft>
              <a:buSzPts val="224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SzPts val="2400"/>
              <a:buFont typeface="Verdana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Font typeface="Verdana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Verdana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Verdana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0520" algn="l">
              <a:spcBef>
                <a:spcPts val="480"/>
              </a:spcBef>
              <a:spcAft>
                <a:spcPts val="0"/>
              </a:spcAft>
              <a:buSzPts val="192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Verdana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Font typeface="Verdana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Verdana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Verdana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50520" algn="l">
              <a:spcBef>
                <a:spcPts val="480"/>
              </a:spcBef>
              <a:spcAft>
                <a:spcPts val="0"/>
              </a:spcAft>
              <a:buSzPts val="192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Verdana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Font typeface="Verdana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91160" algn="l">
              <a:spcBef>
                <a:spcPts val="640"/>
              </a:spcBef>
              <a:spcAft>
                <a:spcPts val="0"/>
              </a:spcAft>
              <a:buSzPts val="256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Font typeface="Verdana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Font typeface="Verdana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200"/>
              <a:buFont typeface="Verdana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Font typeface="Verdana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56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200"/>
              <a:buFont typeface="Verdana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Font typeface="Verdana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7084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93700" algn="l" rtl="0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2600"/>
              <a:buFont typeface="Verdana"/>
              <a:buChar char="–"/>
              <a:defRPr sz="2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68300" algn="l" rtl="0">
              <a:spcBef>
                <a:spcPts val="440"/>
              </a:spcBef>
              <a:spcAft>
                <a:spcPts val="0"/>
              </a:spcAft>
              <a:buClr>
                <a:schemeClr val="lt2"/>
              </a:buClr>
              <a:buSzPts val="220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3886200" y="6172200"/>
            <a:ext cx="312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3200400" y="6172200"/>
            <a:ext cx="685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 descr="IEEE-USA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533400" y="6096000"/>
            <a:ext cx="1371600" cy="385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 descr="IEEE_TAG_BLUE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772400" y="5867400"/>
            <a:ext cx="1143000" cy="6413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ctrTitle"/>
          </p:nvPr>
        </p:nvSpPr>
        <p:spPr>
          <a:xfrm>
            <a:off x="339634" y="622663"/>
            <a:ext cx="8686800" cy="3161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Florida Council Report 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 Canaveral Section</a:t>
            </a:r>
            <a:br>
              <a:rPr lang="en-US" sz="3600" dirty="0"/>
            </a:br>
            <a:r>
              <a:rPr lang="en-US" sz="3600" dirty="0"/>
              <a:t>13-SEPT-2024</a:t>
            </a:r>
            <a:br>
              <a:rPr lang="en-US" sz="3600" dirty="0"/>
            </a:br>
            <a:r>
              <a:rPr lang="en-US" sz="2800" dirty="0"/>
              <a:t>https://webinabox.vtools.ieee.org/wibp_home/index/R30507</a:t>
            </a:r>
            <a:br>
              <a:rPr lang="en-US" dirty="0"/>
            </a:br>
            <a:endParaRPr dirty="0"/>
          </a:p>
        </p:txBody>
      </p:sp>
      <p:sp>
        <p:nvSpPr>
          <p:cNvPr id="57" name="Google Shape;57;p11"/>
          <p:cNvSpPr txBox="1">
            <a:spLocks noGrp="1"/>
          </p:cNvSpPr>
          <p:nvPr>
            <p:ph type="subTitle" idx="1"/>
          </p:nvPr>
        </p:nvSpPr>
        <p:spPr>
          <a:xfrm>
            <a:off x="1143000" y="4267200"/>
            <a:ext cx="57150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Font typeface="Noto Sans Symbols"/>
              <a:buNone/>
            </a:pPr>
            <a:r>
              <a:rPr lang="en-US" sz="2600" dirty="0"/>
              <a:t>Dr. Paul Nyffenegger</a:t>
            </a:r>
            <a:endParaRPr lang="en-US" sz="2800" dirty="0"/>
          </a:p>
          <a:p>
            <a:pPr marL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SzPts val="2080"/>
              <a:buFont typeface="Noto Sans Symbols"/>
              <a:buNone/>
            </a:pPr>
            <a:r>
              <a:rPr lang="en-US" sz="2600" dirty="0"/>
              <a:t>Chair, Canaveral Section	</a:t>
            </a:r>
            <a:endParaRPr lang="en-US" sz="2800" dirty="0"/>
          </a:p>
          <a:p>
            <a:pPr marL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SzPts val="2080"/>
              <a:buFont typeface="Noto Sans Symbols"/>
              <a:buNone/>
            </a:pPr>
            <a:r>
              <a:rPr lang="en-US" sz="2600" dirty="0"/>
              <a:t>paulnyffenegger@IEEE.org</a:t>
            </a:r>
            <a:endParaRPr sz="2600" dirty="0"/>
          </a:p>
          <a:p>
            <a:pPr marL="0" lvl="0" indent="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440"/>
              <a:buFont typeface="Noto Sans Symbols"/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 txBox="1">
            <a:spLocks noGrp="1"/>
          </p:cNvSpPr>
          <p:nvPr>
            <p:ph type="title"/>
          </p:nvPr>
        </p:nvSpPr>
        <p:spPr>
          <a:xfrm>
            <a:off x="152400" y="351069"/>
            <a:ext cx="8534400" cy="528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2024 Section Officers Elected </a:t>
            </a:r>
            <a:endParaRPr dirty="0"/>
          </a:p>
        </p:txBody>
      </p:sp>
      <p:sp>
        <p:nvSpPr>
          <p:cNvPr id="65" name="Google Shape;65;p12"/>
          <p:cNvSpPr txBox="1">
            <a:spLocks noGrp="1"/>
          </p:cNvSpPr>
          <p:nvPr>
            <p:ph type="sldNum" idx="12"/>
          </p:nvPr>
        </p:nvSpPr>
        <p:spPr>
          <a:xfrm>
            <a:off x="2971800" y="6172200"/>
            <a:ext cx="685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Noto Sans Symbols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000" b="0" i="0" u="none" strike="noStrike" cap="non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66;p12">
            <a:extLst>
              <a:ext uri="{FF2B5EF4-FFF2-40B4-BE49-F238E27FC236}">
                <a16:creationId xmlns:a16="http://schemas.microsoft.com/office/drawing/2014/main" id="{F30ECF9C-7EFD-A766-F800-E999DA5CDCEF}"/>
              </a:ext>
            </a:extLst>
          </p:cNvPr>
          <p:cNvSpPr txBox="1"/>
          <p:nvPr/>
        </p:nvSpPr>
        <p:spPr>
          <a:xfrm>
            <a:off x="316300" y="1010264"/>
            <a:ext cx="8632166" cy="5272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Chair- Dr. Paul Nyffenegger (PaulNyffenegger@IEEE.org)</a:t>
            </a:r>
            <a:endParaRPr lang="en-US" sz="1100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Vice Chair- 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Vince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Socci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(socci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@IEEE.org)</a:t>
            </a:r>
            <a:endParaRPr lang="en-US" sz="1100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Secretary- </a:t>
            </a:r>
            <a:r>
              <a:rPr lang="en-US" sz="2000" i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Vacant</a:t>
            </a:r>
            <a:endParaRPr lang="en-US" sz="1100" i="1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Treasurer- 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Bill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Nutter</a:t>
            </a: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(william.t.nutter@ieee.org)</a:t>
            </a:r>
            <a:endParaRPr lang="en-US" sz="1100" dirty="0"/>
          </a:p>
          <a:p>
            <a:pPr marL="344488" marR="0" lvl="0" indent="-344488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Membership Dev– Macaulay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Osaisai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(mosaisai@ieee.org)</a:t>
            </a:r>
            <a:endParaRPr lang="en-US" sz="1100" dirty="0"/>
          </a:p>
          <a:p>
            <a:pPr marL="344488" marR="0" lvl="0" indent="-344488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Student Activities– Dr. Mevlut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Guvendik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							(guvendikm@easternflorida.edu)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Awards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– Greg O’Neill (gregoryoneill8029@att.net)</a:t>
            </a:r>
            <a:endParaRPr lang="en-US" sz="1100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PACE- Vince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Socci</a:t>
            </a:r>
            <a:endParaRPr lang="en-US"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CCTS Representative- Macaulay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Osaisai</a:t>
            </a:r>
            <a:endParaRPr lang="en-US" sz="2000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Life Member Affinity Group Chair – Macaulay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Osaisai</a:t>
            </a:r>
            <a:endParaRPr lang="en-US" sz="2000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  <a:p>
            <a:pPr marL="342900" indent="-342900">
              <a:spcBef>
                <a:spcPts val="560"/>
              </a:spcBef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Life Member Affinity Group Vice – Ron </a:t>
            </a:r>
            <a:r>
              <a:rPr lang="en-US" sz="2000" dirty="0" err="1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Jakubouski</a:t>
            </a:r>
            <a:endParaRPr lang="en-US" sz="2000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endParaRPr lang="en-US" sz="2000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  <a:p>
            <a:pPr marR="0" lvl="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</a:pP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>
            <a:spLocks noGrp="1"/>
          </p:cNvSpPr>
          <p:nvPr>
            <p:ph type="title"/>
          </p:nvPr>
        </p:nvSpPr>
        <p:spPr>
          <a:xfrm>
            <a:off x="228600" y="336086"/>
            <a:ext cx="52578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Recent Meetings Held </a:t>
            </a:r>
            <a:br>
              <a:rPr lang="en-US"/>
            </a:br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2971800" y="6172200"/>
            <a:ext cx="685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Noto Sans Symbols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000" b="0" i="0" u="none" strike="noStrike" cap="non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419100" y="1066799"/>
            <a:ext cx="8191500" cy="488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Meetings held since last FL-Council</a:t>
            </a:r>
          </a:p>
          <a:p>
            <a:pPr marL="342900" lvl="2">
              <a:buClr>
                <a:schemeClr val="lt2"/>
              </a:buClr>
              <a:buSzPts val="2240"/>
            </a:pPr>
            <a:endParaRPr lang="en-US" sz="1800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  <a:p>
            <a:pPr marL="628650" lvl="2" indent="-28575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June 27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Excom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 (in Rockledge)</a:t>
            </a:r>
          </a:p>
          <a:p>
            <a:pPr marL="628650" lvl="2" indent="-28575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August 22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Excom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 (in Cocoa Beach)</a:t>
            </a:r>
          </a:p>
          <a:p>
            <a:pPr marL="628650" lvl="2" indent="-28575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No meetings in July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</a:pPr>
            <a:endParaRPr lang="en-US" sz="2400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•"/>
            </a:pPr>
            <a:r>
              <a:rPr lang="en-US" sz="24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Meetings planned (events on a separate page)</a:t>
            </a:r>
          </a:p>
          <a:p>
            <a:pPr marL="688975" lvl="6" indent="-34290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26 Sept.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Excom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 </a:t>
            </a:r>
          </a:p>
          <a:p>
            <a:pPr marL="688975" lvl="6" indent="-34290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24 Oct.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Excom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 (Titusville)</a:t>
            </a:r>
          </a:p>
          <a:p>
            <a:pPr marL="688975" lvl="6" indent="-34290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21 Nov. </a:t>
            </a:r>
            <a:r>
              <a:rPr lang="en-US" sz="1800" dirty="0" err="1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Excom</a:t>
            </a:r>
            <a:endParaRPr lang="en-US" sz="1800" dirty="0">
              <a:solidFill>
                <a:schemeClr val="dk1"/>
              </a:solidFill>
              <a:latin typeface="Verdana"/>
              <a:ea typeface="Verdana"/>
              <a:sym typeface="Verdana"/>
            </a:endParaRPr>
          </a:p>
          <a:p>
            <a:pPr marL="688975" lvl="6" indent="-34290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14 Dec. Annual Meeting (joint with LMAG)</a:t>
            </a:r>
            <a:endParaRPr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2971800" y="6172200"/>
            <a:ext cx="685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Noto Sans Symbols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000" b="0" i="0" u="none" strike="noStrike" cap="non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152400" y="351069"/>
            <a:ext cx="7772400" cy="528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Current Membership</a:t>
            </a:r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786DEF-405D-5355-8B59-81206E78CB3F}"/>
              </a:ext>
            </a:extLst>
          </p:cNvPr>
          <p:cNvSpPr txBox="1"/>
          <p:nvPr/>
        </p:nvSpPr>
        <p:spPr>
          <a:xfrm>
            <a:off x="5206505" y="1333324"/>
            <a:ext cx="3937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lvl="1"/>
            <a:r>
              <a:rPr lang="en-US" sz="2000" b="1" dirty="0">
                <a:solidFill>
                  <a:srgbClr val="FF0000"/>
                </a:solidFill>
              </a:rPr>
              <a:t>121 Total Members</a:t>
            </a:r>
          </a:p>
          <a:p>
            <a:pPr marL="57150" lvl="1"/>
            <a:r>
              <a:rPr lang="en-US" sz="2000" b="1" dirty="0">
                <a:solidFill>
                  <a:srgbClr val="FF0000"/>
                </a:solidFill>
              </a:rPr>
              <a:t> Down from 135  DEC last year</a:t>
            </a:r>
          </a:p>
          <a:p>
            <a:pPr marL="57150" lvl="1"/>
            <a:r>
              <a:rPr lang="en-US" sz="2000" b="1" dirty="0">
                <a:solidFill>
                  <a:srgbClr val="FF0000"/>
                </a:solidFill>
              </a:rPr>
              <a:t> ?? in arrears </a:t>
            </a:r>
          </a:p>
          <a:p>
            <a:pPr marL="57150" lvl="1"/>
            <a:r>
              <a:rPr lang="en-US" sz="2000" b="1" dirty="0">
                <a:solidFill>
                  <a:srgbClr val="FF0000"/>
                </a:solidFill>
              </a:rPr>
              <a:t>	(cannot access) </a:t>
            </a:r>
            <a:endParaRPr lang="en-US" sz="1800" b="1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9AD3A2-3148-4F02-FA58-8D7199B8C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5887" y="3525913"/>
            <a:ext cx="3643223" cy="28663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D9A0BA-F98E-617C-DB28-573AD3CDAA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022581"/>
            <a:ext cx="4990697" cy="24585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EB30D96-17E2-905D-3AE5-0EAD9FC693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02" y="3482142"/>
            <a:ext cx="5372360" cy="30114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152400" y="351069"/>
            <a:ext cx="7772400" cy="528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Geographical Distribution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06CC2F-FAAE-18D6-69A7-20954B7F26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7604" y="879707"/>
            <a:ext cx="6042140" cy="5217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688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6F365C-3B24-0795-39DE-7DFB99DCCEE9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0" y="6172200"/>
            <a:ext cx="685800" cy="365125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DA411F-1480-DF75-4378-724B5BE1E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831" y="450735"/>
            <a:ext cx="7090869" cy="30124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884649-47B3-5F1B-172A-CF69FA02C77D}"/>
              </a:ext>
            </a:extLst>
          </p:cNvPr>
          <p:cNvSpPr txBox="1"/>
          <p:nvPr/>
        </p:nvSpPr>
        <p:spPr>
          <a:xfrm>
            <a:off x="1327150" y="749300"/>
            <a:ext cx="1425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December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4A3EB4-569C-DE33-E9D6-AED59BC919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831" y="3628882"/>
            <a:ext cx="7010377" cy="247981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7A57413-D6F4-EBCF-1EF2-525F8ADF17F0}"/>
              </a:ext>
            </a:extLst>
          </p:cNvPr>
          <p:cNvSpPr txBox="1"/>
          <p:nvPr/>
        </p:nvSpPr>
        <p:spPr>
          <a:xfrm>
            <a:off x="1501540" y="3527510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August</a:t>
            </a:r>
          </a:p>
        </p:txBody>
      </p:sp>
    </p:spTree>
    <p:extLst>
      <p:ext uri="{BB962C8B-B14F-4D97-AF65-F5344CB8AC3E}">
        <p14:creationId xmlns:p14="http://schemas.microsoft.com/office/powerpoint/2010/main" val="3324602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228600" y="336086"/>
            <a:ext cx="8458200" cy="88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Section Events:</a:t>
            </a:r>
            <a:br>
              <a:rPr lang="en-US" dirty="0"/>
            </a:br>
            <a:endParaRPr dirty="0"/>
          </a:p>
        </p:txBody>
      </p:sp>
      <p:sp>
        <p:nvSpPr>
          <p:cNvPr id="92" name="Google Shape;92;p15"/>
          <p:cNvSpPr txBox="1">
            <a:spLocks noGrp="1"/>
          </p:cNvSpPr>
          <p:nvPr>
            <p:ph type="sldNum" idx="12"/>
          </p:nvPr>
        </p:nvSpPr>
        <p:spPr>
          <a:xfrm>
            <a:off x="2971800" y="6172200"/>
            <a:ext cx="685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Noto Sans Symbols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000" b="0" i="0" u="none" strike="noStrike" cap="non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5"/>
          <p:cNvSpPr txBox="1"/>
          <p:nvPr/>
        </p:nvSpPr>
        <p:spPr>
          <a:xfrm>
            <a:off x="365761" y="1066799"/>
            <a:ext cx="8677174" cy="4780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342900" indent="-34290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</a:pPr>
            <a:r>
              <a:rPr lang="en-US" sz="2000" dirty="0"/>
              <a:t>Melbourne Section co-sponsors our events and vice-versa. Canaveral participates in other organization’s events.</a:t>
            </a:r>
            <a:r>
              <a:rPr lang="en-US" sz="1800" i="1" dirty="0"/>
              <a:t>  Usually one or two section members per event.</a:t>
            </a:r>
          </a:p>
          <a:p>
            <a:pPr marL="342900" indent="-34290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</a:pPr>
            <a:endParaRPr lang="en-US" sz="1800" i="1" dirty="0"/>
          </a:p>
          <a:p>
            <a:pPr marL="688975" lvl="8" indent="-288925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/>
              <a:t>Canaveral Council of Technical Societies events</a:t>
            </a:r>
          </a:p>
          <a:p>
            <a:pPr marL="914400" lvl="8" indent="-225425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/>
              <a:t>Space Visions Symposium (Early May 2024, http://sfo.org/publications/)</a:t>
            </a:r>
          </a:p>
          <a:p>
            <a:pPr marL="914400" lvl="8" indent="-225425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/>
              <a:t>Technical/Social Events (Engineers Week, etc.)</a:t>
            </a:r>
            <a:endParaRPr lang="en-US" sz="1800" i="1" dirty="0"/>
          </a:p>
          <a:p>
            <a:pPr marL="688975" lvl="8">
              <a:buClr>
                <a:schemeClr val="lt2"/>
              </a:buClr>
              <a:buSzPts val="2240"/>
              <a:tabLst>
                <a:tab pos="914400" algn="l"/>
              </a:tabLst>
            </a:pPr>
            <a:endParaRPr lang="en-US" sz="1800" dirty="0"/>
          </a:p>
          <a:p>
            <a:pPr marL="688975" lvl="8" indent="-288925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/>
              <a:t>First Robotics Space Coast Showdown (21 Sept.)</a:t>
            </a:r>
          </a:p>
          <a:p>
            <a:pPr marL="688975" lvl="8" indent="-288925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/>
              <a:t>Ham Radio Training and Licensing Course (21 Sept.)</a:t>
            </a:r>
          </a:p>
          <a:p>
            <a:pPr marL="688975" lvl="8" indent="-288925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/>
              <a:t>Melbourne Section </a:t>
            </a:r>
            <a:r>
              <a:rPr lang="en-US" sz="1800" dirty="0" err="1"/>
              <a:t>Intepro</a:t>
            </a:r>
            <a:r>
              <a:rPr lang="en-US" sz="1800" dirty="0"/>
              <a:t> Systems (25 Sept.)</a:t>
            </a:r>
          </a:p>
          <a:p>
            <a:pPr marL="688975" lvl="8" indent="-288925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/>
              <a:t>Melbourne Section/Canaveral Section (05 Oct.)</a:t>
            </a:r>
          </a:p>
          <a:p>
            <a:pPr marL="688975" lvl="8" indent="-288925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 err="1"/>
              <a:t>SmallSat</a:t>
            </a:r>
            <a:r>
              <a:rPr lang="en-US" sz="1800" dirty="0"/>
              <a:t> Education Conference 2024 (Consortium) (26-27 Oct)</a:t>
            </a:r>
          </a:p>
          <a:p>
            <a:pPr lvl="8">
              <a:buClr>
                <a:schemeClr val="lt2"/>
              </a:buClr>
              <a:buSzPts val="2240"/>
              <a:tabLst>
                <a:tab pos="914400" algn="l"/>
              </a:tabLst>
            </a:pPr>
            <a:endParaRPr lang="en-US" sz="2000" dirty="0"/>
          </a:p>
          <a:p>
            <a:pPr marL="342900" lvl="8" indent="-342900">
              <a:buClr>
                <a:schemeClr val="lt2"/>
              </a:buClr>
              <a:buSzPts val="224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/>
              <a:t>Vince-</a:t>
            </a:r>
            <a:r>
              <a:rPr lang="en-US" sz="2000" dirty="0" err="1"/>
              <a:t>Socci</a:t>
            </a:r>
            <a:r>
              <a:rPr lang="en-US" sz="2000" dirty="0"/>
              <a:t> (Canaveral VC /PACE) is planning a multi-day STEM program this fall (Rocket Recorder)  </a:t>
            </a:r>
          </a:p>
          <a:p>
            <a:pPr lvl="8">
              <a:buClr>
                <a:schemeClr val="lt2"/>
              </a:buClr>
              <a:buSzPts val="2240"/>
              <a:tabLst>
                <a:tab pos="914400" algn="l"/>
              </a:tabLst>
            </a:pPr>
            <a:endParaRPr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>
            <a:spLocks noGrp="1"/>
          </p:cNvSpPr>
          <p:nvPr>
            <p:ph type="sldNum" idx="12"/>
          </p:nvPr>
        </p:nvSpPr>
        <p:spPr>
          <a:xfrm>
            <a:off x="2971800" y="6172200"/>
            <a:ext cx="685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Noto Sans Symbols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000" b="0" i="0" u="none" strike="noStrike" cap="non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20" descr="http://www.healthcareersinteraction.com/images/faq_questionmark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19400" y="1143000"/>
            <a:ext cx="2857500" cy="357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~9771493">
  <a:themeElements>
    <a:clrScheme name="Custom 3">
      <a:dk1>
        <a:srgbClr val="000000"/>
      </a:dk1>
      <a:lt1>
        <a:srgbClr val="FFFFFF"/>
      </a:lt1>
      <a:dk2>
        <a:srgbClr val="005582"/>
      </a:dk2>
      <a:lt2>
        <a:srgbClr val="808080"/>
      </a:lt2>
      <a:accent1>
        <a:srgbClr val="DC5D26"/>
      </a:accent1>
      <a:accent2>
        <a:srgbClr val="52A93A"/>
      </a:accent2>
      <a:accent3>
        <a:srgbClr val="FFFFFF"/>
      </a:accent3>
      <a:accent4>
        <a:srgbClr val="000000"/>
      </a:accent4>
      <a:accent5>
        <a:srgbClr val="6C0521"/>
      </a:accent5>
      <a:accent6>
        <a:srgbClr val="477E27"/>
      </a:accent6>
      <a:hlink>
        <a:srgbClr val="0080FF"/>
      </a:hlink>
      <a:folHlink>
        <a:srgbClr val="48186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430</Words>
  <Application>Microsoft Office PowerPoint</Application>
  <PresentationFormat>On-screen Show (4:3)</PresentationFormat>
  <Paragraphs>75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Noto Sans Symbols</vt:lpstr>
      <vt:lpstr>Verdana</vt:lpstr>
      <vt:lpstr>~9771493</vt:lpstr>
      <vt:lpstr>Florida Council Report    Canaveral Section 13-SEPT-2024 https://webinabox.vtools.ieee.org/wibp_home/index/R30507 </vt:lpstr>
      <vt:lpstr>2024 Section Officers Elected </vt:lpstr>
      <vt:lpstr>Recent Meetings Held  </vt:lpstr>
      <vt:lpstr>Current Membership</vt:lpstr>
      <vt:lpstr>Geographical Distribution</vt:lpstr>
      <vt:lpstr>PowerPoint Presentation</vt:lpstr>
      <vt:lpstr>Section Events: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Florida Council Report    &lt;Your&gt; Section  &lt;Section URL&gt; &lt;Date&gt;</dc:title>
  <dc:creator>Raul Ortega</dc:creator>
  <cp:lastModifiedBy>Paul Nyffenegger</cp:lastModifiedBy>
  <cp:revision>26</cp:revision>
  <cp:lastPrinted>2019-05-23T16:43:16Z</cp:lastPrinted>
  <dcterms:modified xsi:type="dcterms:W3CDTF">2024-09-14T14:31:31Z</dcterms:modified>
</cp:coreProperties>
</file>