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0" r:id="rId2"/>
    <p:sldId id="273" r:id="rId3"/>
    <p:sldId id="280" r:id="rId4"/>
    <p:sldId id="278" r:id="rId5"/>
    <p:sldId id="279" r:id="rId6"/>
    <p:sldId id="287" r:id="rId7"/>
    <p:sldId id="290" r:id="rId8"/>
    <p:sldId id="776" r:id="rId9"/>
    <p:sldId id="785" r:id="rId10"/>
    <p:sldId id="777" r:id="rId11"/>
    <p:sldId id="778" r:id="rId12"/>
    <p:sldId id="786" r:id="rId13"/>
    <p:sldId id="779" r:id="rId14"/>
    <p:sldId id="780" r:id="rId15"/>
    <p:sldId id="787" r:id="rId16"/>
    <p:sldId id="788" r:id="rId17"/>
    <p:sldId id="781" r:id="rId18"/>
    <p:sldId id="782" r:id="rId19"/>
    <p:sldId id="7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44500"/>
    <a:srgbClr val="6F777D"/>
    <a:srgbClr val="3E3D3C"/>
    <a:srgbClr val="E8E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5E7C34-3F42-4EB9-96E7-F0848921F03C}" v="1" dt="2020-01-31T02:25:03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814" autoAdjust="0"/>
  </p:normalViewPr>
  <p:slideViewPr>
    <p:cSldViewPr snapToGrid="0" snapToObjects="1" showGuides="1">
      <p:cViewPr varScale="1">
        <p:scale>
          <a:sx n="61" d="100"/>
          <a:sy n="61" d="100"/>
        </p:scale>
        <p:origin x="1445" y="58"/>
      </p:cViewPr>
      <p:guideLst>
        <p:guide orient="horz" pos="2160"/>
        <p:guide pos="3840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8" d="100"/>
          <a:sy n="168" d="100"/>
        </p:scale>
        <p:origin x="51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B0E00-9206-3A4E-AD6C-96DEFB21C94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22BF1-4B9E-BC44-AF37-A026AB48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6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FCD27-4B6F-264E-84EB-01FB92F2B3E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AE360-FF46-004C-BFD2-6B36BE4CB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4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8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52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10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4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ange sid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5125"/>
          </a:xfrm>
        </p:spPr>
        <p:txBody>
          <a:bodyPr/>
          <a:lstStyle/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resentation Title"/>
          <p:cNvSpPr>
            <a:spLocks noGrp="1"/>
          </p:cNvSpPr>
          <p:nvPr>
            <p:ph type="title" hasCustomPrompt="1"/>
          </p:nvPr>
        </p:nvSpPr>
        <p:spPr>
          <a:xfrm>
            <a:off x="1066800" y="914400"/>
            <a:ext cx="10058400" cy="2444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3" name="Presenter’s Name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3436548"/>
            <a:ext cx="10058400" cy="360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baseline="0">
                <a:solidFill>
                  <a:srgbClr val="D44500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Presenter’s Name </a:t>
            </a:r>
          </a:p>
        </p:txBody>
      </p:sp>
      <p:sp>
        <p:nvSpPr>
          <p:cNvPr id="15" name="Presenter’s 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3864125"/>
            <a:ext cx="7772400" cy="5465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1" baseline="0">
                <a:solidFill>
                  <a:srgbClr val="6F777D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Presenter’s Title</a:t>
            </a:r>
          </a:p>
        </p:txBody>
      </p:sp>
      <p:pic>
        <p:nvPicPr>
          <p:cNvPr id="9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18" y="5719036"/>
            <a:ext cx="2550368" cy="324240"/>
          </a:xfrm>
          <a:prstGeom prst="rect">
            <a:avLst/>
          </a:prstGeom>
        </p:spPr>
      </p:pic>
      <p:sp>
        <p:nvSpPr>
          <p:cNvPr id="7" name="Division Name, if applicable"/>
          <p:cNvSpPr>
            <a:spLocks noGrp="1"/>
          </p:cNvSpPr>
          <p:nvPr>
            <p:ph type="body" sz="quarter" idx="19" hasCustomPrompt="1"/>
          </p:nvPr>
        </p:nvSpPr>
        <p:spPr>
          <a:xfrm>
            <a:off x="1066800" y="6030563"/>
            <a:ext cx="10058400" cy="612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School, Division, Office or Department Name, </a:t>
            </a:r>
            <a:r>
              <a:rPr lang="en-US"/>
              <a:t>if applicable</a:t>
            </a:r>
            <a:endParaRPr lang="en-US" dirty="0"/>
          </a:p>
        </p:txBody>
      </p:sp>
      <p:sp>
        <p:nvSpPr>
          <p:cNvPr id="16" name="Date"/>
          <p:cNvSpPr>
            <a:spLocks noGrp="1"/>
          </p:cNvSpPr>
          <p:nvPr>
            <p:ph type="body" sz="quarter" idx="17" hasCustomPrompt="1"/>
          </p:nvPr>
        </p:nvSpPr>
        <p:spPr>
          <a:xfrm>
            <a:off x="8839199" y="5771808"/>
            <a:ext cx="2895599" cy="25068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1" name="hairline rule [design object]"/>
          <p:cNvCxnSpPr/>
          <p:nvPr userDrawn="1"/>
        </p:nvCxnSpPr>
        <p:spPr>
          <a:xfrm>
            <a:off x="1066800" y="5450913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913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Orange hairline rule header [design object]"/>
          <p:cNvCxnSpPr/>
          <p:nvPr userDrawn="1"/>
        </p:nvCxnSpPr>
        <p:spPr>
          <a:xfrm>
            <a:off x="1066800" y="923514"/>
            <a:ext cx="10667999" cy="0"/>
          </a:xfrm>
          <a:prstGeom prst="line">
            <a:avLst/>
          </a:prstGeom>
          <a:ln w="12700"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Title"/>
          <p:cNvSpPr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Main slide content text"/>
          <p:cNvSpPr>
            <a:spLocks noGrp="1"/>
          </p:cNvSpPr>
          <p:nvPr>
            <p:ph type="body" sz="quarter" idx="20"/>
          </p:nvPr>
        </p:nvSpPr>
        <p:spPr>
          <a:xfrm>
            <a:off x="1066800" y="1876680"/>
            <a:ext cx="10667998" cy="3646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ubtitle, if applicable"/>
          <p:cNvSpPr>
            <a:spLocks noGrp="1"/>
          </p:cNvSpPr>
          <p:nvPr>
            <p:ph sz="quarter" idx="19" hasCustomPrompt="1"/>
          </p:nvPr>
        </p:nvSpPr>
        <p:spPr>
          <a:xfrm>
            <a:off x="1066799" y="1094048"/>
            <a:ext cx="10667999" cy="481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rgbClr val="6F777D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subtitle, if applicable</a:t>
            </a:r>
          </a:p>
        </p:txBody>
      </p:sp>
      <p:pic>
        <p:nvPicPr>
          <p:cNvPr id="2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cxnSp>
        <p:nvCxnSpPr>
          <p:cNvPr id="12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vision Name, if applicable"/>
          <p:cNvSpPr>
            <a:spLocks noGrp="1"/>
          </p:cNvSpPr>
          <p:nvPr>
            <p:ph type="body" sz="quarter" idx="21" hasCustomPrompt="1"/>
          </p:nvPr>
        </p:nvSpPr>
        <p:spPr>
          <a:xfrm>
            <a:off x="2501900" y="6334354"/>
            <a:ext cx="8623300" cy="3594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</p:spTree>
    <p:extLst>
      <p:ext uri="{BB962C8B-B14F-4D97-AF65-F5344CB8AC3E}">
        <p14:creationId xmlns:p14="http://schemas.microsoft.com/office/powerpoint/2010/main" val="200918449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066801" y="2362200"/>
            <a:ext cx="4569012" cy="2819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400"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Picture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457202"/>
            <a:ext cx="5638800" cy="5739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Drag photo here or click image icon to select a photo</a:t>
            </a:r>
          </a:p>
        </p:txBody>
      </p:sp>
      <p:pic>
        <p:nvPicPr>
          <p:cNvPr id="12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sp>
        <p:nvSpPr>
          <p:cNvPr id="15" name="Division Name, if applicable"/>
          <p:cNvSpPr>
            <a:spLocks noGrp="1"/>
          </p:cNvSpPr>
          <p:nvPr>
            <p:ph type="body" sz="quarter" idx="18" hasCustomPrompt="1"/>
          </p:nvPr>
        </p:nvSpPr>
        <p:spPr>
          <a:xfrm>
            <a:off x="2496966" y="6328635"/>
            <a:ext cx="8629396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aseline="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  <p:cxnSp>
        <p:nvCxnSpPr>
          <p:cNvPr id="17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no 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ection Title"/>
          <p:cNvSpPr>
            <a:spLocks noGrp="1"/>
          </p:cNvSpPr>
          <p:nvPr>
            <p:ph type="title" hasCustomPrompt="1"/>
          </p:nvPr>
        </p:nvSpPr>
        <p:spPr>
          <a:xfrm>
            <a:off x="1066800" y="2362200"/>
            <a:ext cx="10058400" cy="2819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400"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5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sp>
        <p:nvSpPr>
          <p:cNvPr id="16" name="Division Name, if applicable"/>
          <p:cNvSpPr>
            <a:spLocks noGrp="1"/>
          </p:cNvSpPr>
          <p:nvPr>
            <p:ph type="body" sz="quarter" idx="18" hasCustomPrompt="1"/>
          </p:nvPr>
        </p:nvSpPr>
        <p:spPr>
          <a:xfrm>
            <a:off x="2496966" y="6328635"/>
            <a:ext cx="8629396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aseline="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  <p:cxnSp>
        <p:nvCxnSpPr>
          <p:cNvPr id="17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/ Bullets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Title"/>
          <p:cNvSpPr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, if applicable"/>
          <p:cNvSpPr>
            <a:spLocks noGrp="1"/>
          </p:cNvSpPr>
          <p:nvPr>
            <p:ph sz="quarter" idx="19" hasCustomPrompt="1"/>
          </p:nvPr>
        </p:nvSpPr>
        <p:spPr>
          <a:xfrm>
            <a:off x="1066799" y="1094048"/>
            <a:ext cx="4567883" cy="80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rgbClr val="6F777D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subtitle, if applicable</a:t>
            </a:r>
          </a:p>
        </p:txBody>
      </p:sp>
      <p:sp>
        <p:nvSpPr>
          <p:cNvPr id="3" name="Main heading and bullets text"/>
          <p:cNvSpPr>
            <a:spLocks noGrp="1"/>
          </p:cNvSpPr>
          <p:nvPr>
            <p:ph type="body" sz="quarter" idx="21"/>
          </p:nvPr>
        </p:nvSpPr>
        <p:spPr>
          <a:xfrm>
            <a:off x="1066800" y="2122595"/>
            <a:ext cx="4567882" cy="3225693"/>
          </a:xfrm>
          <a:prstGeom prst="rect">
            <a:avLst/>
          </a:prstGeom>
        </p:spPr>
        <p:txBody>
          <a:bodyPr/>
          <a:lstStyle>
            <a:lvl1pPr marL="0" indent="0">
              <a:buSzPct val="60000"/>
              <a:buNone/>
              <a:defRPr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buSzPct val="60000"/>
              <a:defRPr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buSzPct val="60000"/>
              <a:defRPr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buSzPct val="60000"/>
              <a:defRPr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buSzPct val="60000"/>
              <a:defRPr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6" name="Orange hairline rule header [design object]"/>
          <p:cNvCxnSpPr/>
          <p:nvPr userDrawn="1"/>
        </p:nvCxnSpPr>
        <p:spPr>
          <a:xfrm>
            <a:off x="1066800" y="923514"/>
            <a:ext cx="10667999" cy="0"/>
          </a:xfrm>
          <a:prstGeom prst="line">
            <a:avLst/>
          </a:prstGeom>
          <a:ln w="12700"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926689"/>
            <a:ext cx="5638800" cy="527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Drag photo here or click image icon to select a photo</a:t>
            </a:r>
          </a:p>
        </p:txBody>
      </p:sp>
      <p:pic>
        <p:nvPicPr>
          <p:cNvPr id="21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cxnSp>
        <p:nvCxnSpPr>
          <p:cNvPr id="23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Name, if applicable"/>
          <p:cNvSpPr>
            <a:spLocks noGrp="1"/>
          </p:cNvSpPr>
          <p:nvPr>
            <p:ph type="body" sz="quarter" idx="22" hasCustomPrompt="1"/>
          </p:nvPr>
        </p:nvSpPr>
        <p:spPr>
          <a:xfrm>
            <a:off x="2501900" y="6334354"/>
            <a:ext cx="8623300" cy="3594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/ Bullets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Slide Title"/>
          <p:cNvSpPr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Orange hairline rule header [design object]"/>
          <p:cNvCxnSpPr/>
          <p:nvPr userDrawn="1"/>
        </p:nvCxnSpPr>
        <p:spPr>
          <a:xfrm>
            <a:off x="1066800" y="923514"/>
            <a:ext cx="10667999" cy="0"/>
          </a:xfrm>
          <a:prstGeom prst="line">
            <a:avLst/>
          </a:prstGeom>
          <a:ln w="12700"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, if applicable"/>
          <p:cNvSpPr>
            <a:spLocks noGrp="1"/>
          </p:cNvSpPr>
          <p:nvPr>
            <p:ph sz="quarter" idx="19" hasCustomPrompt="1"/>
          </p:nvPr>
        </p:nvSpPr>
        <p:spPr>
          <a:xfrm>
            <a:off x="1066799" y="1094049"/>
            <a:ext cx="10668000" cy="590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rgbClr val="6F777D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subtitle, if applicable</a:t>
            </a:r>
          </a:p>
        </p:txBody>
      </p:sp>
      <p:sp>
        <p:nvSpPr>
          <p:cNvPr id="4" name="Main heading and bullets text"/>
          <p:cNvSpPr>
            <a:spLocks noGrp="1"/>
          </p:cNvSpPr>
          <p:nvPr>
            <p:ph type="body" sz="quarter" idx="20"/>
          </p:nvPr>
        </p:nvSpPr>
        <p:spPr>
          <a:xfrm>
            <a:off x="1066800" y="1890713"/>
            <a:ext cx="10668000" cy="383222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SzPct val="60000"/>
              <a:buNone/>
              <a:defRPr sz="36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buSzPct val="60000"/>
              <a:defRPr sz="32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buSzPct val="60000"/>
              <a:defRPr sz="24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buSzPct val="60000"/>
              <a:defRPr sz="20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buSzPct val="60000"/>
              <a:defRPr sz="20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1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sp>
        <p:nvSpPr>
          <p:cNvPr id="22" name="Division, if applicable"/>
          <p:cNvSpPr>
            <a:spLocks noGrp="1"/>
          </p:cNvSpPr>
          <p:nvPr>
            <p:ph type="body" sz="quarter" idx="18" hasCustomPrompt="1"/>
          </p:nvPr>
        </p:nvSpPr>
        <p:spPr>
          <a:xfrm>
            <a:off x="2496966" y="6328635"/>
            <a:ext cx="8629396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aseline="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  <p:cxnSp>
        <p:nvCxnSpPr>
          <p:cNvPr id="23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w/ Sideb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8634"/>
            <a:ext cx="608437" cy="365125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839201" y="914399"/>
            <a:ext cx="2895598" cy="11201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4" name="Main content or caption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8839200" y="2362200"/>
            <a:ext cx="2895600" cy="346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D445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600" dirty="0"/>
              <a:t>Click to add text </a:t>
            </a:r>
            <a:endParaRPr lang="en-US" dirty="0"/>
          </a:p>
        </p:txBody>
      </p:sp>
      <p:sp>
        <p:nvSpPr>
          <p:cNvPr id="9" name="Picture"/>
          <p:cNvSpPr>
            <a:spLocks noGrp="1"/>
          </p:cNvSpPr>
          <p:nvPr>
            <p:ph type="pic" sz="quarter" idx="15" hasCustomPrompt="1"/>
          </p:nvPr>
        </p:nvSpPr>
        <p:spPr>
          <a:xfrm>
            <a:off x="1066799" y="457202"/>
            <a:ext cx="7578503" cy="573971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Drag photo here or click image icon to select a photo</a:t>
            </a:r>
          </a:p>
        </p:txBody>
      </p:sp>
      <p:pic>
        <p:nvPicPr>
          <p:cNvPr id="17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cxnSp>
        <p:nvCxnSpPr>
          <p:cNvPr id="19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Name, if applicable"/>
          <p:cNvSpPr>
            <a:spLocks noGrp="1"/>
          </p:cNvSpPr>
          <p:nvPr>
            <p:ph type="body" sz="quarter" idx="22" hasCustomPrompt="1"/>
          </p:nvPr>
        </p:nvSpPr>
        <p:spPr>
          <a:xfrm>
            <a:off x="2501900" y="6334354"/>
            <a:ext cx="8623300" cy="3594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lide Title"/>
          <p:cNvSpPr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able content"/>
          <p:cNvSpPr>
            <a:spLocks noGrp="1"/>
          </p:cNvSpPr>
          <p:nvPr>
            <p:ph type="tbl" sz="quarter" idx="11" hasCustomPrompt="1"/>
          </p:nvPr>
        </p:nvSpPr>
        <p:spPr>
          <a:xfrm>
            <a:off x="1066800" y="1806575"/>
            <a:ext cx="10058402" cy="385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add table</a:t>
            </a:r>
          </a:p>
        </p:txBody>
      </p:sp>
      <p:cxnSp>
        <p:nvCxnSpPr>
          <p:cNvPr id="12" name="Orange hairline rule header [design object]"/>
          <p:cNvCxnSpPr/>
          <p:nvPr userDrawn="1"/>
        </p:nvCxnSpPr>
        <p:spPr>
          <a:xfrm>
            <a:off x="1066800" y="923514"/>
            <a:ext cx="10667999" cy="0"/>
          </a:xfrm>
          <a:prstGeom prst="line">
            <a:avLst/>
          </a:prstGeom>
          <a:ln w="12700"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sp>
        <p:nvSpPr>
          <p:cNvPr id="15" name="Division, if applicable"/>
          <p:cNvSpPr>
            <a:spLocks noGrp="1"/>
          </p:cNvSpPr>
          <p:nvPr>
            <p:ph type="body" sz="quarter" idx="18" hasCustomPrompt="1"/>
          </p:nvPr>
        </p:nvSpPr>
        <p:spPr>
          <a:xfrm>
            <a:off x="2496966" y="6328635"/>
            <a:ext cx="8629396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aseline="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  <p:sp>
        <p:nvSpPr>
          <p:cNvPr id="11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65595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1600" y="6325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D44500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3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8" r:id="rId3"/>
    <p:sldLayoutId id="2147483661" r:id="rId4"/>
    <p:sldLayoutId id="2147483660" r:id="rId5"/>
    <p:sldLayoutId id="2147483662" r:id="rId6"/>
    <p:sldLayoutId id="2147483663" r:id="rId7"/>
    <p:sldLayoutId id="2147483665" r:id="rId8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376" userDrawn="1">
          <p15:clr>
            <a:srgbClr val="F26B43"/>
          </p15:clr>
        </p15:guide>
        <p15:guide id="6" orient="horz" pos="3264" userDrawn="1">
          <p15:clr>
            <a:srgbClr val="F26B43"/>
          </p15:clr>
        </p15:guide>
        <p15:guide id="7" orient="horz" pos="1488" userDrawn="1">
          <p15:clr>
            <a:srgbClr val="F26B43"/>
          </p15:clr>
        </p15:guide>
        <p15:guide id="8" orient="horz" pos="4128" userDrawn="1">
          <p15:clr>
            <a:srgbClr val="F26B43"/>
          </p15:clr>
        </p15:guide>
        <p15:guide id="9" orient="horz" pos="576" userDrawn="1">
          <p15:clr>
            <a:srgbClr val="F26B43"/>
          </p15:clr>
        </p15:guide>
        <p15:guide id="10" pos="5568" userDrawn="1">
          <p15:clr>
            <a:srgbClr val="F26B43"/>
          </p15:clr>
        </p15:guide>
        <p15:guide id="11" pos="672" userDrawn="1">
          <p15:clr>
            <a:srgbClr val="F26B43"/>
          </p15:clr>
        </p15:guide>
        <p15:guide id="12" pos="7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ation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Attack-Resilient Cyber-Physical Systems</a:t>
            </a:r>
          </a:p>
        </p:txBody>
      </p:sp>
      <p:sp>
        <p:nvSpPr>
          <p:cNvPr id="3" name="Presenter’s Name"/>
          <p:cNvSpPr>
            <a:spLocks noGrp="1"/>
          </p:cNvSpPr>
          <p:nvPr>
            <p:ph type="body" sz="quarter" idx="12"/>
          </p:nvPr>
        </p:nvSpPr>
        <p:spPr>
          <a:xfrm>
            <a:off x="1066800" y="3436548"/>
            <a:ext cx="7772400" cy="360784"/>
          </a:xfrm>
        </p:spPr>
        <p:txBody>
          <a:bodyPr/>
          <a:lstStyle/>
          <a:p>
            <a:r>
              <a:rPr lang="en-US" dirty="0"/>
              <a:t>Fanxin Kong</a:t>
            </a:r>
          </a:p>
        </p:txBody>
      </p:sp>
      <p:sp>
        <p:nvSpPr>
          <p:cNvPr id="4" name="Presenter’s 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600" dirty="0"/>
              <a:t>Assistant Professor </a:t>
            </a:r>
          </a:p>
        </p:txBody>
      </p:sp>
      <p:sp>
        <p:nvSpPr>
          <p:cNvPr id="7" name="Division Name, if applicable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Department of Electrical Engineering and Computer Science</a:t>
            </a:r>
          </a:p>
        </p:txBody>
      </p:sp>
      <p:sp>
        <p:nvSpPr>
          <p:cNvPr id="6" name="Date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Jan 30, 2020</a:t>
            </a:r>
          </a:p>
        </p:txBody>
      </p:sp>
    </p:spTree>
    <p:extLst>
      <p:ext uri="{BB962C8B-B14F-4D97-AF65-F5344CB8AC3E}">
        <p14:creationId xmlns:p14="http://schemas.microsoft.com/office/powerpoint/2010/main" val="244270898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A384A-EB46-46C5-A414-505E3D0CB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5B792-B01C-4A28-A5A1-5A55F2C0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core idea: </a:t>
            </a:r>
            <a:r>
              <a:rPr lang="en-US" dirty="0" err="1"/>
              <a:t>Checkpointing</a:t>
            </a:r>
            <a:r>
              <a:rPr lang="en-US" dirty="0"/>
              <a:t> and Recovery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677E57-1F08-4E50-BDBA-12073EBBD8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Department of Electrical Engineering and Computer Science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0EDBD-5DF8-4586-9C81-C67E0AAACFCD}"/>
              </a:ext>
            </a:extLst>
          </p:cNvPr>
          <p:cNvSpPr/>
          <p:nvPr/>
        </p:nvSpPr>
        <p:spPr>
          <a:xfrm>
            <a:off x="5198199" y="1511821"/>
            <a:ext cx="1987762" cy="5973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6576F4-FB99-4CBE-B5B2-461CDA9E7E59}"/>
              </a:ext>
            </a:extLst>
          </p:cNvPr>
          <p:cNvSpPr/>
          <p:nvPr/>
        </p:nvSpPr>
        <p:spPr>
          <a:xfrm>
            <a:off x="3053886" y="2603248"/>
            <a:ext cx="1248815" cy="515586"/>
          </a:xfrm>
          <a:prstGeom prst="rect">
            <a:avLst/>
          </a:prstGeom>
          <a:solidFill>
            <a:srgbClr val="C0504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956524-D54C-401E-8D90-2CF6609E9412}"/>
              </a:ext>
            </a:extLst>
          </p:cNvPr>
          <p:cNvSpPr/>
          <p:nvPr/>
        </p:nvSpPr>
        <p:spPr>
          <a:xfrm>
            <a:off x="8020881" y="2603248"/>
            <a:ext cx="1248815" cy="511907"/>
          </a:xfrm>
          <a:prstGeom prst="rect">
            <a:avLst/>
          </a:prstGeom>
          <a:solidFill>
            <a:srgbClr val="C0504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BD1073-0220-435C-9D28-5DEE99CBD6C5}"/>
                  </a:ext>
                </a:extLst>
              </p:cNvPr>
              <p:cNvSpPr txBox="1"/>
              <p:nvPr/>
            </p:nvSpPr>
            <p:spPr>
              <a:xfrm>
                <a:off x="3450507" y="1548864"/>
                <a:ext cx="486030" cy="523220"/>
              </a:xfrm>
              <a:prstGeom prst="rect">
                <a:avLst/>
              </a:prstGeom>
              <a:solidFill>
                <a:srgbClr val="C0504D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</m:oMath>
                  </m:oMathPara>
                </a14:m>
                <a:endParaRPr lang="en-US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BD1073-0220-435C-9D28-5DEE99CBD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507" y="1548864"/>
                <a:ext cx="48603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459923-A088-4687-BAE5-B8092794B3CA}"/>
                  </a:ext>
                </a:extLst>
              </p:cNvPr>
              <p:cNvSpPr txBox="1"/>
              <p:nvPr/>
            </p:nvSpPr>
            <p:spPr>
              <a:xfrm>
                <a:off x="8402274" y="1548864"/>
                <a:ext cx="516488" cy="523220"/>
              </a:xfrm>
              <a:prstGeom prst="rect">
                <a:avLst/>
              </a:prstGeom>
              <a:solidFill>
                <a:srgbClr val="C0504D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459923-A088-4687-BAE5-B8092794B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274" y="1548864"/>
                <a:ext cx="51648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6D1F14-6B9C-465C-A948-AB1CCA3086F1}"/>
              </a:ext>
            </a:extLst>
          </p:cNvPr>
          <p:cNvCxnSpPr>
            <a:stCxn id="11" idx="3"/>
            <a:endCxn id="8" idx="1"/>
          </p:cNvCxnSpPr>
          <p:nvPr/>
        </p:nvCxnSpPr>
        <p:spPr>
          <a:xfrm>
            <a:off x="3936537" y="1810474"/>
            <a:ext cx="126166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81B303-41B7-4E9F-9FF4-D45C3C05729A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7185961" y="1810474"/>
            <a:ext cx="121631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50D143-BFD4-4C4B-9E89-4FE79A2B9F49}"/>
              </a:ext>
            </a:extLst>
          </p:cNvPr>
          <p:cNvCxnSpPr>
            <a:stCxn id="9" idx="0"/>
            <a:endCxn id="11" idx="2"/>
          </p:cNvCxnSpPr>
          <p:nvPr/>
        </p:nvCxnSpPr>
        <p:spPr>
          <a:xfrm flipV="1">
            <a:off x="3678294" y="2072084"/>
            <a:ext cx="15228" cy="531164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B93581-D06B-4F84-8898-61BC79587814}"/>
              </a:ext>
            </a:extLst>
          </p:cNvPr>
          <p:cNvCxnSpPr>
            <a:stCxn id="12" idx="2"/>
            <a:endCxn id="10" idx="0"/>
          </p:cNvCxnSpPr>
          <p:nvPr/>
        </p:nvCxnSpPr>
        <p:spPr>
          <a:xfrm flipH="1">
            <a:off x="8645289" y="2072084"/>
            <a:ext cx="15229" cy="531164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B5E79C2-D9C6-4E3D-92B4-A25CEADAD6F3}"/>
              </a:ext>
            </a:extLst>
          </p:cNvPr>
          <p:cNvSpPr/>
          <p:nvPr/>
        </p:nvSpPr>
        <p:spPr>
          <a:xfrm>
            <a:off x="5062656" y="2603248"/>
            <a:ext cx="2258849" cy="511905"/>
          </a:xfrm>
          <a:prstGeom prst="rect">
            <a:avLst/>
          </a:prstGeom>
          <a:solidFill>
            <a:srgbClr val="C0504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system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83BA1EC-C72C-43FD-8887-F8B93E9D1F59}"/>
              </a:ext>
            </a:extLst>
          </p:cNvPr>
          <p:cNvCxnSpPr>
            <a:cxnSpLocks/>
            <a:stCxn id="17" idx="1"/>
            <a:endCxn id="9" idx="3"/>
          </p:cNvCxnSpPr>
          <p:nvPr/>
        </p:nvCxnSpPr>
        <p:spPr>
          <a:xfrm flipH="1">
            <a:off x="4302701" y="2859201"/>
            <a:ext cx="759955" cy="184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EC340B-1FEC-4B43-8961-CDA192E12149}"/>
              </a:ext>
            </a:extLst>
          </p:cNvPr>
          <p:cNvCxnSpPr>
            <a:cxnSpLocks/>
            <a:stCxn id="10" idx="1"/>
            <a:endCxn id="17" idx="3"/>
          </p:cNvCxnSpPr>
          <p:nvPr/>
        </p:nvCxnSpPr>
        <p:spPr>
          <a:xfrm flipH="1" flipV="1">
            <a:off x="7321505" y="2859201"/>
            <a:ext cx="699376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59D414D1-17A6-45C5-BCFD-EBDD197BDD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5435" y="3923108"/>
                <a:ext cx="9877644" cy="645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buSzPct val="130000"/>
                  <a:buFont typeface="Arial"/>
                  <a:buChar char="•"/>
                  <a:defRPr/>
                </a:pP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Checkpointing: </a:t>
                </a:r>
                <a:r>
                  <a:rPr lang="en-US" sz="2400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record states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occasionally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59D414D1-17A6-45C5-BCFD-EBDD197BD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435" y="3923108"/>
                <a:ext cx="9877644" cy="645408"/>
              </a:xfrm>
              <a:prstGeom prst="rect">
                <a:avLst/>
              </a:prstGeom>
              <a:blipFill>
                <a:blip r:embed="rId4"/>
                <a:stretch>
                  <a:fillRect l="-1358" t="-20952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515AAF3-0D11-4E8C-AC7F-1CFA32398980}"/>
              </a:ext>
            </a:extLst>
          </p:cNvPr>
          <p:cNvSpPr txBox="1">
            <a:spLocks/>
          </p:cNvSpPr>
          <p:nvPr/>
        </p:nvSpPr>
        <p:spPr>
          <a:xfrm>
            <a:off x="1505435" y="4755547"/>
            <a:ext cx="10062276" cy="1322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Recovery: </a:t>
            </a:r>
            <a:r>
              <a:rPr lang="en-US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restore the system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that state estimations /predictions correctly reflect the system’s physical states</a:t>
            </a:r>
          </a:p>
        </p:txBody>
      </p:sp>
    </p:spTree>
    <p:extLst>
      <p:ext uri="{BB962C8B-B14F-4D97-AF65-F5344CB8AC3E}">
        <p14:creationId xmlns:p14="http://schemas.microsoft.com/office/powerpoint/2010/main" val="1137663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A384A-EB46-46C5-A414-505E3D0CB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5B792-B01C-4A28-A5A1-5A55F2C0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Roll-forward recovery</a:t>
            </a:r>
            <a:br>
              <a:rPr lang="en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C2B778-6EAF-4AC4-A648-AB0D4E7A033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05079" y="1094048"/>
            <a:ext cx="11402458" cy="481659"/>
          </a:xfrm>
          <a:ln w="25400">
            <a:solidFill>
              <a:srgbClr val="0070C0"/>
            </a:solidFill>
          </a:ln>
        </p:spPr>
        <p:txBody>
          <a:bodyPr/>
          <a:lstStyle/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Rolling the system to the current time from a consistent cyber-physical state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677E57-1F08-4E50-BDBA-12073EBBD8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Department of Electrical Engineering and Computer Science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87881D-8358-4106-8A25-1317272180BA}"/>
                  </a:ext>
                </a:extLst>
              </p:cNvPr>
              <p:cNvSpPr txBox="1"/>
              <p:nvPr/>
            </p:nvSpPr>
            <p:spPr>
              <a:xfrm>
                <a:off x="4458489" y="3166668"/>
                <a:ext cx="10097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87881D-8358-4106-8A25-131727218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489" y="3166668"/>
                <a:ext cx="100976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38A9AE-DFE1-431B-9666-B26C4B40B803}"/>
              </a:ext>
            </a:extLst>
          </p:cNvPr>
          <p:cNvCxnSpPr>
            <a:cxnSpLocks/>
          </p:cNvCxnSpPr>
          <p:nvPr/>
        </p:nvCxnSpPr>
        <p:spPr>
          <a:xfrm>
            <a:off x="3844846" y="2865697"/>
            <a:ext cx="6731347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D42559B-C7B9-4C91-AF0D-4A87A4708DB1}"/>
              </a:ext>
            </a:extLst>
          </p:cNvPr>
          <p:cNvSpPr/>
          <p:nvPr/>
        </p:nvSpPr>
        <p:spPr>
          <a:xfrm>
            <a:off x="4835446" y="2751397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F740A5-67DC-4683-9960-0242A7B2381C}"/>
              </a:ext>
            </a:extLst>
          </p:cNvPr>
          <p:cNvSpPr/>
          <p:nvPr/>
        </p:nvSpPr>
        <p:spPr>
          <a:xfrm>
            <a:off x="6435646" y="2751397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6A32D9-D676-4E3F-9715-160342800C54}"/>
              </a:ext>
            </a:extLst>
          </p:cNvPr>
          <p:cNvSpPr/>
          <p:nvPr/>
        </p:nvSpPr>
        <p:spPr>
          <a:xfrm>
            <a:off x="8035846" y="2760237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36F66C-E597-4087-AE8B-A5D31CEAF609}"/>
                  </a:ext>
                </a:extLst>
              </p:cNvPr>
              <p:cNvSpPr txBox="1"/>
              <p:nvPr/>
            </p:nvSpPr>
            <p:spPr>
              <a:xfrm>
                <a:off x="3371317" y="2596169"/>
                <a:ext cx="5768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36F66C-E597-4087-AE8B-A5D31CEAF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317" y="2596169"/>
                <a:ext cx="576825" cy="461665"/>
              </a:xfrm>
              <a:prstGeom prst="rect">
                <a:avLst/>
              </a:prstGeom>
              <a:blipFill>
                <a:blip r:embed="rId3"/>
                <a:stretch>
                  <a:fillRect r="-2631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976F2B32-756E-48FC-9628-EC7B1DFE4691}"/>
              </a:ext>
            </a:extLst>
          </p:cNvPr>
          <p:cNvSpPr/>
          <p:nvPr/>
        </p:nvSpPr>
        <p:spPr>
          <a:xfrm>
            <a:off x="8035846" y="2760237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280C15-EDF4-49D3-A14E-FFC89A7911EE}"/>
              </a:ext>
            </a:extLst>
          </p:cNvPr>
          <p:cNvSpPr/>
          <p:nvPr/>
        </p:nvSpPr>
        <p:spPr>
          <a:xfrm>
            <a:off x="4835446" y="2751397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11CC89-DFDA-4974-BB6A-334101272291}"/>
                  </a:ext>
                </a:extLst>
              </p:cNvPr>
              <p:cNvSpPr txBox="1"/>
              <p:nvPr/>
            </p:nvSpPr>
            <p:spPr>
              <a:xfrm>
                <a:off x="7958683" y="3166668"/>
                <a:ext cx="4101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11CC89-DFDA-4974-BB6A-334101272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683" y="3166668"/>
                <a:ext cx="41017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D7CF9C44-66B6-49E0-BF34-19D5C5DC991B}"/>
              </a:ext>
            </a:extLst>
          </p:cNvPr>
          <p:cNvSpPr/>
          <p:nvPr/>
        </p:nvSpPr>
        <p:spPr>
          <a:xfrm>
            <a:off x="8035846" y="2754729"/>
            <a:ext cx="234108" cy="23410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05C32D-8C2D-4E80-A493-E638C74CD53C}"/>
              </a:ext>
            </a:extLst>
          </p:cNvPr>
          <p:cNvSpPr txBox="1"/>
          <p:nvPr/>
        </p:nvSpPr>
        <p:spPr>
          <a:xfrm>
            <a:off x="690086" y="2634864"/>
            <a:ext cx="2917996" cy="46166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Estimated state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D8FB41-1BA1-44FC-9374-72EEDBFF2CB2}"/>
              </a:ext>
            </a:extLst>
          </p:cNvPr>
          <p:cNvCxnSpPr>
            <a:cxnSpLocks/>
          </p:cNvCxnSpPr>
          <p:nvPr/>
        </p:nvCxnSpPr>
        <p:spPr>
          <a:xfrm>
            <a:off x="5550633" y="3387565"/>
            <a:ext cx="2286000" cy="0"/>
          </a:xfrm>
          <a:prstGeom prst="straightConnector1">
            <a:avLst/>
          </a:prstGeom>
          <a:ln w="34925">
            <a:solidFill>
              <a:srgbClr val="FFC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42A0136-ED61-4F63-9413-124D7F276649}"/>
              </a:ext>
            </a:extLst>
          </p:cNvPr>
          <p:cNvSpPr txBox="1"/>
          <p:nvPr/>
        </p:nvSpPr>
        <p:spPr>
          <a:xfrm>
            <a:off x="3448226" y="1762378"/>
            <a:ext cx="6284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Prediction using historical state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checkpointed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66800" y="4065225"/>
            <a:ext cx="10668000" cy="1751682"/>
            <a:chOff x="1066800" y="4065225"/>
            <a:chExt cx="10668000" cy="1751682"/>
          </a:xfrm>
        </p:grpSpPr>
        <p:sp>
          <p:nvSpPr>
            <p:cNvPr id="23" name="Rounded Rectangle 22"/>
            <p:cNvSpPr/>
            <p:nvPr/>
          </p:nvSpPr>
          <p:spPr>
            <a:xfrm>
              <a:off x="1066800" y="4065225"/>
              <a:ext cx="10668000" cy="1751682"/>
            </a:xfrm>
            <a:prstGeom prst="roundRect">
              <a:avLst/>
            </a:prstGeom>
            <a:noFill/>
            <a:ln w="254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931999" y="4687770"/>
                  <a:ext cx="5725991" cy="8482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𝐁𝐮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1999" y="4687770"/>
                  <a:ext cx="5725991" cy="84824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/>
            <p:cNvSpPr/>
            <p:nvPr/>
          </p:nvSpPr>
          <p:spPr>
            <a:xfrm>
              <a:off x="1204637" y="4919617"/>
              <a:ext cx="46825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E.g.: linear time-invariant system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08083" y="4188364"/>
              <a:ext cx="55028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00B0F0"/>
                  </a:solidFill>
                </a:rPr>
                <a:t>A solution: </a:t>
              </a:r>
              <a:r>
                <a:rPr lang="en-US" sz="2600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model-based prediction</a:t>
              </a:r>
              <a:endParaRPr lang="en-US" sz="26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253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A384A-EB46-46C5-A414-505E3D0CB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5B792-B01C-4A28-A5A1-5A55F2C0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cs typeface="Tahoma"/>
              </a:rPr>
              <a:t>Which state is used for the recovery?</a:t>
            </a:r>
            <a:br>
              <a:rPr lang="en" dirty="0">
                <a:latin typeface="Tahoma"/>
                <a:cs typeface="Tahoma"/>
              </a:rPr>
            </a:br>
            <a:br>
              <a:rPr lang="en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677E57-1F08-4E50-BDBA-12073EBBD8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Department of Electrical Engineering and Computer Science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3E9832-444A-42C6-9476-97CCC51BD0FE}"/>
              </a:ext>
            </a:extLst>
          </p:cNvPr>
          <p:cNvSpPr/>
          <p:nvPr/>
        </p:nvSpPr>
        <p:spPr>
          <a:xfrm>
            <a:off x="3953367" y="1837227"/>
            <a:ext cx="4744387" cy="739973"/>
          </a:xfrm>
          <a:prstGeom prst="rect">
            <a:avLst/>
          </a:prstGeom>
          <a:solidFill>
            <a:schemeClr val="accent1">
              <a:alpha val="3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FBCF6E6-921B-4D86-AC13-D7F4D313BEB3}"/>
              </a:ext>
            </a:extLst>
          </p:cNvPr>
          <p:cNvCxnSpPr>
            <a:cxnSpLocks/>
          </p:cNvCxnSpPr>
          <p:nvPr/>
        </p:nvCxnSpPr>
        <p:spPr>
          <a:xfrm>
            <a:off x="2754154" y="2447205"/>
            <a:ext cx="7010400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E48FE00-A451-4CF4-AD5C-EBECC325B7B7}"/>
              </a:ext>
            </a:extLst>
          </p:cNvPr>
          <p:cNvSpPr/>
          <p:nvPr/>
        </p:nvSpPr>
        <p:spPr>
          <a:xfrm>
            <a:off x="5828734" y="2345866"/>
            <a:ext cx="196970" cy="1969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89A5102-ACE5-4B7E-916D-B35C8B5E23DC}"/>
              </a:ext>
            </a:extLst>
          </p:cNvPr>
          <p:cNvSpPr/>
          <p:nvPr/>
        </p:nvSpPr>
        <p:spPr>
          <a:xfrm>
            <a:off x="7207521" y="2345866"/>
            <a:ext cx="196970" cy="1969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8CEE29F-55FE-4270-A1DD-BA7D46C8D426}"/>
              </a:ext>
            </a:extLst>
          </p:cNvPr>
          <p:cNvSpPr/>
          <p:nvPr/>
        </p:nvSpPr>
        <p:spPr>
          <a:xfrm>
            <a:off x="3135154" y="2345866"/>
            <a:ext cx="196970" cy="1969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89A5102-ACE5-4B7E-916D-B35C8B5E23DC}"/>
              </a:ext>
            </a:extLst>
          </p:cNvPr>
          <p:cNvSpPr/>
          <p:nvPr/>
        </p:nvSpPr>
        <p:spPr>
          <a:xfrm>
            <a:off x="8586308" y="2345866"/>
            <a:ext cx="196970" cy="1969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5A7506-8F3E-440A-89FC-81C8B1D812C9}"/>
              </a:ext>
            </a:extLst>
          </p:cNvPr>
          <p:cNvSpPr txBox="1"/>
          <p:nvPr/>
        </p:nvSpPr>
        <p:spPr>
          <a:xfrm>
            <a:off x="4193604" y="1992408"/>
            <a:ext cx="773650" cy="43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sp>
        <p:nvSpPr>
          <p:cNvPr id="36" name="Freeform 35"/>
          <p:cNvSpPr/>
          <p:nvPr/>
        </p:nvSpPr>
        <p:spPr>
          <a:xfrm>
            <a:off x="7399785" y="2560221"/>
            <a:ext cx="1171254" cy="133598"/>
          </a:xfrm>
          <a:custGeom>
            <a:avLst/>
            <a:gdLst>
              <a:gd name="connsiteX0" fmla="*/ 0 w 1171254"/>
              <a:gd name="connsiteY0" fmla="*/ 0 h 133598"/>
              <a:gd name="connsiteX1" fmla="*/ 493160 w 1171254"/>
              <a:gd name="connsiteY1" fmla="*/ 133564 h 133598"/>
              <a:gd name="connsiteX2" fmla="*/ 1171254 w 1171254"/>
              <a:gd name="connsiteY2" fmla="*/ 10274 h 13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1254" h="133598">
                <a:moveTo>
                  <a:pt x="0" y="0"/>
                </a:moveTo>
                <a:cubicBezTo>
                  <a:pt x="148975" y="65926"/>
                  <a:pt x="297951" y="131852"/>
                  <a:pt x="493160" y="133564"/>
                </a:cubicBezTo>
                <a:cubicBezTo>
                  <a:pt x="688369" y="135276"/>
                  <a:pt x="929811" y="72775"/>
                  <a:pt x="1171254" y="10274"/>
                </a:cubicBezTo>
              </a:path>
            </a:pathLst>
          </a:custGeom>
          <a:noFill/>
          <a:ln w="28575">
            <a:solidFill>
              <a:schemeClr val="accent6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DD4F7C5-202A-4CF5-8118-CBF99C9AB8E7}"/>
                  </a:ext>
                </a:extLst>
              </p:cNvPr>
              <p:cNvSpPr txBox="1"/>
              <p:nvPr/>
            </p:nvSpPr>
            <p:spPr>
              <a:xfrm>
                <a:off x="6733541" y="2725942"/>
                <a:ext cx="11449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DD4F7C5-202A-4CF5-8118-CBF99C9AB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541" y="2725942"/>
                <a:ext cx="1144929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DD4F7C5-202A-4CF5-8118-CBF99C9AB8E7}"/>
                  </a:ext>
                </a:extLst>
              </p:cNvPr>
              <p:cNvSpPr txBox="1"/>
              <p:nvPr/>
            </p:nvSpPr>
            <p:spPr>
              <a:xfrm>
                <a:off x="5354754" y="2731947"/>
                <a:ext cx="11449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DD4F7C5-202A-4CF5-8118-CBF99C9AB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754" y="2731947"/>
                <a:ext cx="1144929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DD4F7C5-202A-4CF5-8118-CBF99C9AB8E7}"/>
                  </a:ext>
                </a:extLst>
              </p:cNvPr>
              <p:cNvSpPr txBox="1"/>
              <p:nvPr/>
            </p:nvSpPr>
            <p:spPr>
              <a:xfrm>
                <a:off x="2635590" y="2725942"/>
                <a:ext cx="11960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DD4F7C5-202A-4CF5-8118-CBF99C9AB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590" y="2725942"/>
                <a:ext cx="1196097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 39"/>
          <p:cNvSpPr/>
          <p:nvPr/>
        </p:nvSpPr>
        <p:spPr>
          <a:xfrm>
            <a:off x="6025704" y="2539103"/>
            <a:ext cx="2545335" cy="150983"/>
          </a:xfrm>
          <a:custGeom>
            <a:avLst/>
            <a:gdLst>
              <a:gd name="connsiteX0" fmla="*/ 0 w 1171254"/>
              <a:gd name="connsiteY0" fmla="*/ 0 h 133598"/>
              <a:gd name="connsiteX1" fmla="*/ 493160 w 1171254"/>
              <a:gd name="connsiteY1" fmla="*/ 133564 h 133598"/>
              <a:gd name="connsiteX2" fmla="*/ 1171254 w 1171254"/>
              <a:gd name="connsiteY2" fmla="*/ 10274 h 13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1254" h="133598">
                <a:moveTo>
                  <a:pt x="0" y="0"/>
                </a:moveTo>
                <a:cubicBezTo>
                  <a:pt x="148975" y="65926"/>
                  <a:pt x="297951" y="131852"/>
                  <a:pt x="493160" y="133564"/>
                </a:cubicBezTo>
                <a:cubicBezTo>
                  <a:pt x="688369" y="135276"/>
                  <a:pt x="929811" y="72775"/>
                  <a:pt x="1171254" y="10274"/>
                </a:cubicBezTo>
              </a:path>
            </a:pathLst>
          </a:custGeom>
          <a:noFill/>
          <a:ln w="28575">
            <a:solidFill>
              <a:schemeClr val="accent6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439954" y="2538414"/>
            <a:ext cx="5131085" cy="200297"/>
          </a:xfrm>
          <a:custGeom>
            <a:avLst/>
            <a:gdLst>
              <a:gd name="connsiteX0" fmla="*/ 0 w 1171254"/>
              <a:gd name="connsiteY0" fmla="*/ 0 h 133598"/>
              <a:gd name="connsiteX1" fmla="*/ 493160 w 1171254"/>
              <a:gd name="connsiteY1" fmla="*/ 133564 h 133598"/>
              <a:gd name="connsiteX2" fmla="*/ 1171254 w 1171254"/>
              <a:gd name="connsiteY2" fmla="*/ 10274 h 13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1254" h="133598">
                <a:moveTo>
                  <a:pt x="0" y="0"/>
                </a:moveTo>
                <a:cubicBezTo>
                  <a:pt x="148975" y="65926"/>
                  <a:pt x="297951" y="131852"/>
                  <a:pt x="493160" y="133564"/>
                </a:cubicBezTo>
                <a:cubicBezTo>
                  <a:pt x="688369" y="135276"/>
                  <a:pt x="929811" y="72775"/>
                  <a:pt x="1171254" y="10274"/>
                </a:cubicBezTo>
              </a:path>
            </a:pathLst>
          </a:custGeom>
          <a:noFill/>
          <a:ln w="28575">
            <a:solidFill>
              <a:schemeClr val="accent6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7B1502-B7D4-4390-A73E-6FCEDE83B511}"/>
                  </a:ext>
                </a:extLst>
              </p:cNvPr>
              <p:cNvSpPr txBox="1"/>
              <p:nvPr/>
            </p:nvSpPr>
            <p:spPr>
              <a:xfrm>
                <a:off x="8330921" y="2732517"/>
                <a:ext cx="695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7B1502-B7D4-4390-A73E-6FCEDE83B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921" y="2732517"/>
                <a:ext cx="695895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06903C4A-510A-423F-8EB9-FF990630F996}"/>
              </a:ext>
            </a:extLst>
          </p:cNvPr>
          <p:cNvSpPr txBox="1">
            <a:spLocks/>
          </p:cNvSpPr>
          <p:nvPr/>
        </p:nvSpPr>
        <p:spPr>
          <a:xfrm>
            <a:off x="2232668" y="4374445"/>
            <a:ext cx="8153401" cy="1410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States that pass detection can be used for recovery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Attack detection usually has substantial delay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States during the detection interval may be incorrect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3D55669-83E2-4E6B-878F-603494E42FA9}"/>
              </a:ext>
            </a:extLst>
          </p:cNvPr>
          <p:cNvCxnSpPr/>
          <p:nvPr/>
        </p:nvCxnSpPr>
        <p:spPr>
          <a:xfrm>
            <a:off x="3948913" y="1533069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AD6CE8B-64BC-4F5C-A1BA-93DBF9BDD6B1}"/>
              </a:ext>
            </a:extLst>
          </p:cNvPr>
          <p:cNvCxnSpPr/>
          <p:nvPr/>
        </p:nvCxnSpPr>
        <p:spPr>
          <a:xfrm>
            <a:off x="7756344" y="1533069"/>
            <a:ext cx="94141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97BA1E3-06E9-4835-B762-08CB57E4102B}"/>
              </a:ext>
            </a:extLst>
          </p:cNvPr>
          <p:cNvSpPr txBox="1"/>
          <p:nvPr/>
        </p:nvSpPr>
        <p:spPr>
          <a:xfrm>
            <a:off x="5088426" y="1263494"/>
            <a:ext cx="2441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Times New Roman" panose="02020603050405020304" pitchFamily="18" charset="0"/>
              </a:rPr>
              <a:t>detection window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768708" y="1893643"/>
            <a:ext cx="1705430" cy="466938"/>
            <a:chOff x="4081354" y="1885216"/>
            <a:chExt cx="1705430" cy="466938"/>
          </a:xfrm>
        </p:grpSpPr>
        <p:sp>
          <p:nvSpPr>
            <p:cNvPr id="48" name="TextBox 47"/>
            <p:cNvSpPr txBox="1"/>
            <p:nvPr/>
          </p:nvSpPr>
          <p:spPr>
            <a:xfrm>
              <a:off x="5459450" y="1885216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81354" y="1890489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pic>
        <p:nvPicPr>
          <p:cNvPr id="50" name="Picture 2" descr="Related image">
            <a:extLst>
              <a:ext uri="{FF2B5EF4-FFF2-40B4-BE49-F238E27FC236}">
                <a16:creationId xmlns:a16="http://schemas.microsoft.com/office/drawing/2014/main" id="{10FE9328-B7A7-45FE-9DBB-5FD83D838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870" y="1936815"/>
            <a:ext cx="507536" cy="50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2144333" y="3514988"/>
            <a:ext cx="21786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used for recovery</a:t>
            </a:r>
          </a:p>
        </p:txBody>
      </p:sp>
      <p:cxnSp>
        <p:nvCxnSpPr>
          <p:cNvPr id="52" name="Straight Arrow Connector 51"/>
          <p:cNvCxnSpPr>
            <a:stCxn id="51" idx="0"/>
            <a:endCxn id="39" idx="2"/>
          </p:cNvCxnSpPr>
          <p:nvPr/>
        </p:nvCxnSpPr>
        <p:spPr>
          <a:xfrm flipV="1">
            <a:off x="3233638" y="3126052"/>
            <a:ext cx="1" cy="388936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Brace 52">
            <a:extLst>
              <a:ext uri="{FF2B5EF4-FFF2-40B4-BE49-F238E27FC236}">
                <a16:creationId xmlns:a16="http://schemas.microsoft.com/office/drawing/2014/main" id="{8DBE494D-148D-4B9F-B7F4-5E77D17232FE}"/>
              </a:ext>
            </a:extLst>
          </p:cNvPr>
          <p:cNvSpPr/>
          <p:nvPr/>
        </p:nvSpPr>
        <p:spPr>
          <a:xfrm rot="5400000">
            <a:off x="5770495" y="1957968"/>
            <a:ext cx="310796" cy="280052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94301" y="3513627"/>
            <a:ext cx="2263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pending detection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8CEE29F-55FE-4270-A1DD-BA7D46C8D426}"/>
              </a:ext>
            </a:extLst>
          </p:cNvPr>
          <p:cNvSpPr/>
          <p:nvPr/>
        </p:nvSpPr>
        <p:spPr>
          <a:xfrm>
            <a:off x="3132531" y="2345866"/>
            <a:ext cx="196970" cy="19697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97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6" grpId="0" animBg="1"/>
      <p:bldP spid="36" grpId="1" animBg="1"/>
      <p:bldP spid="37" grpId="0"/>
      <p:bldP spid="38" grpId="0"/>
      <p:bldP spid="39" grpId="0"/>
      <p:bldP spid="40" grpId="0" animBg="1"/>
      <p:bldP spid="40" grpId="1" animBg="1"/>
      <p:bldP spid="41" grpId="0" animBg="1"/>
      <p:bldP spid="41" grpId="1" animBg="1"/>
      <p:bldP spid="46" grpId="0"/>
      <p:bldP spid="51" grpId="0"/>
      <p:bldP spid="53" grpId="0" animBg="1"/>
      <p:bldP spid="54" grpId="0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A384A-EB46-46C5-A414-505E3D0CB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5B792-B01C-4A28-A5A1-5A55F2C0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sliding window-based protocol</a:t>
            </a:r>
            <a:br>
              <a:rPr lang="en-CA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677E57-1F08-4E50-BDBA-12073EBBD8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Department of Electrical Engineering and Computer Science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BCF6E6-921B-4D86-AC13-D7F4D313BEB3}"/>
              </a:ext>
            </a:extLst>
          </p:cNvPr>
          <p:cNvCxnSpPr>
            <a:cxnSpLocks/>
          </p:cNvCxnSpPr>
          <p:nvPr/>
        </p:nvCxnSpPr>
        <p:spPr>
          <a:xfrm>
            <a:off x="2080757" y="2553012"/>
            <a:ext cx="7924800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89A5102-ACE5-4B7E-916D-B35C8B5E23DC}"/>
              </a:ext>
            </a:extLst>
          </p:cNvPr>
          <p:cNvSpPr/>
          <p:nvPr/>
        </p:nvSpPr>
        <p:spPr>
          <a:xfrm>
            <a:off x="8058124" y="2451673"/>
            <a:ext cx="196970" cy="1969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9A5102-ACE5-4B7E-916D-B35C8B5E23DC}"/>
              </a:ext>
            </a:extLst>
          </p:cNvPr>
          <p:cNvSpPr/>
          <p:nvPr/>
        </p:nvSpPr>
        <p:spPr>
          <a:xfrm>
            <a:off x="9167357" y="2451673"/>
            <a:ext cx="196970" cy="1969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66674" y="1396479"/>
            <a:ext cx="3398497" cy="1275071"/>
            <a:chOff x="3295517" y="1925329"/>
            <a:chExt cx="3398497" cy="127507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3E9832-444A-42C6-9476-97CCC51BD0FE}"/>
                </a:ext>
              </a:extLst>
            </p:cNvPr>
            <p:cNvSpPr/>
            <p:nvPr/>
          </p:nvSpPr>
          <p:spPr>
            <a:xfrm>
              <a:off x="3295517" y="2460427"/>
              <a:ext cx="3389935" cy="739973"/>
            </a:xfrm>
            <a:prstGeom prst="rect">
              <a:avLst/>
            </a:prstGeom>
            <a:solidFill>
              <a:schemeClr val="accent1">
                <a:alpha val="26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3D55669-83E2-4E6B-878F-603494E42FA9}"/>
                </a:ext>
              </a:extLst>
            </p:cNvPr>
            <p:cNvCxnSpPr/>
            <p:nvPr/>
          </p:nvCxnSpPr>
          <p:spPr>
            <a:xfrm>
              <a:off x="3304079" y="2167726"/>
              <a:ext cx="58212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AD6CE8B-64BC-4F5C-A1BA-93DBF9BDD6B1}"/>
                </a:ext>
              </a:extLst>
            </p:cNvPr>
            <p:cNvCxnSpPr/>
            <p:nvPr/>
          </p:nvCxnSpPr>
          <p:spPr>
            <a:xfrm>
              <a:off x="6096000" y="2167726"/>
              <a:ext cx="5980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7BA1E3-06E9-4835-B762-08CB57E4102B}"/>
                </a:ext>
              </a:extLst>
            </p:cNvPr>
            <p:cNvSpPr txBox="1"/>
            <p:nvPr/>
          </p:nvSpPr>
          <p:spPr>
            <a:xfrm>
              <a:off x="3919963" y="1925329"/>
              <a:ext cx="21723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detection window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F8CEE29F-55FE-4270-A1DD-BA7D46C8D426}"/>
              </a:ext>
            </a:extLst>
          </p:cNvPr>
          <p:cNvSpPr/>
          <p:nvPr/>
        </p:nvSpPr>
        <p:spPr>
          <a:xfrm>
            <a:off x="3622585" y="2454527"/>
            <a:ext cx="196970" cy="19697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48FE00-A451-4CF4-AD5C-EBECC325B7B7}"/>
              </a:ext>
            </a:extLst>
          </p:cNvPr>
          <p:cNvSpPr/>
          <p:nvPr/>
        </p:nvSpPr>
        <p:spPr>
          <a:xfrm>
            <a:off x="4676751" y="2442296"/>
            <a:ext cx="196970" cy="22143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2" descr="Related image">
            <a:extLst>
              <a:ext uri="{FF2B5EF4-FFF2-40B4-BE49-F238E27FC236}">
                <a16:creationId xmlns:a16="http://schemas.microsoft.com/office/drawing/2014/main" id="{10FE9328-B7A7-45FE-9DBB-5FD83D838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32" y="1991381"/>
            <a:ext cx="507536" cy="50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993288" y="1985751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11569" y="1976374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A7506-8F3E-440A-89FC-81C8B1D812C9}"/>
              </a:ext>
            </a:extLst>
          </p:cNvPr>
          <p:cNvSpPr txBox="1"/>
          <p:nvPr/>
        </p:nvSpPr>
        <p:spPr>
          <a:xfrm>
            <a:off x="6641107" y="1993912"/>
            <a:ext cx="77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537957" y="2097450"/>
            <a:ext cx="313523" cy="551193"/>
            <a:chOff x="1066800" y="2626300"/>
            <a:chExt cx="313523" cy="55119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8CEE29F-55FE-4270-A1DD-BA7D46C8D426}"/>
                </a:ext>
              </a:extLst>
            </p:cNvPr>
            <p:cNvSpPr/>
            <p:nvPr/>
          </p:nvSpPr>
          <p:spPr>
            <a:xfrm>
              <a:off x="1133190" y="2980523"/>
              <a:ext cx="196970" cy="19697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" descr="Image result for dele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626300"/>
              <a:ext cx="313523" cy="31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7E48FE00-A451-4CF4-AD5C-EBECC325B7B7}"/>
              </a:ext>
            </a:extLst>
          </p:cNvPr>
          <p:cNvSpPr/>
          <p:nvPr/>
        </p:nvSpPr>
        <p:spPr>
          <a:xfrm>
            <a:off x="5846187" y="2429588"/>
            <a:ext cx="196970" cy="22143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67979" y="1963666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494301" y="1985751"/>
            <a:ext cx="507536" cy="660116"/>
            <a:chOff x="2540464" y="2514600"/>
            <a:chExt cx="507536" cy="66011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8CEE29F-55FE-4270-A1DD-BA7D46C8D426}"/>
                </a:ext>
              </a:extLst>
            </p:cNvPr>
            <p:cNvSpPr/>
            <p:nvPr/>
          </p:nvSpPr>
          <p:spPr>
            <a:xfrm>
              <a:off x="2716617" y="2977746"/>
              <a:ext cx="196970" cy="19697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8" name="Picture 2" descr="Related image">
              <a:extLst>
                <a:ext uri="{FF2B5EF4-FFF2-40B4-BE49-F238E27FC236}">
                  <a16:creationId xmlns:a16="http://schemas.microsoft.com/office/drawing/2014/main" id="{10FE9328-B7A7-45FE-9DBB-5FD83D838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464" y="2514600"/>
              <a:ext cx="507536" cy="507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9076282" y="2024162"/>
            <a:ext cx="35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551914" y="2094674"/>
            <a:ext cx="313523" cy="551193"/>
            <a:chOff x="1066800" y="2626300"/>
            <a:chExt cx="313523" cy="55119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8CEE29F-55FE-4270-A1DD-BA7D46C8D426}"/>
                </a:ext>
              </a:extLst>
            </p:cNvPr>
            <p:cNvSpPr/>
            <p:nvPr/>
          </p:nvSpPr>
          <p:spPr>
            <a:xfrm>
              <a:off x="1133190" y="2980523"/>
              <a:ext cx="196970" cy="19697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2" name="Picture 2" descr="Image result for dele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626300"/>
              <a:ext cx="313523" cy="31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4775236" y="2823950"/>
            <a:ext cx="3331667" cy="609600"/>
            <a:chOff x="3304079" y="3352800"/>
            <a:chExt cx="3331667" cy="609600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8DBE494D-148D-4B9F-B7F4-5E77D17232FE}"/>
                </a:ext>
              </a:extLst>
            </p:cNvPr>
            <p:cNvSpPr/>
            <p:nvPr/>
          </p:nvSpPr>
          <p:spPr>
            <a:xfrm rot="5400000">
              <a:off x="4892211" y="1764668"/>
              <a:ext cx="155403" cy="333166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C4ABE3-51BD-4042-835F-C16BEDBC3939}"/>
                </a:ext>
              </a:extLst>
            </p:cNvPr>
            <p:cNvSpPr txBox="1"/>
            <p:nvPr/>
          </p:nvSpPr>
          <p:spPr>
            <a:xfrm>
              <a:off x="3859768" y="3500735"/>
              <a:ext cx="2220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buffered states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3E0865C-3CAF-4E4D-806A-69BBC4577B8C}"/>
              </a:ext>
            </a:extLst>
          </p:cNvPr>
          <p:cNvSpPr txBox="1"/>
          <p:nvPr/>
        </p:nvSpPr>
        <p:spPr>
          <a:xfrm>
            <a:off x="1562235" y="2823950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deleted states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521500" y="2719713"/>
            <a:ext cx="2328010" cy="971884"/>
            <a:chOff x="1050343" y="3248563"/>
            <a:chExt cx="2328010" cy="97188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0ED2262-E46A-444C-935C-B154A1B2DD4C}"/>
                </a:ext>
              </a:extLst>
            </p:cNvPr>
            <p:cNvSpPr txBox="1"/>
            <p:nvPr/>
          </p:nvSpPr>
          <p:spPr>
            <a:xfrm>
              <a:off x="1050343" y="3758782"/>
              <a:ext cx="23280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 stored state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7C62601-68DB-4D77-ABDC-652E5B92A3F4}"/>
                </a:ext>
              </a:extLst>
            </p:cNvPr>
            <p:cNvCxnSpPr>
              <a:cxnSpLocks/>
            </p:cNvCxnSpPr>
            <p:nvPr/>
          </p:nvCxnSpPr>
          <p:spPr>
            <a:xfrm>
              <a:off x="2248167" y="3248563"/>
              <a:ext cx="0" cy="5110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7C62601-68DB-4D77-ABDC-652E5B92A3F4}"/>
              </a:ext>
            </a:extLst>
          </p:cNvPr>
          <p:cNvCxnSpPr>
            <a:cxnSpLocks/>
          </p:cNvCxnSpPr>
          <p:nvPr/>
        </p:nvCxnSpPr>
        <p:spPr>
          <a:xfrm>
            <a:off x="2702832" y="2719713"/>
            <a:ext cx="0" cy="1897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5934175" y="2823320"/>
            <a:ext cx="3331667" cy="609600"/>
            <a:chOff x="3304079" y="3352800"/>
            <a:chExt cx="3331667" cy="609600"/>
          </a:xfrm>
        </p:grpSpPr>
        <p:sp>
          <p:nvSpPr>
            <p:cNvPr id="42" name="Right Brace 41">
              <a:extLst>
                <a:ext uri="{FF2B5EF4-FFF2-40B4-BE49-F238E27FC236}">
                  <a16:creationId xmlns:a16="http://schemas.microsoft.com/office/drawing/2014/main" id="{8DBE494D-148D-4B9F-B7F4-5E77D17232FE}"/>
                </a:ext>
              </a:extLst>
            </p:cNvPr>
            <p:cNvSpPr/>
            <p:nvPr/>
          </p:nvSpPr>
          <p:spPr>
            <a:xfrm rot="5400000">
              <a:off x="4892211" y="1764668"/>
              <a:ext cx="155403" cy="333166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BC4ABE3-51BD-4042-835F-C16BEDBC3939}"/>
                </a:ext>
              </a:extLst>
            </p:cNvPr>
            <p:cNvSpPr txBox="1"/>
            <p:nvPr/>
          </p:nvSpPr>
          <p:spPr>
            <a:xfrm>
              <a:off x="3859768" y="3500735"/>
              <a:ext cx="2220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buffered states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566844" y="2707765"/>
            <a:ext cx="2328010" cy="971884"/>
            <a:chOff x="1050343" y="3248563"/>
            <a:chExt cx="2328010" cy="97188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0ED2262-E46A-444C-935C-B154A1B2DD4C}"/>
                </a:ext>
              </a:extLst>
            </p:cNvPr>
            <p:cNvSpPr txBox="1"/>
            <p:nvPr/>
          </p:nvSpPr>
          <p:spPr>
            <a:xfrm>
              <a:off x="1050343" y="3758782"/>
              <a:ext cx="23280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 stored state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7C62601-68DB-4D77-ABDC-652E5B92A3F4}"/>
                </a:ext>
              </a:extLst>
            </p:cNvPr>
            <p:cNvCxnSpPr>
              <a:cxnSpLocks/>
            </p:cNvCxnSpPr>
            <p:nvPr/>
          </p:nvCxnSpPr>
          <p:spPr>
            <a:xfrm>
              <a:off x="2248167" y="3248563"/>
              <a:ext cx="0" cy="5110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143813" y="2686565"/>
            <a:ext cx="2084225" cy="596437"/>
            <a:chOff x="672656" y="3215415"/>
            <a:chExt cx="2084225" cy="596437"/>
          </a:xfrm>
        </p:grpSpPr>
        <p:sp>
          <p:nvSpPr>
            <p:cNvPr id="48" name="Right Brace 47">
              <a:extLst>
                <a:ext uri="{FF2B5EF4-FFF2-40B4-BE49-F238E27FC236}">
                  <a16:creationId xmlns:a16="http://schemas.microsoft.com/office/drawing/2014/main" id="{8DBE494D-148D-4B9F-B7F4-5E77D17232FE}"/>
                </a:ext>
              </a:extLst>
            </p:cNvPr>
            <p:cNvSpPr/>
            <p:nvPr/>
          </p:nvSpPr>
          <p:spPr>
            <a:xfrm rot="5400000">
              <a:off x="1700907" y="2760294"/>
              <a:ext cx="101341" cy="1011583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3E0865C-3CAF-4E4D-806A-69BBC4577B8C}"/>
                </a:ext>
              </a:extLst>
            </p:cNvPr>
            <p:cNvSpPr txBox="1"/>
            <p:nvPr/>
          </p:nvSpPr>
          <p:spPr>
            <a:xfrm>
              <a:off x="672656" y="3350187"/>
              <a:ext cx="20842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deleted states</a:t>
              </a:r>
            </a:p>
          </p:txBody>
        </p:sp>
      </p:grp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06903C4A-510A-423F-8EB9-FF990630F996}"/>
              </a:ext>
            </a:extLst>
          </p:cNvPr>
          <p:cNvSpPr txBox="1">
            <a:spLocks/>
          </p:cNvSpPr>
          <p:nvPr/>
        </p:nvSpPr>
        <p:spPr>
          <a:xfrm>
            <a:off x="2016471" y="3997213"/>
            <a:ext cx="8153401" cy="1410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1: states are </a:t>
            </a:r>
            <a:r>
              <a:rPr lang="en-US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buffered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before passing the detection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2: the state is </a:t>
            </a:r>
            <a:r>
              <a:rPr lang="en-US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stored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after passing the detection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3: stored states are </a:t>
            </a:r>
            <a:r>
              <a:rPr lang="en-US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discarded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if no longer needed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063206" y="3923168"/>
            <a:ext cx="815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668208" y="4430387"/>
            <a:ext cx="815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866968" y="4919281"/>
            <a:ext cx="815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254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08906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9" grpId="0"/>
      <p:bldP spid="29" grpId="0"/>
      <p:bldP spid="36" grpId="0"/>
      <p:bldP spid="51" grpId="0" animBg="1"/>
      <p:bldP spid="52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A384A-EB46-46C5-A414-505E3D0CB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5B792-B01C-4A28-A5A1-5A55F2C0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overall system design</a:t>
            </a:r>
            <a:br>
              <a:rPr lang="en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47307" y="5204145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50389" y="5369808"/>
                <a:ext cx="458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389" y="5369808"/>
                <a:ext cx="45878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7E48FE00-A451-4CF4-AD5C-EBECC325B7B7}"/>
              </a:ext>
            </a:extLst>
          </p:cNvPr>
          <p:cNvSpPr/>
          <p:nvPr/>
        </p:nvSpPr>
        <p:spPr>
          <a:xfrm>
            <a:off x="10111988" y="5489017"/>
            <a:ext cx="196970" cy="1969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72049" y="1614134"/>
            <a:ext cx="1388354" cy="951433"/>
            <a:chOff x="3056806" y="2046098"/>
            <a:chExt cx="1388354" cy="951433"/>
          </a:xfrm>
        </p:grpSpPr>
        <p:grpSp>
          <p:nvGrpSpPr>
            <p:cNvPr id="11" name="Group 10"/>
            <p:cNvGrpSpPr/>
            <p:nvPr/>
          </p:nvGrpSpPr>
          <p:grpSpPr>
            <a:xfrm>
              <a:off x="3056806" y="2372772"/>
              <a:ext cx="1388354" cy="624759"/>
              <a:chOff x="3390900" y="2756399"/>
              <a:chExt cx="1905000" cy="685800"/>
            </a:xfrm>
          </p:grpSpPr>
          <p:sp>
            <p:nvSpPr>
              <p:cNvPr id="13" name="Flowchart: Decision 12"/>
              <p:cNvSpPr/>
              <p:nvPr/>
            </p:nvSpPr>
            <p:spPr>
              <a:xfrm>
                <a:off x="3390900" y="2756399"/>
                <a:ext cx="1905000" cy="685800"/>
              </a:xfrm>
              <a:prstGeom prst="flowChartDecis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623275" y="2867297"/>
                <a:ext cx="1440250" cy="405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attacked</a:t>
                </a:r>
              </a:p>
            </p:txBody>
          </p:sp>
        </p:grpSp>
        <p:cxnSp>
          <p:nvCxnSpPr>
            <p:cNvPr id="12" name="Straight Arrow Connector 11"/>
            <p:cNvCxnSpPr>
              <a:endCxn id="13" idx="0"/>
            </p:cNvCxnSpPr>
            <p:nvPr/>
          </p:nvCxnSpPr>
          <p:spPr>
            <a:xfrm>
              <a:off x="3750983" y="2046098"/>
              <a:ext cx="0" cy="326675"/>
            </a:xfrm>
            <a:prstGeom prst="straightConnector1">
              <a:avLst/>
            </a:prstGeom>
            <a:ln w="15875">
              <a:solidFill>
                <a:srgbClr val="0070C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920604" y="2238914"/>
            <a:ext cx="1388354" cy="1683094"/>
            <a:chOff x="6805361" y="2778029"/>
            <a:chExt cx="1388354" cy="1683094"/>
          </a:xfrm>
        </p:grpSpPr>
        <p:sp>
          <p:nvSpPr>
            <p:cNvPr id="16" name="Rectangle 15"/>
            <p:cNvSpPr/>
            <p:nvPr/>
          </p:nvSpPr>
          <p:spPr>
            <a:xfrm>
              <a:off x="6805361" y="3642207"/>
              <a:ext cx="1388354" cy="4019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recovery</a:t>
              </a:r>
            </a:p>
          </p:txBody>
        </p:sp>
        <p:cxnSp>
          <p:nvCxnSpPr>
            <p:cNvPr id="17" name="Straight Arrow Connector 16"/>
            <p:cNvCxnSpPr>
              <a:cxnSpLocks/>
              <a:endCxn id="16" idx="0"/>
            </p:cNvCxnSpPr>
            <p:nvPr/>
          </p:nvCxnSpPr>
          <p:spPr>
            <a:xfrm>
              <a:off x="7499538" y="2778029"/>
              <a:ext cx="0" cy="864178"/>
            </a:xfrm>
            <a:prstGeom prst="straightConnector1">
              <a:avLst/>
            </a:prstGeom>
            <a:ln w="15875">
              <a:solidFill>
                <a:srgbClr val="0070C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  <a:stCxn id="16" idx="2"/>
            </p:cNvCxnSpPr>
            <p:nvPr/>
          </p:nvCxnSpPr>
          <p:spPr>
            <a:xfrm>
              <a:off x="7499538" y="4044181"/>
              <a:ext cx="0" cy="41694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826509" y="2575129"/>
            <a:ext cx="787384" cy="1356932"/>
            <a:chOff x="3711267" y="2461258"/>
            <a:chExt cx="485924" cy="1356932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735777" y="2461258"/>
              <a:ext cx="0" cy="1356932"/>
            </a:xfrm>
            <a:prstGeom prst="straightConnector1">
              <a:avLst/>
            </a:prstGeom>
            <a:ln w="15875">
              <a:solidFill>
                <a:srgbClr val="0070C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711267" y="2828268"/>
              <a:ext cx="485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20609" y="1864608"/>
            <a:ext cx="2088389" cy="703265"/>
            <a:chOff x="4393472" y="2462261"/>
            <a:chExt cx="2088389" cy="703265"/>
          </a:xfrm>
        </p:grpSpPr>
        <p:grpSp>
          <p:nvGrpSpPr>
            <p:cNvPr id="23" name="Group 22"/>
            <p:cNvGrpSpPr/>
            <p:nvPr/>
          </p:nvGrpSpPr>
          <p:grpSpPr>
            <a:xfrm>
              <a:off x="5093507" y="2540767"/>
              <a:ext cx="1388354" cy="624759"/>
              <a:chOff x="3232767" y="2940806"/>
              <a:chExt cx="1905000" cy="685800"/>
            </a:xfrm>
          </p:grpSpPr>
          <p:sp>
            <p:nvSpPr>
              <p:cNvPr id="27" name="Flowchart: Decision 26"/>
              <p:cNvSpPr/>
              <p:nvPr/>
            </p:nvSpPr>
            <p:spPr>
              <a:xfrm>
                <a:off x="3232767" y="2940806"/>
                <a:ext cx="1905000" cy="685800"/>
              </a:xfrm>
              <a:prstGeom prst="flowChartDecis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337322" y="3062798"/>
                <a:ext cx="1627210" cy="405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recovered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393472" y="2462261"/>
              <a:ext cx="787384" cy="399597"/>
              <a:chOff x="4393472" y="2462261"/>
              <a:chExt cx="787384" cy="399597"/>
            </a:xfrm>
          </p:grpSpPr>
          <p:cxnSp>
            <p:nvCxnSpPr>
              <p:cNvPr id="25" name="Straight Arrow Connector 24"/>
              <p:cNvCxnSpPr>
                <a:stCxn id="13" idx="3"/>
                <a:endCxn id="27" idx="1"/>
              </p:cNvCxnSpPr>
              <p:nvPr/>
            </p:nvCxnSpPr>
            <p:spPr>
              <a:xfrm flipV="1">
                <a:off x="4433266" y="2853147"/>
                <a:ext cx="660241" cy="8711"/>
              </a:xfrm>
              <a:prstGeom prst="straightConnector1">
                <a:avLst/>
              </a:prstGeom>
              <a:ln w="15875">
                <a:solidFill>
                  <a:srgbClr val="0070C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4393472" y="2462261"/>
                <a:ext cx="787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YES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611857" y="1844343"/>
            <a:ext cx="1005783" cy="411151"/>
            <a:chOff x="8597590" y="2383458"/>
            <a:chExt cx="1005783" cy="411151"/>
          </a:xfrm>
        </p:grpSpPr>
        <p:cxnSp>
          <p:nvCxnSpPr>
            <p:cNvPr id="30" name="Straight Connector 29"/>
            <p:cNvCxnSpPr>
              <a:cxnSpLocks/>
            </p:cNvCxnSpPr>
            <p:nvPr/>
          </p:nvCxnSpPr>
          <p:spPr>
            <a:xfrm flipV="1">
              <a:off x="8597590" y="2791737"/>
              <a:ext cx="1005783" cy="287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706790" y="2383458"/>
              <a:ext cx="78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95516" y="2567873"/>
            <a:ext cx="1629073" cy="1364188"/>
            <a:chOff x="4980273" y="3106988"/>
            <a:chExt cx="1629073" cy="1364188"/>
          </a:xfrm>
        </p:grpSpPr>
        <p:sp>
          <p:nvSpPr>
            <p:cNvPr id="33" name="TextBox 32"/>
            <p:cNvSpPr txBox="1"/>
            <p:nvPr/>
          </p:nvSpPr>
          <p:spPr>
            <a:xfrm>
              <a:off x="5802898" y="3106988"/>
              <a:ext cx="78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YES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980273" y="3642207"/>
              <a:ext cx="1629073" cy="386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  <p:cxnSp>
          <p:nvCxnSpPr>
            <p:cNvPr id="35" name="Straight Arrow Connector 34"/>
            <p:cNvCxnSpPr>
              <a:cxnSpLocks/>
              <a:stCxn id="27" idx="2"/>
              <a:endCxn id="34" idx="0"/>
            </p:cNvCxnSpPr>
            <p:nvPr/>
          </p:nvCxnSpPr>
          <p:spPr>
            <a:xfrm flipH="1">
              <a:off x="5794810" y="3118005"/>
              <a:ext cx="4768" cy="524202"/>
            </a:xfrm>
            <a:prstGeom prst="straightConnector1">
              <a:avLst/>
            </a:prstGeom>
            <a:ln w="15875">
              <a:solidFill>
                <a:srgbClr val="0070C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791200" y="4046614"/>
              <a:ext cx="0" cy="42456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5F670A2-EEED-44F9-AB3C-2BD483D1162F}"/>
              </a:ext>
            </a:extLst>
          </p:cNvPr>
          <p:cNvSpPr/>
          <p:nvPr/>
        </p:nvSpPr>
        <p:spPr>
          <a:xfrm>
            <a:off x="2898756" y="3696181"/>
            <a:ext cx="1273887" cy="4717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8BDB16-0CBF-403D-BD4B-54DCEFAD3C8C}"/>
              </a:ext>
            </a:extLst>
          </p:cNvPr>
          <p:cNvSpPr/>
          <p:nvPr/>
        </p:nvSpPr>
        <p:spPr>
          <a:xfrm>
            <a:off x="2967223" y="1086435"/>
            <a:ext cx="1180100" cy="6842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686125" y="1026409"/>
            <a:ext cx="5761668" cy="3126544"/>
          </a:xfrm>
          <a:prstGeom prst="roundRect">
            <a:avLst>
              <a:gd name="adj" fmla="val 6501"/>
            </a:avLst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0" name="Straight Connector 39"/>
          <p:cNvCxnSpPr>
            <a:cxnSpLocks/>
            <a:endCxn id="37" idx="3"/>
          </p:cNvCxnSpPr>
          <p:nvPr/>
        </p:nvCxnSpPr>
        <p:spPr>
          <a:xfrm flipH="1">
            <a:off x="4172643" y="3932061"/>
            <a:ext cx="1693581" cy="0"/>
          </a:xfrm>
          <a:prstGeom prst="line">
            <a:avLst/>
          </a:prstGeom>
          <a:ln w="158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381339" y="3488049"/>
                <a:ext cx="7196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339" y="3488049"/>
                <a:ext cx="71962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4147323" y="1095826"/>
            <a:ext cx="2944052" cy="506270"/>
            <a:chOff x="2032080" y="1441018"/>
            <a:chExt cx="2944052" cy="506270"/>
          </a:xfrm>
        </p:grpSpPr>
        <p:sp>
          <p:nvSpPr>
            <p:cNvPr id="43" name="Rectangle 42"/>
            <p:cNvSpPr/>
            <p:nvPr/>
          </p:nvSpPr>
          <p:spPr>
            <a:xfrm>
              <a:off x="3310108" y="1600200"/>
              <a:ext cx="1666024" cy="347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checkpointing</a:t>
              </a:r>
            </a:p>
          </p:txBody>
        </p:sp>
        <p:cxnSp>
          <p:nvCxnSpPr>
            <p:cNvPr id="44" name="Straight Arrow Connector 43"/>
            <p:cNvCxnSpPr>
              <a:stCxn id="38" idx="3"/>
              <a:endCxn id="43" idx="1"/>
            </p:cNvCxnSpPr>
            <p:nvPr/>
          </p:nvCxnSpPr>
          <p:spPr>
            <a:xfrm flipV="1">
              <a:off x="2032080" y="1773744"/>
              <a:ext cx="1278028" cy="11017"/>
            </a:xfrm>
            <a:prstGeom prst="straightConnector1">
              <a:avLst/>
            </a:prstGeom>
            <a:ln w="15875">
              <a:solidFill>
                <a:srgbClr val="0070C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DD4F7C5-202A-4CF5-8118-CBF99C9AB8E7}"/>
                    </a:ext>
                  </a:extLst>
                </p:cNvPr>
                <p:cNvSpPr txBox="1"/>
                <p:nvPr/>
              </p:nvSpPr>
              <p:spPr>
                <a:xfrm>
                  <a:off x="2576538" y="1441018"/>
                  <a:ext cx="7183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EDD4F7C5-202A-4CF5-8118-CBF99C9AB8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6538" y="1441018"/>
                  <a:ext cx="718337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Straight Connector 45"/>
          <p:cNvCxnSpPr/>
          <p:nvPr/>
        </p:nvCxnSpPr>
        <p:spPr>
          <a:xfrm flipV="1">
            <a:off x="5866225" y="3922009"/>
            <a:ext cx="3748556" cy="1154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FBCF6E6-921B-4D86-AC13-D7F4D313BEB3}"/>
              </a:ext>
            </a:extLst>
          </p:cNvPr>
          <p:cNvCxnSpPr>
            <a:cxnSpLocks/>
          </p:cNvCxnSpPr>
          <p:nvPr/>
        </p:nvCxnSpPr>
        <p:spPr>
          <a:xfrm>
            <a:off x="2648643" y="5598408"/>
            <a:ext cx="8305800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7E48FE00-A451-4CF4-AD5C-EBECC325B7B7}"/>
              </a:ext>
            </a:extLst>
          </p:cNvPr>
          <p:cNvSpPr/>
          <p:nvPr/>
        </p:nvSpPr>
        <p:spPr>
          <a:xfrm>
            <a:off x="5705967" y="5499923"/>
            <a:ext cx="196970" cy="1969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89A5102-ACE5-4B7E-916D-B35C8B5E23DC}"/>
              </a:ext>
            </a:extLst>
          </p:cNvPr>
          <p:cNvSpPr/>
          <p:nvPr/>
        </p:nvSpPr>
        <p:spPr>
          <a:xfrm>
            <a:off x="6806205" y="5499923"/>
            <a:ext cx="196970" cy="1969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8CEE29F-55FE-4270-A1DD-BA7D46C8D426}"/>
              </a:ext>
            </a:extLst>
          </p:cNvPr>
          <p:cNvSpPr/>
          <p:nvPr/>
        </p:nvSpPr>
        <p:spPr>
          <a:xfrm>
            <a:off x="3507579" y="5499923"/>
            <a:ext cx="196970" cy="19697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48FE00-A451-4CF4-AD5C-EBECC325B7B7}"/>
              </a:ext>
            </a:extLst>
          </p:cNvPr>
          <p:cNvSpPr/>
          <p:nvPr/>
        </p:nvSpPr>
        <p:spPr>
          <a:xfrm>
            <a:off x="4605729" y="5499923"/>
            <a:ext cx="196970" cy="1969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E48FE00-A451-4CF4-AD5C-EBECC325B7B7}"/>
              </a:ext>
            </a:extLst>
          </p:cNvPr>
          <p:cNvSpPr/>
          <p:nvPr/>
        </p:nvSpPr>
        <p:spPr>
          <a:xfrm>
            <a:off x="7906443" y="5499923"/>
            <a:ext cx="196970" cy="1969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E48FE00-A451-4CF4-AD5C-EBECC325B7B7}"/>
              </a:ext>
            </a:extLst>
          </p:cNvPr>
          <p:cNvSpPr/>
          <p:nvPr/>
        </p:nvSpPr>
        <p:spPr>
          <a:xfrm>
            <a:off x="9006681" y="5499923"/>
            <a:ext cx="196970" cy="1969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267643" y="5696893"/>
            <a:ext cx="3515931" cy="824037"/>
            <a:chOff x="152400" y="5432485"/>
            <a:chExt cx="3515931" cy="824037"/>
          </a:xfrm>
        </p:grpSpPr>
        <p:sp>
          <p:nvSpPr>
            <p:cNvPr id="55" name="Right Brace 54">
              <a:extLst>
                <a:ext uri="{FF2B5EF4-FFF2-40B4-BE49-F238E27FC236}">
                  <a16:creationId xmlns:a16="http://schemas.microsoft.com/office/drawing/2014/main" id="{8DBE494D-148D-4B9F-B7F4-5E77D17232FE}"/>
                </a:ext>
              </a:extLst>
            </p:cNvPr>
            <p:cNvSpPr/>
            <p:nvPr/>
          </p:nvSpPr>
          <p:spPr>
            <a:xfrm rot="5400000">
              <a:off x="1872383" y="3995251"/>
              <a:ext cx="260230" cy="333166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2400" y="5432485"/>
              <a:ext cx="381000" cy="2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99861" y="5794857"/>
              <a:ext cx="25310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Normal operation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126770" y="5733791"/>
            <a:ext cx="1417184" cy="783482"/>
            <a:chOff x="1539575" y="3186977"/>
            <a:chExt cx="1417184" cy="78348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0ED2262-E46A-444C-935C-B154A1B2DD4C}"/>
                </a:ext>
              </a:extLst>
            </p:cNvPr>
            <p:cNvSpPr txBox="1"/>
            <p:nvPr/>
          </p:nvSpPr>
          <p:spPr>
            <a:xfrm>
              <a:off x="1539575" y="3508794"/>
              <a:ext cx="1417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Recovery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7C62601-68DB-4D77-ABDC-652E5B92A3F4}"/>
                </a:ext>
              </a:extLst>
            </p:cNvPr>
            <p:cNvCxnSpPr>
              <a:cxnSpLocks/>
            </p:cNvCxnSpPr>
            <p:nvPr/>
          </p:nvCxnSpPr>
          <p:spPr>
            <a:xfrm>
              <a:off x="2317495" y="3186977"/>
              <a:ext cx="0" cy="35871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2250389" y="5354959"/>
            <a:ext cx="3692669" cy="436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16799" y="4964382"/>
            <a:ext cx="3709149" cy="805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43058" y="5295020"/>
            <a:ext cx="1573741" cy="436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616DC2F8-A641-4A09-83F1-BF3990AA8031}"/>
              </a:ext>
            </a:extLst>
          </p:cNvPr>
          <p:cNvSpPr txBox="1">
            <a:spLocks/>
          </p:cNvSpPr>
          <p:nvPr/>
        </p:nvSpPr>
        <p:spPr>
          <a:xfrm>
            <a:off x="2267643" y="4417877"/>
            <a:ext cx="8839200" cy="418531"/>
          </a:xfrm>
          <a:prstGeom prst="rect">
            <a:avLst/>
          </a:prstGeom>
          <a:ln w="158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Recovery-based control: predict future states based on the recovered state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54AD34D-C7FD-4F56-BE75-311947226554}"/>
              </a:ext>
            </a:extLst>
          </p:cNvPr>
          <p:cNvSpPr/>
          <p:nvPr/>
        </p:nvSpPr>
        <p:spPr>
          <a:xfrm>
            <a:off x="7347170" y="3153448"/>
            <a:ext cx="1186992" cy="3139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prediction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FAB3F44-7066-4598-A027-D660FF0901BF}"/>
              </a:ext>
            </a:extLst>
          </p:cNvPr>
          <p:cNvGrpSpPr/>
          <p:nvPr/>
        </p:nvGrpSpPr>
        <p:grpSpPr>
          <a:xfrm>
            <a:off x="7951101" y="5795378"/>
            <a:ext cx="3155352" cy="1091227"/>
            <a:chOff x="5835858" y="5530970"/>
            <a:chExt cx="3155352" cy="1091227"/>
          </a:xfrm>
        </p:grpSpPr>
        <p:sp>
          <p:nvSpPr>
            <p:cNvPr id="67" name="Right Brace 66">
              <a:extLst>
                <a:ext uri="{FF2B5EF4-FFF2-40B4-BE49-F238E27FC236}">
                  <a16:creationId xmlns:a16="http://schemas.microsoft.com/office/drawing/2014/main" id="{CED360DE-9B2B-44F5-8BE9-F5548B8C3BD3}"/>
                </a:ext>
              </a:extLst>
            </p:cNvPr>
            <p:cNvSpPr/>
            <p:nvPr/>
          </p:nvSpPr>
          <p:spPr>
            <a:xfrm rot="5400000">
              <a:off x="7131213" y="4235615"/>
              <a:ext cx="260232" cy="2850941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9F0763C-3619-4B26-835B-B75C28053F89}"/>
                </a:ext>
              </a:extLst>
            </p:cNvPr>
            <p:cNvSpPr txBox="1"/>
            <p:nvPr/>
          </p:nvSpPr>
          <p:spPr>
            <a:xfrm>
              <a:off x="6155754" y="5791200"/>
              <a:ext cx="23250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Recovery-based</a:t>
              </a:r>
            </a:p>
            <a:p>
              <a:pPr algn="ctr"/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control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F5CAB45-8DF6-4EBD-9210-ECA8565B7CAA}"/>
                </a:ext>
              </a:extLst>
            </p:cNvPr>
            <p:cNvSpPr/>
            <p:nvPr/>
          </p:nvSpPr>
          <p:spPr>
            <a:xfrm>
              <a:off x="8610210" y="5532821"/>
              <a:ext cx="381000" cy="2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914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1" grpId="0" animBg="1"/>
      <p:bldP spid="62" grpId="0" animBg="1"/>
      <p:bldP spid="63" grpId="0" animBg="1"/>
      <p:bldP spid="64" grpId="0"/>
      <p:bldP spid="64" grpId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CC25509C-2A46-45EF-9700-479780C47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" y="1922890"/>
                <a:ext cx="10668000" cy="19051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buSzPct val="130000"/>
                  <a:buFont typeface="Arial"/>
                  <a:buChar char="•"/>
                  <a:defRPr/>
                </a:pPr>
                <a:r>
                  <a:rPr lang="en-US" sz="2400" u="sng" dirty="0">
                    <a:latin typeface="Tahoma"/>
                    <a:cs typeface="Tahoma"/>
                  </a:rPr>
                  <a:t>Simulator</a:t>
                </a:r>
                <a:r>
                  <a:rPr lang="en-US" sz="2400" dirty="0">
                    <a:latin typeface="Tahoma"/>
                    <a:cs typeface="Tahoma"/>
                  </a:rPr>
                  <a:t>: DC motor speed control using PID controller </a:t>
                </a:r>
                <a:endParaRPr lang="en-CA" sz="2400" dirty="0">
                  <a:solidFill>
                    <a:srgbClr val="FF0000"/>
                  </a:solidFill>
                  <a:latin typeface="Tahoma"/>
                  <a:cs typeface="Tahoma"/>
                </a:endParaRPr>
              </a:p>
              <a:p>
                <a:pPr>
                  <a:spcBef>
                    <a:spcPct val="20000"/>
                  </a:spcBef>
                  <a:buSzPct val="130000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ahoma"/>
                  <a:cs typeface="Tahoma"/>
                </a:endParaRPr>
              </a:p>
              <a:p>
                <a:pPr>
                  <a:spcBef>
                    <a:spcPct val="20000"/>
                  </a:spcBef>
                  <a:buSzPct val="130000"/>
                  <a:defRPr/>
                </a:pPr>
                <a:endParaRPr lang="en-US" sz="1200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CC25509C-2A46-45EF-9700-479780C47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922890"/>
                <a:ext cx="10668000" cy="1905166"/>
              </a:xfrm>
              <a:prstGeom prst="rect">
                <a:avLst/>
              </a:prstGeom>
              <a:blipFill>
                <a:blip r:embed="rId2"/>
                <a:stretch>
                  <a:fillRect l="-1257" t="-6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A384A-EB46-46C5-A414-505E3D0CB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5B792-B01C-4A28-A5A1-5A55F2C0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1: cruise control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677E57-1F08-4E50-BDBA-12073EBBD8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Department of Electrical Engineering and Computer Science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9A19EE-037E-4595-9253-9A5A0C3B9AD7}"/>
              </a:ext>
            </a:extLst>
          </p:cNvPr>
          <p:cNvGrpSpPr/>
          <p:nvPr/>
        </p:nvGrpSpPr>
        <p:grpSpPr>
          <a:xfrm>
            <a:off x="8799355" y="2697282"/>
            <a:ext cx="1979453" cy="978664"/>
            <a:chOff x="2058435" y="1161244"/>
            <a:chExt cx="1979453" cy="97866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CFA5DCD-D34B-4810-A30D-82096559C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058435" y="1161244"/>
              <a:ext cx="1979453" cy="97866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399A272-81AF-40E2-99AE-09262B945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660" y="1389679"/>
              <a:ext cx="735490" cy="358067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7E686A5-EACB-4EE7-BCE4-13AAFEFA836B}"/>
              </a:ext>
            </a:extLst>
          </p:cNvPr>
          <p:cNvSpPr/>
          <p:nvPr/>
        </p:nvSpPr>
        <p:spPr>
          <a:xfrm>
            <a:off x="5224292" y="2767597"/>
            <a:ext cx="457200" cy="83894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8D36875-8C0D-462E-9A02-7E999FD9CDC7}"/>
              </a:ext>
            </a:extLst>
          </p:cNvPr>
          <p:cNvSpPr/>
          <p:nvPr/>
        </p:nvSpPr>
        <p:spPr>
          <a:xfrm>
            <a:off x="6415298" y="2926174"/>
            <a:ext cx="381000" cy="52088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82B2740-2E01-4D05-A714-76BC20A0B6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" y="4132024"/>
                <a:ext cx="10667999" cy="12200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buSzPct val="130000"/>
                  <a:buFont typeface="Arial" panose="020B0604020202020204" pitchFamily="34" charset="0"/>
                  <a:buChar char="•"/>
                  <a:defRPr/>
                </a:pPr>
                <a:r>
                  <a:rPr lang="en-US" sz="2400" u="sng" dirty="0">
                    <a:latin typeface="Tahoma"/>
                    <a:cs typeface="Tahoma"/>
                  </a:rPr>
                  <a:t>Checkpointing</a:t>
                </a:r>
                <a:r>
                  <a:rPr lang="en-US" sz="2400" dirty="0">
                    <a:latin typeface="Tahoma"/>
                    <a:cs typeface="Tahoma"/>
                  </a:rPr>
                  <a:t>: it records current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ahoma"/>
                      </a:rPr>
                      <m:t>𝑖</m:t>
                    </m:r>
                  </m:oMath>
                </a14:m>
                <a:r>
                  <a:rPr lang="en-US" sz="2400" dirty="0">
                    <a:latin typeface="Tahoma"/>
                    <a:cs typeface="Tahoma"/>
                  </a:rPr>
                  <a:t>, angular velocity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𝜔</m:t>
                    </m:r>
                  </m:oMath>
                </a14:m>
                <a:r>
                  <a:rPr lang="en-US" sz="2400" dirty="0">
                    <a:latin typeface="Tahoma"/>
                    <a:cs typeface="Tahoma"/>
                  </a:rPr>
                  <a:t>, and the control input, i.e., applied voltage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ahoma"/>
                      </a:rPr>
                      <m:t>𝑣</m:t>
                    </m:r>
                  </m:oMath>
                </a14:m>
                <a:r>
                  <a:rPr lang="en-US" sz="2400" dirty="0">
                    <a:latin typeface="Tahoma"/>
                    <a:cs typeface="Tahoma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82B2740-2E01-4D05-A714-76BC20A0B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132024"/>
                <a:ext cx="10667999" cy="1220031"/>
              </a:xfrm>
              <a:prstGeom prst="rect">
                <a:avLst/>
              </a:prstGeom>
              <a:blipFill>
                <a:blip r:embed="rId5"/>
                <a:stretch>
                  <a:fillRect l="-1257" t="-10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4EF9EA1-95E3-4F56-943A-5FAE0FD8BA60}"/>
              </a:ext>
            </a:extLst>
          </p:cNvPr>
          <p:cNvSpPr txBox="1">
            <a:spLocks/>
          </p:cNvSpPr>
          <p:nvPr/>
        </p:nvSpPr>
        <p:spPr>
          <a:xfrm>
            <a:off x="1067845" y="5199655"/>
            <a:ext cx="10666954" cy="1220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latin typeface="Tahoma"/>
                <a:cs typeface="Tahoma"/>
              </a:rPr>
              <a:t>Attack</a:t>
            </a:r>
            <a:r>
              <a:rPr lang="en-US" sz="2400" dirty="0">
                <a:latin typeface="Tahoma"/>
                <a:cs typeface="Tahoma"/>
              </a:rPr>
              <a:t>: the attacker adds a value to speed sensor measurements during the attack interval</a:t>
            </a:r>
            <a:endParaRPr lang="en-US" sz="24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2301613-3C86-4114-9094-286B1BF3ED45}"/>
              </a:ext>
            </a:extLst>
          </p:cNvPr>
          <p:cNvSpPr txBox="1">
            <a:spLocks/>
          </p:cNvSpPr>
          <p:nvPr/>
        </p:nvSpPr>
        <p:spPr>
          <a:xfrm>
            <a:off x="1066801" y="1178568"/>
            <a:ext cx="10667998" cy="643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latin typeface="Tahoma"/>
                <a:cs typeface="Tahoma"/>
              </a:rPr>
              <a:t>Goal</a:t>
            </a:r>
            <a:r>
              <a:rPr lang="en-US" sz="2400" dirty="0">
                <a:latin typeface="Tahoma"/>
                <a:cs typeface="Tahoma"/>
              </a:rPr>
              <a:t>: to keep a vehicle travel at a constant speed</a:t>
            </a:r>
            <a:endParaRPr lang="en-US" sz="24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12658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A384A-EB46-46C5-A414-505E3D0CB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5B792-B01C-4A28-A5A1-5A55F2C0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well does it work?</a:t>
            </a:r>
            <a:b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677E57-1F08-4E50-BDBA-12073EBBD8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Department of Electrical Engineering and Computer Science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715036" y="1330073"/>
            <a:ext cx="6163627" cy="1897002"/>
            <a:chOff x="2667000" y="1446792"/>
            <a:chExt cx="6172200" cy="189800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D9FFC35-363D-46C7-A36C-5FA9A392C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68" b="24348"/>
            <a:stretch/>
          </p:blipFill>
          <p:spPr>
            <a:xfrm>
              <a:off x="2667000" y="1446792"/>
              <a:ext cx="6172200" cy="180022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160467" y="2944686"/>
              <a:ext cx="1602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/>
                <a:t>no protection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06463" y="3955841"/>
            <a:ext cx="6172200" cy="1933203"/>
            <a:chOff x="2709841" y="4148239"/>
            <a:chExt cx="6172200" cy="1933203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ACB650F-A653-44F3-9D7E-DB1DFEBDC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63" b="24954"/>
            <a:stretch/>
          </p:blipFill>
          <p:spPr>
            <a:xfrm>
              <a:off x="2709841" y="4148239"/>
              <a:ext cx="6172200" cy="180022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009450" y="5681332"/>
              <a:ext cx="17968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/>
                <a:t>with protection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47496" y="5871529"/>
            <a:ext cx="3445167" cy="369332"/>
            <a:chOff x="5530134" y="6294438"/>
            <a:chExt cx="3445167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5530134" y="6294438"/>
              <a:ext cx="1760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---</a:t>
              </a:r>
              <a:r>
                <a:rPr lang="en-US" dirty="0"/>
                <a:t> desired speed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94419" y="6294438"/>
              <a:ext cx="1580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―</a:t>
              </a:r>
              <a:r>
                <a:rPr lang="en-US" dirty="0"/>
                <a:t>actual speed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749523" y="841828"/>
            <a:ext cx="960329" cy="3613974"/>
            <a:chOff x="2119260" y="1261509"/>
            <a:chExt cx="960329" cy="3613974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2590800" y="4308183"/>
              <a:ext cx="0" cy="567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590800" y="1634290"/>
              <a:ext cx="0" cy="5726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136510" y="1261509"/>
              <a:ext cx="9430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attack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119260" y="3928294"/>
              <a:ext cx="9430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attack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>
            <a:off x="4449663" y="4167127"/>
            <a:ext cx="0" cy="345939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11537" y="3923719"/>
            <a:ext cx="126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recovery</a:t>
            </a:r>
          </a:p>
        </p:txBody>
      </p:sp>
      <p:sp>
        <p:nvSpPr>
          <p:cNvPr id="51" name="Up-Down Arrow 50"/>
          <p:cNvSpPr/>
          <p:nvPr/>
        </p:nvSpPr>
        <p:spPr>
          <a:xfrm>
            <a:off x="4830663" y="1971670"/>
            <a:ext cx="228600" cy="457200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2887422" y="1854613"/>
            <a:ext cx="1382397" cy="2809223"/>
            <a:chOff x="1257159" y="2274294"/>
            <a:chExt cx="1382397" cy="2809223"/>
          </a:xfrm>
        </p:grpSpPr>
        <p:sp>
          <p:nvSpPr>
            <p:cNvPr id="53" name="Rectangle 52"/>
            <p:cNvSpPr/>
            <p:nvPr/>
          </p:nvSpPr>
          <p:spPr>
            <a:xfrm>
              <a:off x="1295400" y="2274294"/>
              <a:ext cx="1344156" cy="208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257159" y="4875483"/>
              <a:ext cx="1344156" cy="208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231578" y="1924648"/>
            <a:ext cx="233710" cy="3186416"/>
            <a:chOff x="2601315" y="2344329"/>
            <a:chExt cx="233710" cy="3186416"/>
          </a:xfrm>
        </p:grpSpPr>
        <p:sp>
          <p:nvSpPr>
            <p:cNvPr id="56" name="Rectangle 55"/>
            <p:cNvSpPr/>
            <p:nvPr/>
          </p:nvSpPr>
          <p:spPr>
            <a:xfrm>
              <a:off x="2601315" y="4979500"/>
              <a:ext cx="218085" cy="551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616940" y="2344329"/>
              <a:ext cx="218085" cy="551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449663" y="1895961"/>
            <a:ext cx="1904999" cy="2942158"/>
            <a:chOff x="2819400" y="2274294"/>
            <a:chExt cx="1904999" cy="2942158"/>
          </a:xfrm>
        </p:grpSpPr>
        <p:sp>
          <p:nvSpPr>
            <p:cNvPr id="59" name="Rectangle 58"/>
            <p:cNvSpPr/>
            <p:nvPr/>
          </p:nvSpPr>
          <p:spPr>
            <a:xfrm>
              <a:off x="2835024" y="2274294"/>
              <a:ext cx="1889375" cy="621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819400" y="4963481"/>
              <a:ext cx="1889375" cy="2529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326834" y="1838440"/>
            <a:ext cx="1323229" cy="2913768"/>
            <a:chOff x="4696571" y="2258121"/>
            <a:chExt cx="1323229" cy="2913768"/>
          </a:xfrm>
        </p:grpSpPr>
        <p:sp>
          <p:nvSpPr>
            <p:cNvPr id="62" name="Rectangle 61"/>
            <p:cNvSpPr/>
            <p:nvPr/>
          </p:nvSpPr>
          <p:spPr>
            <a:xfrm>
              <a:off x="4696959" y="2258121"/>
              <a:ext cx="1322841" cy="259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696571" y="4911919"/>
              <a:ext cx="1323229" cy="259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096025" y="1969437"/>
            <a:ext cx="801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large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06072" y="464939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small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H="1" flipV="1">
            <a:off x="5704248" y="4663287"/>
            <a:ext cx="304799" cy="19211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42301613-3C86-4114-9094-286B1BF3ED45}"/>
              </a:ext>
            </a:extLst>
          </p:cNvPr>
          <p:cNvSpPr txBox="1">
            <a:spLocks/>
          </p:cNvSpPr>
          <p:nvPr/>
        </p:nvSpPr>
        <p:spPr>
          <a:xfrm>
            <a:off x="8398567" y="1448978"/>
            <a:ext cx="2710066" cy="1310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Actual speed is far from desired speed </a:t>
            </a:r>
            <a:endParaRPr lang="en-US" sz="20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801" y="2127467"/>
            <a:ext cx="838200" cy="838200"/>
          </a:xfrm>
          <a:prstGeom prst="rect">
            <a:avLst/>
          </a:prstGeom>
        </p:spPr>
      </p:pic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42301613-3C86-4114-9094-286B1BF3ED45}"/>
              </a:ext>
            </a:extLst>
          </p:cNvPr>
          <p:cNvSpPr txBox="1">
            <a:spLocks/>
          </p:cNvSpPr>
          <p:nvPr/>
        </p:nvSpPr>
        <p:spPr>
          <a:xfrm>
            <a:off x="8461068" y="4151731"/>
            <a:ext cx="2943791" cy="1310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Actual speed is close to desired speed </a:t>
            </a:r>
            <a:endParaRPr lang="en-US" sz="20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704" y="4847408"/>
            <a:ext cx="636485" cy="63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26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1" grpId="1" animBg="1"/>
      <p:bldP spid="64" grpId="0"/>
      <p:bldP spid="65" grpId="0"/>
      <p:bldP spid="67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A384A-EB46-46C5-A414-505E3D0CB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5B792-B01C-4A28-A5A1-5A55F2C0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2: lane keeping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677E57-1F08-4E50-BDBA-12073EBBD8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Department of Electrical Engineering and Computer Science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301613-3C86-4114-9094-286B1BF3ED45}"/>
              </a:ext>
            </a:extLst>
          </p:cNvPr>
          <p:cNvSpPr txBox="1">
            <a:spLocks/>
          </p:cNvSpPr>
          <p:nvPr/>
        </p:nvSpPr>
        <p:spPr>
          <a:xfrm>
            <a:off x="1066800" y="1121513"/>
            <a:ext cx="8220418" cy="1393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Testbed: an unmanned vehicle. Each front wheel is driven by a motor, and each motor has a speed sensor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42CCD3-686C-4AFA-AE13-60761C8A7F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t="14273" r="7488" b="15513"/>
          <a:stretch/>
        </p:blipFill>
        <p:spPr>
          <a:xfrm>
            <a:off x="9543431" y="1219200"/>
            <a:ext cx="2191368" cy="237112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301613-3C86-4114-9094-286B1BF3ED45}"/>
              </a:ext>
            </a:extLst>
          </p:cNvPr>
          <p:cNvSpPr txBox="1">
            <a:spLocks/>
          </p:cNvSpPr>
          <p:nvPr/>
        </p:nvSpPr>
        <p:spPr>
          <a:xfrm>
            <a:off x="1066800" y="2519693"/>
            <a:ext cx="8220418" cy="1214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Goal: to keep a vehicle travel in a straight line, i.e., the two front wheels have the same speed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01613-3C86-4114-9094-286B1BF3ED45}"/>
              </a:ext>
            </a:extLst>
          </p:cNvPr>
          <p:cNvSpPr txBox="1">
            <a:spLocks/>
          </p:cNvSpPr>
          <p:nvPr/>
        </p:nvSpPr>
        <p:spPr>
          <a:xfrm>
            <a:off x="1066800" y="3907131"/>
            <a:ext cx="10434810" cy="960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Controller: a PID controller supervises and controls the speed difference of the two front wheels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EF9EA1-95E3-4F56-943A-5FAE0FD8BA60}"/>
              </a:ext>
            </a:extLst>
          </p:cNvPr>
          <p:cNvSpPr txBox="1">
            <a:spLocks/>
          </p:cNvSpPr>
          <p:nvPr/>
        </p:nvSpPr>
        <p:spPr>
          <a:xfrm>
            <a:off x="1066800" y="4910192"/>
            <a:ext cx="9795831" cy="1220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Attack: the attacker modifies a speed sensor’s measurements to a constant value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45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A384A-EB46-46C5-A414-505E3D0CB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5B792-B01C-4A28-A5A1-5A55F2C0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well does it work?</a:t>
            </a:r>
            <a:b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677E57-1F08-4E50-BDBA-12073EBBD8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Department of Electrical Engineering and Computer Science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A5CDB9-C445-4D8E-B501-7A5FB8A99C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5758" r="8343" b="55851"/>
          <a:stretch/>
        </p:blipFill>
        <p:spPr>
          <a:xfrm>
            <a:off x="2895600" y="1633935"/>
            <a:ext cx="6782249" cy="1321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BB484-DFCF-4D0E-98BF-DBE75C34D9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5758" r="8343" b="55851"/>
          <a:stretch/>
        </p:blipFill>
        <p:spPr>
          <a:xfrm>
            <a:off x="2895600" y="4193611"/>
            <a:ext cx="6782249" cy="13218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55645" y="1128303"/>
            <a:ext cx="171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protection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84752" y="3690554"/>
            <a:ext cx="1924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protection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053595" y="1866191"/>
            <a:ext cx="119160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speed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029274" y="4411283"/>
            <a:ext cx="119160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speed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307867" y="5804641"/>
            <a:ext cx="2564164" cy="371022"/>
            <a:chOff x="6137140" y="6292748"/>
            <a:chExt cx="2564164" cy="3710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137140" y="6292748"/>
                  <a:ext cx="15027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00B05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---</a:t>
                  </a:r>
                  <a:r>
                    <a:rPr lang="en-US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desired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a14:m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7140" y="6292748"/>
                  <a:ext cx="150278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659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489113" y="6294438"/>
                  <a:ext cx="12121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C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―</a:t>
                  </a:r>
                  <a:r>
                    <a:rPr lang="en-US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actual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a14:m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9113" y="6294438"/>
                  <a:ext cx="121219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402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3456893" y="2024422"/>
            <a:ext cx="1344157" cy="2854989"/>
            <a:chOff x="1243563" y="2519985"/>
            <a:chExt cx="1344157" cy="2854989"/>
          </a:xfrm>
        </p:grpSpPr>
        <p:sp>
          <p:nvSpPr>
            <p:cNvPr id="17" name="Rectangle 16"/>
            <p:cNvSpPr/>
            <p:nvPr/>
          </p:nvSpPr>
          <p:spPr>
            <a:xfrm>
              <a:off x="1243563" y="2519985"/>
              <a:ext cx="1344157" cy="213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43563" y="5158376"/>
              <a:ext cx="1342535" cy="216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24850" y="1869280"/>
            <a:ext cx="762001" cy="3032679"/>
            <a:chOff x="2819400" y="2274294"/>
            <a:chExt cx="762001" cy="3032679"/>
          </a:xfrm>
        </p:grpSpPr>
        <p:sp>
          <p:nvSpPr>
            <p:cNvPr id="20" name="Rectangle 19"/>
            <p:cNvSpPr/>
            <p:nvPr/>
          </p:nvSpPr>
          <p:spPr>
            <a:xfrm>
              <a:off x="2835025" y="2274294"/>
              <a:ext cx="746376" cy="357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19400" y="4827225"/>
              <a:ext cx="762001" cy="479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5503259" y="4269811"/>
            <a:ext cx="0" cy="308923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45878" y="4111056"/>
            <a:ext cx="1341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recovery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486851" y="1869281"/>
            <a:ext cx="4071025" cy="3086330"/>
            <a:chOff x="4696571" y="2227318"/>
            <a:chExt cx="4071025" cy="3086329"/>
          </a:xfrm>
        </p:grpSpPr>
        <p:sp>
          <p:nvSpPr>
            <p:cNvPr id="25" name="Rectangle 24"/>
            <p:cNvSpPr/>
            <p:nvPr/>
          </p:nvSpPr>
          <p:spPr>
            <a:xfrm>
              <a:off x="4696959" y="2227318"/>
              <a:ext cx="4070637" cy="33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96571" y="4967475"/>
              <a:ext cx="4071025" cy="346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Up-Down Arrow 26"/>
          <p:cNvSpPr/>
          <p:nvPr/>
        </p:nvSpPr>
        <p:spPr>
          <a:xfrm>
            <a:off x="6553650" y="1896925"/>
            <a:ext cx="169821" cy="242379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25917" y="1793589"/>
            <a:ext cx="858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2301613-3C86-4114-9094-286B1BF3ED45}"/>
              </a:ext>
            </a:extLst>
          </p:cNvPr>
          <p:cNvSpPr txBox="1">
            <a:spLocks/>
          </p:cNvSpPr>
          <p:nvPr/>
        </p:nvSpPr>
        <p:spPr>
          <a:xfrm>
            <a:off x="4361100" y="3057000"/>
            <a:ext cx="3792750" cy="474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SzPct val="130000"/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vehicle keeps turning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0678" y="4623143"/>
            <a:ext cx="884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126636" y="4662085"/>
            <a:ext cx="267018" cy="167064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2301613-3C86-4114-9094-286B1BF3ED45}"/>
              </a:ext>
            </a:extLst>
          </p:cNvPr>
          <p:cNvSpPr txBox="1">
            <a:spLocks/>
          </p:cNvSpPr>
          <p:nvPr/>
        </p:nvSpPr>
        <p:spPr>
          <a:xfrm>
            <a:off x="3942564" y="5603553"/>
            <a:ext cx="4630950" cy="441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SzPct val="130000"/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vehicle travels almost straightly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41BCD34C-2406-45E0-AA71-1F7BE8CA1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338722">
            <a:off x="4578622" y="1437192"/>
            <a:ext cx="377838" cy="39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D295E2E4-88CE-4423-9C2C-9B9425C1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338722">
            <a:off x="4578623" y="3976631"/>
            <a:ext cx="377838" cy="39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89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/>
      <p:bldP spid="29" grpId="0"/>
      <p:bldP spid="30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A384A-EB46-46C5-A414-505E3D0CB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5B792-B01C-4A28-A5A1-5A55F2C0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3A1CA-500D-4263-AC07-1EE2F7FDC4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800" y="1126436"/>
            <a:ext cx="10667998" cy="4996068"/>
          </a:xfrm>
        </p:spPr>
        <p:txBody>
          <a:bodyPr/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CPS </a:t>
            </a:r>
            <a:r>
              <a:rPr lang="en-US" sz="2800" dirty="0" err="1"/>
              <a:t>Checkpointing</a:t>
            </a:r>
            <a:r>
              <a:rPr lang="en-US" sz="2800" dirty="0"/>
              <a:t> and Recovery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Exploiting historical data to restore system states</a:t>
            </a:r>
            <a:endParaRPr lang="en-US" dirty="0"/>
          </a:p>
          <a:p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677E57-1F08-4E50-BDBA-12073EBBD8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Department of Electrical Engineering and Computer Science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B28B1-8EA4-48F8-859D-9F77A348864F}"/>
              </a:ext>
            </a:extLst>
          </p:cNvPr>
          <p:cNvSpPr txBox="1"/>
          <p:nvPr/>
        </p:nvSpPr>
        <p:spPr>
          <a:xfrm>
            <a:off x="4404215" y="3429000"/>
            <a:ext cx="312183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Thank You!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54795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Cyber-Physical Systems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Department of Electrical Engineering and Computer Science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7025342-8EFC-4277-A429-9D8A11DFEA00}"/>
              </a:ext>
            </a:extLst>
          </p:cNvPr>
          <p:cNvGrpSpPr/>
          <p:nvPr/>
        </p:nvGrpSpPr>
        <p:grpSpPr>
          <a:xfrm>
            <a:off x="3994898" y="1288962"/>
            <a:ext cx="4012436" cy="4297938"/>
            <a:chOff x="4486228" y="2533047"/>
            <a:chExt cx="2690873" cy="288234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7B9308C-C86C-46EA-B294-DCB351315852}"/>
                </a:ext>
              </a:extLst>
            </p:cNvPr>
            <p:cNvGrpSpPr/>
            <p:nvPr/>
          </p:nvGrpSpPr>
          <p:grpSpPr>
            <a:xfrm>
              <a:off x="4902927" y="2985893"/>
              <a:ext cx="1889759" cy="1321441"/>
              <a:chOff x="4589418" y="3311519"/>
              <a:chExt cx="1889759" cy="1321441"/>
            </a:xfrm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A76DD123-4C85-4C9F-8888-D20991601ED4}"/>
                  </a:ext>
                </a:extLst>
              </p:cNvPr>
              <p:cNvSpPr/>
              <p:nvPr/>
            </p:nvSpPr>
            <p:spPr>
              <a:xfrm>
                <a:off x="4589418" y="3311519"/>
                <a:ext cx="1837508" cy="1321441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5">
                <a:extLst>
                  <a:ext uri="{FF2B5EF4-FFF2-40B4-BE49-F238E27FC236}">
                    <a16:creationId xmlns:a16="http://schemas.microsoft.com/office/drawing/2014/main" id="{E2DFB668-D360-4FE7-9814-FC152249FDA5}"/>
                  </a:ext>
                </a:extLst>
              </p:cNvPr>
              <p:cNvSpPr txBox="1"/>
              <p:nvPr/>
            </p:nvSpPr>
            <p:spPr>
              <a:xfrm>
                <a:off x="4589418" y="4153878"/>
                <a:ext cx="1889759" cy="3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Information</a:t>
                </a:r>
                <a:endParaRPr lang="en-CA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F587CA1-1714-43F2-AEA8-53B38ADA8DE8}"/>
                </a:ext>
              </a:extLst>
            </p:cNvPr>
            <p:cNvGrpSpPr/>
            <p:nvPr/>
          </p:nvGrpSpPr>
          <p:grpSpPr>
            <a:xfrm>
              <a:off x="4876800" y="2533047"/>
              <a:ext cx="1942011" cy="452846"/>
              <a:chOff x="2159726" y="2664823"/>
              <a:chExt cx="1942011" cy="452846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F728B13-A288-4496-90E9-F7E5821F73C4}"/>
                  </a:ext>
                </a:extLst>
              </p:cNvPr>
              <p:cNvSpPr/>
              <p:nvPr/>
            </p:nvSpPr>
            <p:spPr>
              <a:xfrm>
                <a:off x="2159726" y="2664823"/>
                <a:ext cx="1942011" cy="4528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CEFC1317-0390-425A-88C8-FFF5821DFBD6}"/>
                  </a:ext>
                </a:extLst>
              </p:cNvPr>
              <p:cNvSpPr txBox="1"/>
              <p:nvPr/>
            </p:nvSpPr>
            <p:spPr>
              <a:xfrm>
                <a:off x="2185853" y="2707361"/>
                <a:ext cx="1889759" cy="3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Computation</a:t>
                </a:r>
                <a:endParaRPr lang="en-CA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1AB8D59-31BE-4251-A21D-7222C3F8CB99}"/>
                </a:ext>
              </a:extLst>
            </p:cNvPr>
            <p:cNvGrpSpPr/>
            <p:nvPr/>
          </p:nvGrpSpPr>
          <p:grpSpPr>
            <a:xfrm rot="3498052">
              <a:off x="3741645" y="4217959"/>
              <a:ext cx="1942011" cy="452846"/>
              <a:chOff x="2159726" y="2664823"/>
              <a:chExt cx="1942011" cy="452846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2BECBF9-BE73-4409-A792-F27F1BC9A826}"/>
                  </a:ext>
                </a:extLst>
              </p:cNvPr>
              <p:cNvSpPr/>
              <p:nvPr/>
            </p:nvSpPr>
            <p:spPr>
              <a:xfrm>
                <a:off x="2159726" y="2664823"/>
                <a:ext cx="1942011" cy="4528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TextBox 13">
                <a:extLst>
                  <a:ext uri="{FF2B5EF4-FFF2-40B4-BE49-F238E27FC236}">
                    <a16:creationId xmlns:a16="http://schemas.microsoft.com/office/drawing/2014/main" id="{977DE67B-21D0-4F6E-9958-63AA40BC0A1B}"/>
                  </a:ext>
                </a:extLst>
              </p:cNvPr>
              <p:cNvSpPr txBox="1"/>
              <p:nvPr/>
            </p:nvSpPr>
            <p:spPr>
              <a:xfrm>
                <a:off x="2185853" y="2726586"/>
                <a:ext cx="1889759" cy="3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Communication</a:t>
                </a:r>
                <a:endParaRPr lang="en-CA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7BA7CE-6763-4CED-B610-70B7EC395DC8}"/>
                </a:ext>
              </a:extLst>
            </p:cNvPr>
            <p:cNvGrpSpPr/>
            <p:nvPr/>
          </p:nvGrpSpPr>
          <p:grpSpPr>
            <a:xfrm rot="7017480">
              <a:off x="5979672" y="4194944"/>
              <a:ext cx="1942011" cy="452846"/>
              <a:chOff x="2159726" y="2664823"/>
              <a:chExt cx="1942011" cy="45284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8761564-E5CD-4700-97D6-F1B15C394260}"/>
                  </a:ext>
                </a:extLst>
              </p:cNvPr>
              <p:cNvSpPr/>
              <p:nvPr/>
            </p:nvSpPr>
            <p:spPr>
              <a:xfrm>
                <a:off x="2159726" y="2664823"/>
                <a:ext cx="1942011" cy="4528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6F83CB-F90D-49CE-B9B4-030092F046C3}"/>
                  </a:ext>
                </a:extLst>
              </p:cNvPr>
              <p:cNvSpPr txBox="1"/>
              <p:nvPr/>
            </p:nvSpPr>
            <p:spPr>
              <a:xfrm rot="10872309">
                <a:off x="2185853" y="2726586"/>
                <a:ext cx="1889759" cy="3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Control</a:t>
                </a:r>
                <a:endParaRPr lang="en-CA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559745DD-D500-4B1A-954E-53A4D1C773D2}"/>
                </a:ext>
              </a:extLst>
            </p:cNvPr>
            <p:cNvSpPr txBox="1"/>
            <p:nvPr/>
          </p:nvSpPr>
          <p:spPr>
            <a:xfrm rot="18382805">
              <a:off x="4881938" y="3394816"/>
              <a:ext cx="647382" cy="309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Cyber</a:t>
              </a:r>
              <a:endPara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6B7D7D18-293C-4A3E-9086-BE0F24640538}"/>
                </a:ext>
              </a:extLst>
            </p:cNvPr>
            <p:cNvSpPr txBox="1"/>
            <p:nvPr/>
          </p:nvSpPr>
          <p:spPr>
            <a:xfrm rot="3331183">
              <a:off x="5871382" y="3493667"/>
              <a:ext cx="1244898" cy="309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Physical</a:t>
              </a:r>
              <a:endPara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7087B4B6-BA34-48D1-B681-EDEBB4FDDFA8}"/>
                </a:ext>
              </a:extLst>
            </p:cNvPr>
            <p:cNvSpPr txBox="1"/>
            <p:nvPr/>
          </p:nvSpPr>
          <p:spPr>
            <a:xfrm>
              <a:off x="5268686" y="4315804"/>
              <a:ext cx="1068438" cy="309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Systems</a:t>
              </a:r>
              <a:endPara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4" name="Picture 8" descr="Image result for industry">
            <a:extLst>
              <a:ext uri="{FF2B5EF4-FFF2-40B4-BE49-F238E27FC236}">
                <a16:creationId xmlns:a16="http://schemas.microsoft.com/office/drawing/2014/main" id="{8AFBE029-89A9-490D-84A2-BCB10FC34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65" y="990131"/>
            <a:ext cx="3149599" cy="241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Image result for cell phone on table">
            <a:extLst>
              <a:ext uri="{FF2B5EF4-FFF2-40B4-BE49-F238E27FC236}">
                <a16:creationId xmlns:a16="http://schemas.microsoft.com/office/drawing/2014/main" id="{D0811CB6-B3B9-41F0-9FAB-F9A70A2DD397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1" t="6598" r="15141"/>
          <a:stretch/>
        </p:blipFill>
        <p:spPr bwMode="auto">
          <a:xfrm>
            <a:off x="7732165" y="3345060"/>
            <a:ext cx="3177174" cy="240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Image result for pacemaker">
            <a:extLst>
              <a:ext uri="{FF2B5EF4-FFF2-40B4-BE49-F238E27FC236}">
                <a16:creationId xmlns:a16="http://schemas.microsoft.com/office/drawing/2014/main" id="{BC3F9DE6-CB39-4AE7-914A-348C83DCC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3"/>
          <a:stretch/>
        </p:blipFill>
        <p:spPr bwMode="auto">
          <a:xfrm>
            <a:off x="1464096" y="994424"/>
            <a:ext cx="3152782" cy="23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>
            <a:extLst>
              <a:ext uri="{FF2B5EF4-FFF2-40B4-BE49-F238E27FC236}">
                <a16:creationId xmlns:a16="http://schemas.microsoft.com/office/drawing/2014/main" id="{57A8B6CE-49C1-4E9E-815D-72FB309BD5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991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>
            <a:extLst>
              <a:ext uri="{FF2B5EF4-FFF2-40B4-BE49-F238E27FC236}">
                <a16:creationId xmlns:a16="http://schemas.microsoft.com/office/drawing/2014/main" id="{9A3F7287-7506-45B1-978C-9BDA2667FE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991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>
            <a:extLst>
              <a:ext uri="{FF2B5EF4-FFF2-40B4-BE49-F238E27FC236}">
                <a16:creationId xmlns:a16="http://schemas.microsoft.com/office/drawing/2014/main" id="{CDF758D2-FDCC-46FC-AEB3-0F1998D929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991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灯片编号占位符 42">
            <a:extLst>
              <a:ext uri="{FF2B5EF4-FFF2-40B4-BE49-F238E27FC236}">
                <a16:creationId xmlns:a16="http://schemas.microsoft.com/office/drawing/2014/main" id="{AA53CF8E-6662-4E1A-A84A-DC4DF68D1F0E}"/>
              </a:ext>
            </a:extLst>
          </p:cNvPr>
          <p:cNvSpPr txBox="1">
            <a:spLocks/>
          </p:cNvSpPr>
          <p:nvPr/>
        </p:nvSpPr>
        <p:spPr>
          <a:xfrm>
            <a:off x="8209935" y="63404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20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</a:t>
            </a:fld>
            <a:endParaRPr lang="en-US" sz="12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AutoShape 2" descr="Image result for skype">
            <a:extLst>
              <a:ext uri="{FF2B5EF4-FFF2-40B4-BE49-F238E27FC236}">
                <a16:creationId xmlns:a16="http://schemas.microsoft.com/office/drawing/2014/main" id="{A7AFCA1F-FC94-4FAD-AB28-555A075222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1231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2" descr="Image result for unmanned drone">
            <a:extLst>
              <a:ext uri="{FF2B5EF4-FFF2-40B4-BE49-F238E27FC236}">
                <a16:creationId xmlns:a16="http://schemas.microsoft.com/office/drawing/2014/main" id="{8448BD13-3B12-4910-A629-996390AFF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3"/>
          <a:stretch/>
        </p:blipFill>
        <p:spPr bwMode="auto">
          <a:xfrm>
            <a:off x="4606266" y="993670"/>
            <a:ext cx="3146469" cy="235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mage result for power system">
            <a:extLst>
              <a:ext uri="{FF2B5EF4-FFF2-40B4-BE49-F238E27FC236}">
                <a16:creationId xmlns:a16="http://schemas.microsoft.com/office/drawing/2014/main" id="{3E119E4B-CC39-4B63-BA6E-448296B12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4"/>
          <a:stretch/>
        </p:blipFill>
        <p:spPr bwMode="auto">
          <a:xfrm>
            <a:off x="1450113" y="3353728"/>
            <a:ext cx="3162284" cy="239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Image result for google autonomous cars">
            <a:extLst>
              <a:ext uri="{FF2B5EF4-FFF2-40B4-BE49-F238E27FC236}">
                <a16:creationId xmlns:a16="http://schemas.microsoft.com/office/drawing/2014/main" id="{C0D61772-6478-424F-8040-B997E3B61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r="19305"/>
          <a:stretch/>
        </p:blipFill>
        <p:spPr bwMode="auto">
          <a:xfrm>
            <a:off x="4590451" y="3351542"/>
            <a:ext cx="3162284" cy="240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8045C76-368E-47DC-BBA3-C13E63582BD4}"/>
              </a:ext>
            </a:extLst>
          </p:cNvPr>
          <p:cNvSpPr/>
          <p:nvPr/>
        </p:nvSpPr>
        <p:spPr>
          <a:xfrm>
            <a:off x="1994077" y="5691396"/>
            <a:ext cx="8062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living in a Cyber-Physical System world!</a:t>
            </a:r>
          </a:p>
        </p:txBody>
      </p:sp>
    </p:spTree>
    <p:extLst>
      <p:ext uri="{BB962C8B-B14F-4D97-AF65-F5344CB8AC3E}">
        <p14:creationId xmlns:p14="http://schemas.microsoft.com/office/powerpoint/2010/main" val="447021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A384A-EB46-46C5-A414-505E3D0CB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5B792-B01C-4A28-A5A1-5A55F2C0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Cyber-Physical System Attacks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3A1CA-500D-4263-AC07-1EE2F7FDC4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800" y="1100621"/>
            <a:ext cx="5029200" cy="474278"/>
          </a:xfrm>
          <a:ln>
            <a:noFill/>
          </a:ln>
        </p:spPr>
        <p:txBody>
          <a:bodyPr/>
          <a:lstStyle/>
          <a:p>
            <a:r>
              <a:rPr lang="en-US" sz="2400" dirty="0"/>
              <a:t>Attacks on Drones and Automobiles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677E57-1F08-4E50-BDBA-12073EBBD8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Department of Electrical Engineering and Computer Science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B139F31-5C1E-485D-8E47-16F8976A3BD3}"/>
              </a:ext>
            </a:extLst>
          </p:cNvPr>
          <p:cNvSpPr txBox="1">
            <a:spLocks/>
          </p:cNvSpPr>
          <p:nvPr/>
        </p:nvSpPr>
        <p:spPr>
          <a:xfrm>
            <a:off x="1066800" y="1179872"/>
            <a:ext cx="5029200" cy="43432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C6C221-5FBA-48EC-88B7-8A1A1E2EB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9"/>
          <a:stretch/>
        </p:blipFill>
        <p:spPr>
          <a:xfrm>
            <a:off x="1100197" y="1715108"/>
            <a:ext cx="4668595" cy="7022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3B34FE-7C60-4273-9093-ABE1C998B866}"/>
              </a:ext>
            </a:extLst>
          </p:cNvPr>
          <p:cNvPicPr/>
          <p:nvPr/>
        </p:nvPicPr>
        <p:blipFill rotWithShape="1">
          <a:blip r:embed="rId3"/>
          <a:srcRect b="76175"/>
          <a:stretch/>
        </p:blipFill>
        <p:spPr>
          <a:xfrm>
            <a:off x="1100197" y="2630424"/>
            <a:ext cx="4688499" cy="10172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93D3C6-9B43-40CA-9C5D-89D3F01AA970}"/>
              </a:ext>
            </a:extLst>
          </p:cNvPr>
          <p:cNvPicPr/>
          <p:nvPr/>
        </p:nvPicPr>
        <p:blipFill rotWithShape="1">
          <a:blip r:embed="rId4"/>
          <a:srcRect t="13157" b="64606"/>
          <a:stretch/>
        </p:blipFill>
        <p:spPr>
          <a:xfrm>
            <a:off x="1100197" y="3804708"/>
            <a:ext cx="4642328" cy="9417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F73CDF-0622-41AA-AF0D-DBAE6964D070}"/>
              </a:ext>
            </a:extLst>
          </p:cNvPr>
          <p:cNvPicPr/>
          <p:nvPr/>
        </p:nvPicPr>
        <p:blipFill rotWithShape="1">
          <a:blip r:embed="rId5"/>
          <a:srcRect l="29120" b="74714"/>
          <a:stretch/>
        </p:blipFill>
        <p:spPr>
          <a:xfrm>
            <a:off x="1066800" y="4960168"/>
            <a:ext cx="4628833" cy="1017256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629FCFC-719D-43F5-95E5-7DF5C3072116}"/>
              </a:ext>
            </a:extLst>
          </p:cNvPr>
          <p:cNvSpPr txBox="1">
            <a:spLocks/>
          </p:cNvSpPr>
          <p:nvPr/>
        </p:nvSpPr>
        <p:spPr>
          <a:xfrm>
            <a:off x="6705600" y="1083391"/>
            <a:ext cx="5029200" cy="47427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Attacks on Power Systems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5D5385-37DE-49B5-A010-3C7F29DC6374}"/>
              </a:ext>
            </a:extLst>
          </p:cNvPr>
          <p:cNvPicPr/>
          <p:nvPr/>
        </p:nvPicPr>
        <p:blipFill rotWithShape="1">
          <a:blip r:embed="rId6"/>
          <a:srcRect l="15385" b="68978"/>
          <a:stretch/>
        </p:blipFill>
        <p:spPr>
          <a:xfrm>
            <a:off x="6496369" y="4898315"/>
            <a:ext cx="5029200" cy="11409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4DC6FB-B19E-4F7E-BE8B-D9BC5E4583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31" t="9243" r="17415" b="58636"/>
          <a:stretch/>
        </p:blipFill>
        <p:spPr>
          <a:xfrm>
            <a:off x="6496370" y="3504557"/>
            <a:ext cx="5029200" cy="11626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276C47-7ADD-4187-A48D-4A1673FFAA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046" t="8333" r="41705" b="64753"/>
          <a:stretch/>
        </p:blipFill>
        <p:spPr>
          <a:xfrm>
            <a:off x="6496370" y="1715108"/>
            <a:ext cx="5029200" cy="155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71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A384A-EB46-46C5-A414-505E3D0CB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5B792-B01C-4A28-A5A1-5A55F2C0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CPS Attack Surfaces</a:t>
            </a:r>
            <a:b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677E57-1F08-4E50-BDBA-12073EBBD8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Department of Electrical Engineering and Computer Science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B452A5-AD0C-4DD0-9CF7-65741495C40E}"/>
              </a:ext>
            </a:extLst>
          </p:cNvPr>
          <p:cNvSpPr txBox="1"/>
          <p:nvPr/>
        </p:nvSpPr>
        <p:spPr>
          <a:xfrm>
            <a:off x="1066800" y="1105287"/>
            <a:ext cx="470473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Cyber attack surfaces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en-US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e.g., communication, networks, computers, 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Environmental attack surfaces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en-US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e.g., GPS signal, electro-magnetic interference, 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Physical attack surfaces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en-US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e.g., locks, casings, cables,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Human attack surfaces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en-US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e.g., phishing, blackmail,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B0F0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205979-DB1C-4236-A9EE-B0D125D93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297" y="1062832"/>
            <a:ext cx="4459891" cy="4861565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7054299D-1CDE-424D-AC33-6C15B834E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3593" y="2581874"/>
            <a:ext cx="400897" cy="40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B7F5582E-2ACD-43E6-AC85-744CF7ACB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8988" y="3143532"/>
            <a:ext cx="400897" cy="40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0BA2ECF9-B46D-4AA5-B7D2-8552D298E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4225" y="1518938"/>
            <a:ext cx="400897" cy="40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B5BDB6-42A5-4191-A949-53F0247F2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8588" y="1924332"/>
            <a:ext cx="400897" cy="40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4F12898C-4839-435C-9CF2-B8CEC044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0188" y="2991132"/>
            <a:ext cx="400897" cy="40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B1B916AD-93BE-4853-875E-C03C80F3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09188" y="2991132"/>
            <a:ext cx="400897" cy="40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AA099FC0-3442-4303-A0B1-A99FEA7B5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793" y="4109518"/>
            <a:ext cx="400897" cy="40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A197F8-31E9-42B3-B728-ED579FE4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4490" y="4865970"/>
            <a:ext cx="400897" cy="40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23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89325A5-EE67-48DF-92A8-666AB3EE0274}"/>
              </a:ext>
            </a:extLst>
          </p:cNvPr>
          <p:cNvGrpSpPr/>
          <p:nvPr/>
        </p:nvGrpSpPr>
        <p:grpSpPr>
          <a:xfrm>
            <a:off x="7763658" y="1744518"/>
            <a:ext cx="3666922" cy="4237457"/>
            <a:chOff x="4607909" y="1093907"/>
            <a:chExt cx="4459891" cy="515380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2B93E3-8C72-4A48-B0F2-19351D591E34}"/>
                </a:ext>
              </a:extLst>
            </p:cNvPr>
            <p:cNvSpPr/>
            <p:nvPr/>
          </p:nvSpPr>
          <p:spPr>
            <a:xfrm>
              <a:off x="6477000" y="3810000"/>
              <a:ext cx="2438422" cy="2437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21D69C-88E6-4564-8975-51C0BCEE3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7909" y="1093907"/>
              <a:ext cx="4459891" cy="4861565"/>
            </a:xfrm>
            <a:prstGeom prst="rect">
              <a:avLst/>
            </a:prstGeom>
          </p:spPr>
        </p:pic>
        <p:pic>
          <p:nvPicPr>
            <p:cNvPr id="13" name="Picture 16">
              <a:extLst>
                <a:ext uri="{FF2B5EF4-FFF2-40B4-BE49-F238E27FC236}">
                  <a16:creationId xmlns:a16="http://schemas.microsoft.com/office/drawing/2014/main" id="{001BBACD-84EF-44F4-8BBF-CF35F8997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0205" y="2612949"/>
              <a:ext cx="400897" cy="406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>
              <a:extLst>
                <a:ext uri="{FF2B5EF4-FFF2-40B4-BE49-F238E27FC236}">
                  <a16:creationId xmlns:a16="http://schemas.microsoft.com/office/drawing/2014/main" id="{6D18AAAD-3C04-49B1-AFB7-3BE087F11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05600" y="3174607"/>
              <a:ext cx="400897" cy="406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6">
              <a:extLst>
                <a:ext uri="{FF2B5EF4-FFF2-40B4-BE49-F238E27FC236}">
                  <a16:creationId xmlns:a16="http://schemas.microsoft.com/office/drawing/2014/main" id="{B0DB648F-783D-4F09-B100-C43E84EF7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0837" y="1550013"/>
              <a:ext cx="400897" cy="406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ABD2683-72DE-4F1D-A9BA-B6513F958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5200" y="1955407"/>
              <a:ext cx="400897" cy="406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C1E320F-CCCE-4922-B2F7-7CD79552E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6800" y="3022207"/>
              <a:ext cx="400897" cy="406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6">
              <a:extLst>
                <a:ext uri="{FF2B5EF4-FFF2-40B4-BE49-F238E27FC236}">
                  <a16:creationId xmlns:a16="http://schemas.microsoft.com/office/drawing/2014/main" id="{AB652EBA-EE18-4A6F-BD71-4E325284E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05800" y="3022207"/>
              <a:ext cx="400897" cy="406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6">
              <a:extLst>
                <a:ext uri="{FF2B5EF4-FFF2-40B4-BE49-F238E27FC236}">
                  <a16:creationId xmlns:a16="http://schemas.microsoft.com/office/drawing/2014/main" id="{88BD875A-5B70-4980-8BC4-9D05FFE51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37405" y="4140593"/>
              <a:ext cx="400897" cy="406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E51F053E-A1A7-485B-B809-C7096CF7F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11102" y="4897045"/>
              <a:ext cx="400897" cy="406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A384A-EB46-46C5-A414-505E3D0CB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5B792-B01C-4A28-A5A1-5A55F2C0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What is CPS security?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677E57-1F08-4E50-BDBA-12073EBBD8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Department of Electrical Engineering and Computer Science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789D7-D0CC-4A3E-9946-B221E2E40F47}"/>
              </a:ext>
            </a:extLst>
          </p:cNvPr>
          <p:cNvSpPr txBox="1"/>
          <p:nvPr/>
        </p:nvSpPr>
        <p:spPr>
          <a:xfrm>
            <a:off x="1066800" y="1113203"/>
            <a:ext cx="75954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 CPS attack whose goal is to (negatively) affect the interaction between a CPS and the physical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-- Originates through any attack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6E652-2D7C-4EDD-883E-B2E98EF44C54}"/>
              </a:ext>
            </a:extLst>
          </p:cNvPr>
          <p:cNvSpPr txBox="1"/>
          <p:nvPr/>
        </p:nvSpPr>
        <p:spPr>
          <a:xfrm>
            <a:off x="1066800" y="2784090"/>
            <a:ext cx="60697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CPS security concerns the development of technologies for defending against CPS attacks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solidFill>
                  <a:srgbClr val="00B0F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-- Prevention </a:t>
            </a:r>
            <a:r>
              <a:rPr lang="en-US" sz="2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from attacks</a:t>
            </a:r>
            <a:endParaRPr lang="en-US" sz="8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solidFill>
                  <a:srgbClr val="00B0F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-- Detection </a:t>
            </a:r>
            <a:r>
              <a:rPr lang="en-US" sz="2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en-US" sz="2400" dirty="0">
                <a:solidFill>
                  <a:srgbClr val="00B0F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CPS attacks</a:t>
            </a:r>
          </a:p>
          <a:p>
            <a:r>
              <a:rPr lang="en-US" sz="2400" dirty="0">
                <a:solidFill>
                  <a:srgbClr val="00B0F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-- Reaction </a:t>
            </a:r>
            <a:r>
              <a:rPr lang="en-US" sz="2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n-US" sz="2400" dirty="0">
                <a:solidFill>
                  <a:srgbClr val="00B0F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attack effects</a:t>
            </a:r>
          </a:p>
        </p:txBody>
      </p:sp>
    </p:spTree>
    <p:extLst>
      <p:ext uri="{BB962C8B-B14F-4D97-AF65-F5344CB8AC3E}">
        <p14:creationId xmlns:p14="http://schemas.microsoft.com/office/powerpoint/2010/main" val="175287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A384A-EB46-46C5-A414-505E3D0CB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5B792-B01C-4A28-A5A1-5A55F2C0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What we study and why?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677E57-1F08-4E50-BDBA-12073EBBD8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Department of Electrical Engineering and Computer Science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D6EB2-B71E-40A7-862B-1FC312A5EA33}"/>
              </a:ext>
            </a:extLst>
          </p:cNvPr>
          <p:cNvSpPr txBox="1"/>
          <p:nvPr/>
        </p:nvSpPr>
        <p:spPr>
          <a:xfrm>
            <a:off x="1217944" y="1732364"/>
            <a:ext cx="50679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attacker can arbitrarily change sensor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- environmental attack surfaces</a:t>
            </a:r>
          </a:p>
          <a:p>
            <a:r>
              <a:rPr lang="en-US" sz="2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- cyber attack surfaces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F57A50-7E98-467D-851F-083874D4AECD}"/>
              </a:ext>
            </a:extLst>
          </p:cNvPr>
          <p:cNvSpPr/>
          <p:nvPr/>
        </p:nvSpPr>
        <p:spPr>
          <a:xfrm>
            <a:off x="1632686" y="2707792"/>
            <a:ext cx="441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6DC99C-539B-4A4A-AA28-3462E24946AA}"/>
              </a:ext>
            </a:extLst>
          </p:cNvPr>
          <p:cNvSpPr/>
          <p:nvPr/>
        </p:nvSpPr>
        <p:spPr>
          <a:xfrm>
            <a:off x="1455328" y="1038327"/>
            <a:ext cx="36685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Target</a:t>
            </a:r>
            <a:r>
              <a:rPr lang="en-US" sz="26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600" dirty="0">
                <a:solidFill>
                  <a:srgbClr val="C0000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Sensor Attacks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37C811-88B5-49AA-9271-5977A3A23875}"/>
              </a:ext>
            </a:extLst>
          </p:cNvPr>
          <p:cNvSpPr/>
          <p:nvPr/>
        </p:nvSpPr>
        <p:spPr>
          <a:xfrm>
            <a:off x="1361773" y="3020857"/>
            <a:ext cx="441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0EE165-923F-4095-A3F4-1405EB2C1579}"/>
              </a:ext>
            </a:extLst>
          </p:cNvPr>
          <p:cNvGrpSpPr/>
          <p:nvPr/>
        </p:nvGrpSpPr>
        <p:grpSpPr>
          <a:xfrm>
            <a:off x="8098247" y="1416333"/>
            <a:ext cx="2975334" cy="4482534"/>
            <a:chOff x="5867400" y="1447800"/>
            <a:chExt cx="3124200" cy="470681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EF8A16-7159-463A-B7EE-76D5E060FA1B}"/>
                </a:ext>
              </a:extLst>
            </p:cNvPr>
            <p:cNvSpPr/>
            <p:nvPr/>
          </p:nvSpPr>
          <p:spPr>
            <a:xfrm>
              <a:off x="6473689" y="5527419"/>
              <a:ext cx="2087216" cy="62719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Controller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965A8F-2E61-4CC5-B06D-0C59D0B4688C}"/>
                </a:ext>
              </a:extLst>
            </p:cNvPr>
            <p:cNvSpPr/>
            <p:nvPr/>
          </p:nvSpPr>
          <p:spPr>
            <a:xfrm>
              <a:off x="5867400" y="1447800"/>
              <a:ext cx="3124200" cy="66820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Physical system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ED1DEAD-DBDE-4767-BF1B-C8978788F653}"/>
                </a:ext>
              </a:extLst>
            </p:cNvPr>
            <p:cNvSpPr/>
            <p:nvPr/>
          </p:nvSpPr>
          <p:spPr>
            <a:xfrm rot="16200000">
              <a:off x="6036224" y="2845691"/>
              <a:ext cx="1311297" cy="73454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Sensor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A63F18-CD0F-4026-9412-1B2337B60361}"/>
                </a:ext>
              </a:extLst>
            </p:cNvPr>
            <p:cNvSpPr/>
            <p:nvPr/>
          </p:nvSpPr>
          <p:spPr>
            <a:xfrm rot="16200000">
              <a:off x="7587683" y="2845689"/>
              <a:ext cx="1311297" cy="73454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Actuator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EF7A614-FC94-4C2B-A6B0-0C01E1C8616C}"/>
                </a:ext>
              </a:extLst>
            </p:cNvPr>
            <p:cNvSpPr/>
            <p:nvPr/>
          </p:nvSpPr>
          <p:spPr>
            <a:xfrm>
              <a:off x="6096000" y="4308219"/>
              <a:ext cx="2743199" cy="62719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Network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90068EE-DF19-4A3D-8309-CD5301EC8671}"/>
                </a:ext>
              </a:extLst>
            </p:cNvPr>
            <p:cNvCxnSpPr>
              <a:cxnSpLocks/>
            </p:cNvCxnSpPr>
            <p:nvPr/>
          </p:nvCxnSpPr>
          <p:spPr>
            <a:xfrm>
              <a:off x="6705601" y="2116010"/>
              <a:ext cx="0" cy="4416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6D5BBFE-C9F0-42F5-B642-D4C41645BA23}"/>
                </a:ext>
              </a:extLst>
            </p:cNvPr>
            <p:cNvCxnSpPr>
              <a:cxnSpLocks/>
            </p:cNvCxnSpPr>
            <p:nvPr/>
          </p:nvCxnSpPr>
          <p:spPr>
            <a:xfrm>
              <a:off x="6705601" y="3868608"/>
              <a:ext cx="0" cy="4396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5CA1C5D-4913-40C7-B50A-B6CE0A28F3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9601" y="3868610"/>
              <a:ext cx="0" cy="4396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160988-0648-4C33-B6DC-58E9A15E60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6288" y="2116010"/>
              <a:ext cx="0" cy="441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4183E23-24BC-40A0-8F19-9FC5B0443F3D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V="1">
              <a:off x="7517297" y="4900229"/>
              <a:ext cx="0" cy="62719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Lightning Bolt 21">
            <a:extLst>
              <a:ext uri="{FF2B5EF4-FFF2-40B4-BE49-F238E27FC236}">
                <a16:creationId xmlns:a16="http://schemas.microsoft.com/office/drawing/2014/main" id="{D4812BD0-4EC0-4C94-A6E4-5BC2899C0075}"/>
              </a:ext>
            </a:extLst>
          </p:cNvPr>
          <p:cNvSpPr/>
          <p:nvPr/>
        </p:nvSpPr>
        <p:spPr>
          <a:xfrm>
            <a:off x="8225547" y="3818525"/>
            <a:ext cx="416985" cy="416985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E129EF-5D10-4043-B546-FC9739F3ECCF}"/>
              </a:ext>
            </a:extLst>
          </p:cNvPr>
          <p:cNvSpPr txBox="1"/>
          <p:nvPr/>
        </p:nvSpPr>
        <p:spPr>
          <a:xfrm>
            <a:off x="7273539" y="2439802"/>
            <a:ext cx="1289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Malicious</a:t>
            </a:r>
          </a:p>
          <a:p>
            <a:r>
              <a:rPr lang="en-US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signals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BAC53A-2174-4847-A533-1B6BB9C1FBC4}"/>
              </a:ext>
            </a:extLst>
          </p:cNvPr>
          <p:cNvSpPr txBox="1"/>
          <p:nvPr/>
        </p:nvSpPr>
        <p:spPr>
          <a:xfrm>
            <a:off x="7273539" y="3526175"/>
            <a:ext cx="1289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Malicious</a:t>
            </a:r>
          </a:p>
          <a:p>
            <a:r>
              <a:rPr lang="en-US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packets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FA84E4-365E-4E8B-9D84-57E6B554DA39}"/>
              </a:ext>
            </a:extLst>
          </p:cNvPr>
          <p:cNvCxnSpPr>
            <a:cxnSpLocks/>
          </p:cNvCxnSpPr>
          <p:nvPr/>
        </p:nvCxnSpPr>
        <p:spPr>
          <a:xfrm>
            <a:off x="1184953" y="5584003"/>
            <a:ext cx="649404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Image result for self-driving cars transparent background">
            <a:extLst>
              <a:ext uri="{FF2B5EF4-FFF2-40B4-BE49-F238E27FC236}">
                <a16:creationId xmlns:a16="http://schemas.microsoft.com/office/drawing/2014/main" id="{4136769D-C136-4DF5-8BB4-41E2C98F7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53" y="4748096"/>
            <a:ext cx="1659515" cy="10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self-driving cars transparent background">
            <a:extLst>
              <a:ext uri="{FF2B5EF4-FFF2-40B4-BE49-F238E27FC236}">
                <a16:creationId xmlns:a16="http://schemas.microsoft.com/office/drawing/2014/main" id="{4B26AEE8-F291-4177-8ED0-DB65261C3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32" y="4745803"/>
            <a:ext cx="1659515" cy="10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elated image">
            <a:extLst>
              <a:ext uri="{FF2B5EF4-FFF2-40B4-BE49-F238E27FC236}">
                <a16:creationId xmlns:a16="http://schemas.microsoft.com/office/drawing/2014/main" id="{CFC6CE53-8C62-42F1-9AB8-666916B68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48" y="4318111"/>
            <a:ext cx="518886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7B5F0CD-D702-4523-94CF-96CC4DDCD6C7}"/>
              </a:ext>
            </a:extLst>
          </p:cNvPr>
          <p:cNvSpPr txBox="1"/>
          <p:nvPr/>
        </p:nvSpPr>
        <p:spPr>
          <a:xfrm>
            <a:off x="2227797" y="5700739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30mi/h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322E63-982B-4C4A-B3EC-020231AC4D1C}"/>
              </a:ext>
            </a:extLst>
          </p:cNvPr>
          <p:cNvSpPr txBox="1"/>
          <p:nvPr/>
        </p:nvSpPr>
        <p:spPr>
          <a:xfrm>
            <a:off x="4435159" y="5681629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100mi/h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2ADC3E0-FE27-446F-9E71-D380BDCDF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73" y="4208794"/>
            <a:ext cx="634626" cy="634626"/>
          </a:xfrm>
          <a:prstGeom prst="rect">
            <a:avLst/>
          </a:prstGeom>
        </p:spPr>
      </p:pic>
      <p:sp>
        <p:nvSpPr>
          <p:cNvPr id="32" name="Lightning Bolt 31">
            <a:extLst>
              <a:ext uri="{FF2B5EF4-FFF2-40B4-BE49-F238E27FC236}">
                <a16:creationId xmlns:a16="http://schemas.microsoft.com/office/drawing/2014/main" id="{06792FDE-CC19-420B-AC8B-3ED34EF5EC9E}"/>
              </a:ext>
            </a:extLst>
          </p:cNvPr>
          <p:cNvSpPr/>
          <p:nvPr/>
        </p:nvSpPr>
        <p:spPr>
          <a:xfrm>
            <a:off x="8258662" y="2734178"/>
            <a:ext cx="416985" cy="416985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Lightning Bolt 32">
            <a:extLst>
              <a:ext uri="{FF2B5EF4-FFF2-40B4-BE49-F238E27FC236}">
                <a16:creationId xmlns:a16="http://schemas.microsoft.com/office/drawing/2014/main" id="{88B6C0D3-C680-4978-9938-7AC471B220B6}"/>
              </a:ext>
            </a:extLst>
          </p:cNvPr>
          <p:cNvSpPr/>
          <p:nvPr/>
        </p:nvSpPr>
        <p:spPr>
          <a:xfrm rot="2273997">
            <a:off x="3808073" y="4171757"/>
            <a:ext cx="416985" cy="416985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65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16862 -0.00046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26029 1.85185E-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22" grpId="0" animBg="1"/>
      <p:bldP spid="23" grpId="0"/>
      <p:bldP spid="24" grpId="0"/>
      <p:bldP spid="29" grpId="0"/>
      <p:bldP spid="30" grpId="0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A384A-EB46-46C5-A414-505E3D0CB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5B792-B01C-4A28-A5A1-5A55F2C0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What we study and why?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677E57-1F08-4E50-BDBA-12073EBBD8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Department of Electrical Engineering and Computer Science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D6EB2-B71E-40A7-862B-1FC312A5EA33}"/>
              </a:ext>
            </a:extLst>
          </p:cNvPr>
          <p:cNvSpPr txBox="1"/>
          <p:nvPr/>
        </p:nvSpPr>
        <p:spPr>
          <a:xfrm>
            <a:off x="1217944" y="1732364"/>
            <a:ext cx="50679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attacker can arbitrarily change sensor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- environmental attack surfaces</a:t>
            </a:r>
          </a:p>
          <a:p>
            <a:r>
              <a:rPr lang="en-US" sz="2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- cyber attack surfaces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6DC99C-539B-4A4A-AA28-3462E24946AA}"/>
              </a:ext>
            </a:extLst>
          </p:cNvPr>
          <p:cNvSpPr/>
          <p:nvPr/>
        </p:nvSpPr>
        <p:spPr>
          <a:xfrm>
            <a:off x="1455328" y="1038327"/>
            <a:ext cx="36685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Target</a:t>
            </a:r>
            <a:r>
              <a:rPr lang="en-US" sz="26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600" dirty="0">
                <a:solidFill>
                  <a:srgbClr val="C0000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Sensor Attacks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0EE165-923F-4095-A3F4-1405EB2C1579}"/>
              </a:ext>
            </a:extLst>
          </p:cNvPr>
          <p:cNvGrpSpPr/>
          <p:nvPr/>
        </p:nvGrpSpPr>
        <p:grpSpPr>
          <a:xfrm>
            <a:off x="8098247" y="1416333"/>
            <a:ext cx="2975334" cy="4482534"/>
            <a:chOff x="5867400" y="1447800"/>
            <a:chExt cx="3124200" cy="470681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EF8A16-7159-463A-B7EE-76D5E060FA1B}"/>
                </a:ext>
              </a:extLst>
            </p:cNvPr>
            <p:cNvSpPr/>
            <p:nvPr/>
          </p:nvSpPr>
          <p:spPr>
            <a:xfrm>
              <a:off x="6473689" y="5527419"/>
              <a:ext cx="2087216" cy="62719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Controller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965A8F-2E61-4CC5-B06D-0C59D0B4688C}"/>
                </a:ext>
              </a:extLst>
            </p:cNvPr>
            <p:cNvSpPr/>
            <p:nvPr/>
          </p:nvSpPr>
          <p:spPr>
            <a:xfrm>
              <a:off x="5867400" y="1447800"/>
              <a:ext cx="3124200" cy="66820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Physical system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ED1DEAD-DBDE-4767-BF1B-C8978788F653}"/>
                </a:ext>
              </a:extLst>
            </p:cNvPr>
            <p:cNvSpPr/>
            <p:nvPr/>
          </p:nvSpPr>
          <p:spPr>
            <a:xfrm rot="16200000">
              <a:off x="6036224" y="2845691"/>
              <a:ext cx="1311297" cy="73454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Sensor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A63F18-CD0F-4026-9412-1B2337B60361}"/>
                </a:ext>
              </a:extLst>
            </p:cNvPr>
            <p:cNvSpPr/>
            <p:nvPr/>
          </p:nvSpPr>
          <p:spPr>
            <a:xfrm rot="16200000">
              <a:off x="7587683" y="2845689"/>
              <a:ext cx="1311297" cy="73454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Actuator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EF7A614-FC94-4C2B-A6B0-0C01E1C8616C}"/>
                </a:ext>
              </a:extLst>
            </p:cNvPr>
            <p:cNvSpPr/>
            <p:nvPr/>
          </p:nvSpPr>
          <p:spPr>
            <a:xfrm>
              <a:off x="6096000" y="4308219"/>
              <a:ext cx="2743199" cy="62719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Network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90068EE-DF19-4A3D-8309-CD5301EC8671}"/>
                </a:ext>
              </a:extLst>
            </p:cNvPr>
            <p:cNvCxnSpPr>
              <a:cxnSpLocks/>
            </p:cNvCxnSpPr>
            <p:nvPr/>
          </p:nvCxnSpPr>
          <p:spPr>
            <a:xfrm>
              <a:off x="6705601" y="2116010"/>
              <a:ext cx="0" cy="4416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6D5BBFE-C9F0-42F5-B642-D4C41645BA23}"/>
                </a:ext>
              </a:extLst>
            </p:cNvPr>
            <p:cNvCxnSpPr>
              <a:cxnSpLocks/>
            </p:cNvCxnSpPr>
            <p:nvPr/>
          </p:nvCxnSpPr>
          <p:spPr>
            <a:xfrm>
              <a:off x="6705601" y="3868608"/>
              <a:ext cx="0" cy="4396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5CA1C5D-4913-40C7-B50A-B6CE0A28F3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9601" y="3868610"/>
              <a:ext cx="0" cy="4396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160988-0648-4C33-B6DC-58E9A15E60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6288" y="2116010"/>
              <a:ext cx="0" cy="441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4183E23-24BC-40A0-8F19-9FC5B0443F3D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V="1">
              <a:off x="7517297" y="4900229"/>
              <a:ext cx="0" cy="62719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Lightning Bolt 21">
            <a:extLst>
              <a:ext uri="{FF2B5EF4-FFF2-40B4-BE49-F238E27FC236}">
                <a16:creationId xmlns:a16="http://schemas.microsoft.com/office/drawing/2014/main" id="{D4812BD0-4EC0-4C94-A6E4-5BC2899C0075}"/>
              </a:ext>
            </a:extLst>
          </p:cNvPr>
          <p:cNvSpPr/>
          <p:nvPr/>
        </p:nvSpPr>
        <p:spPr>
          <a:xfrm>
            <a:off x="8225547" y="3818525"/>
            <a:ext cx="416985" cy="416985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E129EF-5D10-4043-B546-FC9739F3ECCF}"/>
              </a:ext>
            </a:extLst>
          </p:cNvPr>
          <p:cNvSpPr txBox="1"/>
          <p:nvPr/>
        </p:nvSpPr>
        <p:spPr>
          <a:xfrm>
            <a:off x="7273539" y="2439802"/>
            <a:ext cx="1289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Malicious</a:t>
            </a:r>
          </a:p>
          <a:p>
            <a:r>
              <a:rPr lang="en-US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signals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BAC53A-2174-4847-A533-1B6BB9C1FBC4}"/>
              </a:ext>
            </a:extLst>
          </p:cNvPr>
          <p:cNvSpPr txBox="1"/>
          <p:nvPr/>
        </p:nvSpPr>
        <p:spPr>
          <a:xfrm>
            <a:off x="7273539" y="3526175"/>
            <a:ext cx="1289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Malicious</a:t>
            </a:r>
          </a:p>
          <a:p>
            <a:r>
              <a:rPr lang="en-US" sz="2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packets</a:t>
            </a:r>
          </a:p>
        </p:txBody>
      </p:sp>
      <p:sp>
        <p:nvSpPr>
          <p:cNvPr id="32" name="Lightning Bolt 31">
            <a:extLst>
              <a:ext uri="{FF2B5EF4-FFF2-40B4-BE49-F238E27FC236}">
                <a16:creationId xmlns:a16="http://schemas.microsoft.com/office/drawing/2014/main" id="{06792FDE-CC19-420B-AC8B-3ED34EF5EC9E}"/>
              </a:ext>
            </a:extLst>
          </p:cNvPr>
          <p:cNvSpPr/>
          <p:nvPr/>
        </p:nvSpPr>
        <p:spPr>
          <a:xfrm>
            <a:off x="8258662" y="2734178"/>
            <a:ext cx="416985" cy="416985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A2F8AA-A314-4276-A8A5-60A23CF0E437}"/>
              </a:ext>
            </a:extLst>
          </p:cNvPr>
          <p:cNvSpPr txBox="1"/>
          <p:nvPr/>
        </p:nvSpPr>
        <p:spPr>
          <a:xfrm>
            <a:off x="1220984" y="4597860"/>
            <a:ext cx="48640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To ensure control performance with sensor attacks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47D7F0-E0D1-46BB-891A-FE9B0BAAD097}"/>
              </a:ext>
            </a:extLst>
          </p:cNvPr>
          <p:cNvSpPr/>
          <p:nvPr/>
        </p:nvSpPr>
        <p:spPr>
          <a:xfrm>
            <a:off x="1455328" y="3967822"/>
            <a:ext cx="26677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en-US" sz="26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600" dirty="0">
                <a:solidFill>
                  <a:srgbClr val="00B0F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184615817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A384A-EB46-46C5-A414-505E3D0CB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5B792-B01C-4A28-A5A1-5A55F2C0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3A1CA-500D-4263-AC07-1EE2F7FDC4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800" y="1057619"/>
            <a:ext cx="10667998" cy="493555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What we study?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Reaction to sensor attacks after detected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Why it is important and difficult?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/>
              <a:t>Cannot restart CPS arbitrarily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/>
              <a:t>Response taking CPS offline is inferior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/>
              <a:t>Need accurate and real-time reaction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if inadequate sensor redundancy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677E57-1F08-4E50-BDBA-12073EBBD8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Department of Electrical Engineering and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5862045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sensor attacks affect control?</a:t>
            </a:r>
            <a:b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Department of Electrical Engineering and Computer Science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10EDBD-5DF8-4586-9C81-C67E0AAACFCD}"/>
              </a:ext>
            </a:extLst>
          </p:cNvPr>
          <p:cNvSpPr/>
          <p:nvPr/>
        </p:nvSpPr>
        <p:spPr>
          <a:xfrm>
            <a:off x="5208615" y="1295400"/>
            <a:ext cx="1987762" cy="5973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576F4-FB99-4CBE-B5B2-461CDA9E7E59}"/>
              </a:ext>
            </a:extLst>
          </p:cNvPr>
          <p:cNvSpPr/>
          <p:nvPr/>
        </p:nvSpPr>
        <p:spPr>
          <a:xfrm>
            <a:off x="3064302" y="2386827"/>
            <a:ext cx="1248815" cy="5155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956524-D54C-401E-8D90-2CF6609E9412}"/>
              </a:ext>
            </a:extLst>
          </p:cNvPr>
          <p:cNvSpPr/>
          <p:nvPr/>
        </p:nvSpPr>
        <p:spPr>
          <a:xfrm>
            <a:off x="8031297" y="2386827"/>
            <a:ext cx="1248815" cy="5119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BD1073-0220-435C-9D28-5DEE99CBD6C5}"/>
                  </a:ext>
                </a:extLst>
              </p:cNvPr>
              <p:cNvSpPr txBox="1"/>
              <p:nvPr/>
            </p:nvSpPr>
            <p:spPr>
              <a:xfrm>
                <a:off x="3460923" y="1332443"/>
                <a:ext cx="486030" cy="5232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</m:oMath>
                  </m:oMathPara>
                </a14:m>
                <a:endParaRPr lang="en-US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BD1073-0220-435C-9D28-5DEE99CBD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923" y="1332443"/>
                <a:ext cx="48603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459923-A088-4687-BAE5-B8092794B3CA}"/>
                  </a:ext>
                </a:extLst>
              </p:cNvPr>
              <p:cNvSpPr txBox="1"/>
              <p:nvPr/>
            </p:nvSpPr>
            <p:spPr>
              <a:xfrm>
                <a:off x="8412690" y="1332443"/>
                <a:ext cx="516488" cy="5232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459923-A088-4687-BAE5-B8092794B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690" y="1332443"/>
                <a:ext cx="51648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46D1F14-6B9C-465C-A948-AB1CCA3086F1}"/>
              </a:ext>
            </a:extLst>
          </p:cNvPr>
          <p:cNvCxnSpPr>
            <a:stCxn id="10" idx="3"/>
            <a:endCxn id="7" idx="1"/>
          </p:cNvCxnSpPr>
          <p:nvPr/>
        </p:nvCxnSpPr>
        <p:spPr>
          <a:xfrm>
            <a:off x="3946953" y="1594053"/>
            <a:ext cx="126166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81B303-41B7-4E9F-9FF4-D45C3C05729A}"/>
              </a:ext>
            </a:extLst>
          </p:cNvPr>
          <p:cNvCxnSpPr>
            <a:stCxn id="7" idx="3"/>
            <a:endCxn id="11" idx="1"/>
          </p:cNvCxnSpPr>
          <p:nvPr/>
        </p:nvCxnSpPr>
        <p:spPr>
          <a:xfrm>
            <a:off x="7196377" y="1594053"/>
            <a:ext cx="121631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50D143-BFD4-4C4B-9E89-4FE79A2B9F49}"/>
              </a:ext>
            </a:extLst>
          </p:cNvPr>
          <p:cNvCxnSpPr>
            <a:stCxn id="8" idx="0"/>
            <a:endCxn id="10" idx="2"/>
          </p:cNvCxnSpPr>
          <p:nvPr/>
        </p:nvCxnSpPr>
        <p:spPr>
          <a:xfrm flipV="1">
            <a:off x="3688710" y="1855663"/>
            <a:ext cx="15228" cy="531164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B93581-D06B-4F84-8898-61BC79587814}"/>
              </a:ext>
            </a:extLst>
          </p:cNvPr>
          <p:cNvCxnSpPr>
            <a:stCxn id="11" idx="2"/>
            <a:endCxn id="9" idx="0"/>
          </p:cNvCxnSpPr>
          <p:nvPr/>
        </p:nvCxnSpPr>
        <p:spPr>
          <a:xfrm flipH="1">
            <a:off x="8655705" y="1855663"/>
            <a:ext cx="15229" cy="531164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2A3EC02-1EAF-473D-90E1-DA8DAB3B7674}"/>
              </a:ext>
            </a:extLst>
          </p:cNvPr>
          <p:cNvSpPr txBox="1"/>
          <p:nvPr/>
        </p:nvSpPr>
        <p:spPr>
          <a:xfrm>
            <a:off x="1066800" y="3429000"/>
            <a:ext cx="1066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sensor attack or fault occurs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5E79C2-D9C6-4E3D-92B4-A25CEADAD6F3}"/>
              </a:ext>
            </a:extLst>
          </p:cNvPr>
          <p:cNvSpPr/>
          <p:nvPr/>
        </p:nvSpPr>
        <p:spPr>
          <a:xfrm>
            <a:off x="5073071" y="2386827"/>
            <a:ext cx="2258849" cy="5119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system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83BA1EC-C72C-43FD-8887-F8B93E9D1F59}"/>
              </a:ext>
            </a:extLst>
          </p:cNvPr>
          <p:cNvCxnSpPr>
            <a:cxnSpLocks/>
            <a:stCxn id="17" idx="1"/>
            <a:endCxn id="8" idx="3"/>
          </p:cNvCxnSpPr>
          <p:nvPr/>
        </p:nvCxnSpPr>
        <p:spPr>
          <a:xfrm flipH="1">
            <a:off x="4313117" y="2642780"/>
            <a:ext cx="759954" cy="184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EC340B-1FEC-4B43-8961-CDA192E12149}"/>
              </a:ext>
            </a:extLst>
          </p:cNvPr>
          <p:cNvCxnSpPr>
            <a:cxnSpLocks/>
            <a:stCxn id="9" idx="1"/>
            <a:endCxn id="17" idx="3"/>
          </p:cNvCxnSpPr>
          <p:nvPr/>
        </p:nvCxnSpPr>
        <p:spPr>
          <a:xfrm flipH="1" flipV="1">
            <a:off x="7331920" y="2642780"/>
            <a:ext cx="699377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689749-A85D-4169-8037-B85EAE8DA56E}"/>
                  </a:ext>
                </a:extLst>
              </p:cNvPr>
              <p:cNvSpPr txBox="1"/>
              <p:nvPr/>
            </p:nvSpPr>
            <p:spPr>
              <a:xfrm>
                <a:off x="1066800" y="3921443"/>
                <a:ext cx="10667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 input, i.e., estimation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incorrectly reflects the system’s physical state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689749-A85D-4169-8037-B85EAE8DA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921443"/>
                <a:ext cx="10667999" cy="461665"/>
              </a:xfrm>
              <a:prstGeom prst="rect">
                <a:avLst/>
              </a:prstGeom>
              <a:blipFill>
                <a:blip r:embed="rId5"/>
                <a:stretch>
                  <a:fillRect l="-857" t="-11842" r="-74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83F16E-85EF-45CA-AFC5-17130A47BE3A}"/>
                  </a:ext>
                </a:extLst>
              </p:cNvPr>
              <p:cNvSpPr txBox="1"/>
              <p:nvPr/>
            </p:nvSpPr>
            <p:spPr>
              <a:xfrm>
                <a:off x="1066800" y="4404349"/>
                <a:ext cx="1066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 The output, i.e., control input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is misled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83F16E-85EF-45CA-AFC5-17130A47B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404349"/>
                <a:ext cx="10668000" cy="461665"/>
              </a:xfrm>
              <a:prstGeom prst="rect">
                <a:avLst/>
              </a:prstGeom>
              <a:blipFill>
                <a:blip r:embed="rId6"/>
                <a:stretch>
                  <a:fillRect l="-857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B457FF0-0F24-4776-909A-59D433ED93B9}"/>
              </a:ext>
            </a:extLst>
          </p:cNvPr>
          <p:cNvSpPr txBox="1"/>
          <p:nvPr/>
        </p:nvSpPr>
        <p:spPr>
          <a:xfrm>
            <a:off x="1066800" y="4903518"/>
            <a:ext cx="10567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The actuator performs the misled actuation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ED9DED-0397-4064-8115-D94F736C6339}"/>
              </a:ext>
            </a:extLst>
          </p:cNvPr>
          <p:cNvSpPr txBox="1"/>
          <p:nvPr/>
        </p:nvSpPr>
        <p:spPr>
          <a:xfrm>
            <a:off x="1066800" y="5400429"/>
            <a:ext cx="106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 The physical system drifts off</a:t>
            </a:r>
          </a:p>
        </p:txBody>
      </p:sp>
      <p:sp>
        <p:nvSpPr>
          <p:cNvPr id="24" name="Oval 23"/>
          <p:cNvSpPr/>
          <p:nvPr/>
        </p:nvSpPr>
        <p:spPr>
          <a:xfrm>
            <a:off x="3178183" y="1079690"/>
            <a:ext cx="990600" cy="9754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93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  <p:bldP spid="23" grpId="0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racuse_traditional_widescreen_system_template" id="{80835E4C-BF3B-774F-94D3-A317D862B622}" vid="{95995BBF-4AF3-9346-92CD-D332D5DED6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3654</TotalTime>
  <Words>998</Words>
  <Application>Microsoft Office PowerPoint</Application>
  <PresentationFormat>Widescreen</PresentationFormat>
  <Paragraphs>249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Georgia</vt:lpstr>
      <vt:lpstr>Tahoma</vt:lpstr>
      <vt:lpstr>Times New Roman</vt:lpstr>
      <vt:lpstr>Trebuchet MS</vt:lpstr>
      <vt:lpstr>Office Theme</vt:lpstr>
      <vt:lpstr>Attack-Resilient Cyber-Physical Systems</vt:lpstr>
      <vt:lpstr>Cyber-Physical Systems</vt:lpstr>
      <vt:lpstr>Cyber-Physical System Attacks</vt:lpstr>
      <vt:lpstr>CPS Attack Surfaces </vt:lpstr>
      <vt:lpstr>What is CPS security?</vt:lpstr>
      <vt:lpstr>What we study and why?</vt:lpstr>
      <vt:lpstr>What we study and why?</vt:lpstr>
      <vt:lpstr>Background</vt:lpstr>
      <vt:lpstr>How sensor attacks affect control? </vt:lpstr>
      <vt:lpstr>The core idea: Checkpointing and Recovery</vt:lpstr>
      <vt:lpstr>Roll-forward recovery </vt:lpstr>
      <vt:lpstr>Which state is used for the recovery?  </vt:lpstr>
      <vt:lpstr>A sliding window-based protocol </vt:lpstr>
      <vt:lpstr>The overall system design </vt:lpstr>
      <vt:lpstr>Case study 1: cruise control </vt:lpstr>
      <vt:lpstr>How well does it work? </vt:lpstr>
      <vt:lpstr>Case study 2: lane keeping</vt:lpstr>
      <vt:lpstr>How well does it work?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the  Presentation Title Slide</dc:title>
  <dc:creator>Fanxin Kong</dc:creator>
  <cp:lastModifiedBy>Fanxin Kong</cp:lastModifiedBy>
  <cp:revision>104</cp:revision>
  <dcterms:created xsi:type="dcterms:W3CDTF">2019-12-04T14:23:25Z</dcterms:created>
  <dcterms:modified xsi:type="dcterms:W3CDTF">2020-01-31T02:26:00Z</dcterms:modified>
</cp:coreProperties>
</file>