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C460"/>
    <a:srgbClr val="9E9C3A"/>
    <a:srgbClr val="577256"/>
    <a:srgbClr val="A6BB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35" autoAdjust="0"/>
    <p:restoredTop sz="94660"/>
  </p:normalViewPr>
  <p:slideViewPr>
    <p:cSldViewPr snapToGrid="0">
      <p:cViewPr varScale="1">
        <p:scale>
          <a:sx n="70" d="100"/>
          <a:sy n="70" d="100"/>
        </p:scale>
        <p:origin x="23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C2677C-AF9C-4A2B-AC3E-38895BE242DF}"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2769015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C2677C-AF9C-4A2B-AC3E-38895BE242DF}"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65594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C2677C-AF9C-4A2B-AC3E-38895BE242DF}"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4173821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C2677C-AF9C-4A2B-AC3E-38895BE242DF}"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2957710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C2677C-AF9C-4A2B-AC3E-38895BE242DF}"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3892355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C2677C-AF9C-4A2B-AC3E-38895BE242DF}"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1248052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C2677C-AF9C-4A2B-AC3E-38895BE242DF}" type="datetimeFigureOut">
              <a:rPr lang="en-US" smtClean="0"/>
              <a:t>10/25/2024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3055104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C2677C-AF9C-4A2B-AC3E-38895BE242DF}" type="datetimeFigureOut">
              <a:rPr lang="en-US" smtClean="0"/>
              <a:t>10/25/2024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4199013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2677C-AF9C-4A2B-AC3E-38895BE242DF}" type="datetimeFigureOut">
              <a:rPr lang="en-US" smtClean="0"/>
              <a:t>10/25/2024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4086177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AC2677C-AF9C-4A2B-AC3E-38895BE242DF}"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3661078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AC2677C-AF9C-4A2B-AC3E-38895BE242DF}"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AE8204-4B6F-40F1-8883-999B9AF4C7C3}" type="slidenum">
              <a:rPr lang="en-US" smtClean="0"/>
              <a:t>‹#›</a:t>
            </a:fld>
            <a:endParaRPr lang="en-US"/>
          </a:p>
        </p:txBody>
      </p:sp>
    </p:spTree>
    <p:extLst>
      <p:ext uri="{BB962C8B-B14F-4D97-AF65-F5344CB8AC3E}">
        <p14:creationId xmlns:p14="http://schemas.microsoft.com/office/powerpoint/2010/main" val="3322005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BAC2677C-AF9C-4A2B-AC3E-38895BE242DF}" type="datetimeFigureOut">
              <a:rPr lang="en-US" smtClean="0"/>
              <a:t>10/25/2024</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5AE8204-4B6F-40F1-8883-999B9AF4C7C3}" type="slidenum">
              <a:rPr lang="en-US" smtClean="0"/>
              <a:t>‹#›</a:t>
            </a:fld>
            <a:endParaRPr lang="en-US"/>
          </a:p>
        </p:txBody>
      </p:sp>
    </p:spTree>
    <p:extLst>
      <p:ext uri="{BB962C8B-B14F-4D97-AF65-F5344CB8AC3E}">
        <p14:creationId xmlns:p14="http://schemas.microsoft.com/office/powerpoint/2010/main" val="3123899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07972" y="520180"/>
            <a:ext cx="2650028" cy="1162570"/>
          </a:xfrm>
        </p:spPr>
        <p:txBody>
          <a:bodyPr>
            <a:normAutofit fontScale="90000"/>
          </a:bodyPr>
          <a:lstStyle/>
          <a:p>
            <a:pPr algn="l"/>
            <a:r>
              <a:rPr lang="en-US" sz="1600" dirty="0">
                <a:latin typeface="Times New Roman" panose="02020603050405020304" pitchFamily="18" charset="0"/>
                <a:cs typeface="Times New Roman" panose="02020603050405020304" pitchFamily="18" charset="0"/>
              </a:rPr>
              <a:t>IEEE Distinguished Lecturer</a:t>
            </a:r>
            <a:br>
              <a:rPr lang="en-US" sz="3100" dirty="0">
                <a:latin typeface="Times New Roman" panose="02020603050405020304" pitchFamily="18" charset="0"/>
                <a:cs typeface="Times New Roman" panose="02020603050405020304" pitchFamily="18" charset="0"/>
              </a:rPr>
            </a:br>
            <a:r>
              <a:rPr lang="en-US" sz="3100" dirty="0" err="1">
                <a:latin typeface="Times New Roman" panose="02020603050405020304" pitchFamily="18" charset="0"/>
                <a:cs typeface="Times New Roman" panose="02020603050405020304" pitchFamily="18" charset="0"/>
              </a:rPr>
              <a:t>Yimin</a:t>
            </a:r>
            <a:r>
              <a:rPr lang="en-US" sz="3100" dirty="0">
                <a:latin typeface="Times New Roman" panose="02020603050405020304" pitchFamily="18" charset="0"/>
                <a:cs typeface="Times New Roman" panose="02020603050405020304" pitchFamily="18" charset="0"/>
              </a:rPr>
              <a:t> D. Zhang</a:t>
            </a:r>
            <a:br>
              <a:rPr lang="en-US" sz="36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Temple University</a:t>
            </a:r>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177800" y="116858"/>
            <a:ext cx="4030172" cy="2228850"/>
          </a:xfrm>
          <a:prstGeom prst="rect">
            <a:avLst/>
          </a:prstGeom>
          <a:solidFill>
            <a:srgbClr val="C4C4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64152" y="330200"/>
            <a:ext cx="2429355" cy="1985159"/>
          </a:xfrm>
          <a:prstGeom prst="rect">
            <a:avLst/>
          </a:prstGeom>
          <a:noFill/>
        </p:spPr>
        <p:txBody>
          <a:bodyPr wrap="square" rtlCol="0">
            <a:spAutoFit/>
          </a:bodyPr>
          <a:lstStyle/>
          <a:p>
            <a:pPr algn="ctr"/>
            <a:r>
              <a:rPr lang="en-US" dirty="0">
                <a:latin typeface="Times New Roman" panose="02020603050405020304" pitchFamily="18" charset="0"/>
                <a:cs typeface="Times New Roman" panose="02020603050405020304" pitchFamily="18" charset="0"/>
              </a:rPr>
              <a:t>Thursday</a:t>
            </a:r>
          </a:p>
          <a:p>
            <a:pPr algn="ctr"/>
            <a:r>
              <a:rPr lang="en-US" dirty="0">
                <a:latin typeface="Times New Roman" panose="02020603050405020304" pitchFamily="18" charset="0"/>
                <a:cs typeface="Times New Roman" panose="02020603050405020304" pitchFamily="18" charset="0"/>
              </a:rPr>
              <a:t>21 Nov 2024</a:t>
            </a:r>
          </a:p>
          <a:p>
            <a:pPr algn="ctr"/>
            <a:r>
              <a:rPr lang="en-US" dirty="0">
                <a:latin typeface="Times New Roman" panose="02020603050405020304" pitchFamily="18" charset="0"/>
                <a:cs typeface="Times New Roman" panose="02020603050405020304" pitchFamily="18" charset="0"/>
              </a:rPr>
              <a:t>6:00 </a:t>
            </a:r>
            <a:r>
              <a:rPr lang="en-US" sz="1400" dirty="0">
                <a:latin typeface="Times New Roman" panose="02020603050405020304" pitchFamily="18" charset="0"/>
                <a:cs typeface="Times New Roman" panose="02020603050405020304" pitchFamily="18" charset="0"/>
              </a:rPr>
              <a:t>PM</a:t>
            </a:r>
            <a:r>
              <a:rPr lang="en-US" sz="18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MST</a:t>
            </a:r>
            <a:endParaRPr lang="en-US" dirty="0">
              <a:latin typeface="Times New Roman" panose="02020603050405020304" pitchFamily="18" charset="0"/>
              <a:cs typeface="Times New Roman" panose="02020603050405020304" pitchFamily="18" charset="0"/>
            </a:endParaRPr>
          </a:p>
          <a:p>
            <a:pPr algn="ctr"/>
            <a:endParaRPr lang="en-US" sz="12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Sorensen Molecular Biotechnology</a:t>
            </a:r>
          </a:p>
          <a:p>
            <a:pPr algn="ctr"/>
            <a:r>
              <a:rPr lang="en-US" sz="1200" dirty="0">
                <a:latin typeface="Times New Roman" panose="02020603050405020304" pitchFamily="18" charset="0"/>
                <a:cs typeface="Times New Roman" panose="02020603050405020304" pitchFamily="18" charset="0"/>
              </a:rPr>
              <a:t>Building SMBB 2650, University</a:t>
            </a:r>
          </a:p>
          <a:p>
            <a:pPr algn="ctr"/>
            <a:r>
              <a:rPr lang="en-US" sz="1200" dirty="0">
                <a:latin typeface="Times New Roman" panose="02020603050405020304" pitchFamily="18" charset="0"/>
                <a:cs typeface="Times New Roman" panose="02020603050405020304" pitchFamily="18" charset="0"/>
              </a:rPr>
              <a:t>of Utah, Salt Lake City, UT</a:t>
            </a:r>
          </a:p>
          <a:p>
            <a:pPr algn="ctr"/>
            <a:r>
              <a:rPr lang="en-US" sz="1050" dirty="0">
                <a:latin typeface="Times New Roman" panose="02020603050405020304" pitchFamily="18" charset="0"/>
                <a:cs typeface="Times New Roman" panose="02020603050405020304" pitchFamily="18" charset="0"/>
              </a:rPr>
              <a:t> </a:t>
            </a:r>
          </a:p>
          <a:p>
            <a:pPr algn="ctr"/>
            <a:endParaRPr lang="en-US" sz="1050" dirty="0">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4207972" y="1597025"/>
            <a:ext cx="2573994" cy="761024"/>
          </a:xfrm>
          <a:prstGeom prst="rect">
            <a:avLst/>
          </a:prstGeom>
        </p:spPr>
        <p:txBody>
          <a:bodyPr vert="horz" lIns="91440" tIns="45720" rIns="91440" bIns="45720" rtlCol="0" anchor="b">
            <a:normAutofit fontScale="975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2000" dirty="0">
                <a:solidFill>
                  <a:srgbClr val="9E9C3A"/>
                </a:solidFill>
                <a:latin typeface="Times New Roman" panose="02020603050405020304" pitchFamily="18" charset="0"/>
                <a:cs typeface="Times New Roman" panose="02020603050405020304" pitchFamily="18" charset="0"/>
              </a:rPr>
              <a:t>IEEE Communications Society</a:t>
            </a:r>
          </a:p>
        </p:txBody>
      </p:sp>
      <p:sp>
        <p:nvSpPr>
          <p:cNvPr id="8" name="Rectangle 7"/>
          <p:cNvSpPr/>
          <p:nvPr/>
        </p:nvSpPr>
        <p:spPr>
          <a:xfrm>
            <a:off x="114218" y="2398299"/>
            <a:ext cx="6629566" cy="6591300"/>
          </a:xfrm>
          <a:prstGeom prst="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16554" y="3064123"/>
            <a:ext cx="3212446" cy="5318687"/>
          </a:xfrm>
          <a:prstGeom prst="rect">
            <a:avLst/>
          </a:prstGeom>
          <a:solidFill>
            <a:srgbClr val="C4C4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16553" y="2520717"/>
            <a:ext cx="6446922" cy="369332"/>
          </a:xfrm>
          <a:prstGeom prst="rect">
            <a:avLst/>
          </a:prstGeom>
          <a:noFill/>
        </p:spPr>
        <p:txBody>
          <a:bodyPr wrap="square" rtlCol="0">
            <a:spAutoFit/>
          </a:bodyPr>
          <a:lstStyle/>
          <a:p>
            <a:pPr algn="ctr"/>
            <a:r>
              <a:rPr lang="en-US" b="1" dirty="0">
                <a:solidFill>
                  <a:srgbClr val="C4C460"/>
                </a:solidFill>
                <a:latin typeface="Times New Roman" panose="02020603050405020304" pitchFamily="18" charset="0"/>
                <a:cs typeface="Times New Roman" panose="02020603050405020304" pitchFamily="18" charset="0"/>
              </a:rPr>
              <a:t>Spectrum Sharing for Joint Sensing and Communications</a:t>
            </a:r>
          </a:p>
        </p:txBody>
      </p:sp>
      <p:sp>
        <p:nvSpPr>
          <p:cNvPr id="11" name="TextBox 10"/>
          <p:cNvSpPr txBox="1"/>
          <p:nvPr/>
        </p:nvSpPr>
        <p:spPr>
          <a:xfrm>
            <a:off x="186090" y="3124795"/>
            <a:ext cx="3244672" cy="5509200"/>
          </a:xfrm>
          <a:prstGeom prst="rect">
            <a:avLst/>
          </a:prstGeom>
          <a:noFill/>
        </p:spPr>
        <p:txBody>
          <a:bodyPr wrap="square" rtlCol="0">
            <a:spAutoFit/>
          </a:bodyPr>
          <a:lstStyle/>
          <a:p>
            <a:pPr algn="l"/>
            <a:r>
              <a:rPr lang="en-US" sz="1100" b="0" i="0" dirty="0">
                <a:solidFill>
                  <a:srgbClr val="000000"/>
                </a:solidFill>
                <a:effectLst/>
                <a:latin typeface="Roboto" panose="02000000000000000000" pitchFamily="2" charset="0"/>
              </a:rPr>
              <a:t>Dr. </a:t>
            </a:r>
            <a:r>
              <a:rPr lang="en-US" sz="1100" b="0" i="0" dirty="0" err="1">
                <a:solidFill>
                  <a:srgbClr val="000000"/>
                </a:solidFill>
                <a:effectLst/>
                <a:latin typeface="Roboto" panose="02000000000000000000" pitchFamily="2" charset="0"/>
              </a:rPr>
              <a:t>Yimin</a:t>
            </a:r>
            <a:r>
              <a:rPr lang="en-US" sz="1100" b="0" i="0" dirty="0">
                <a:solidFill>
                  <a:srgbClr val="000000"/>
                </a:solidFill>
                <a:effectLst/>
                <a:latin typeface="Roboto" panose="02000000000000000000" pitchFamily="2" charset="0"/>
              </a:rPr>
              <a:t> D. Zhang is an Associate Professor at the Dept, ECE, Temple University, Philadelphia, PA. B.Sc. degree from </a:t>
            </a:r>
            <a:r>
              <a:rPr lang="en-US" sz="1100" b="0" i="0" dirty="0" err="1">
                <a:solidFill>
                  <a:srgbClr val="000000"/>
                </a:solidFill>
                <a:effectLst/>
                <a:latin typeface="Roboto" panose="02000000000000000000" pitchFamily="2" charset="0"/>
              </a:rPr>
              <a:t>Xidian</a:t>
            </a:r>
            <a:r>
              <a:rPr lang="en-US" sz="1100" b="0" i="0" dirty="0">
                <a:solidFill>
                  <a:srgbClr val="000000"/>
                </a:solidFill>
                <a:effectLst/>
                <a:latin typeface="Roboto" panose="02000000000000000000" pitchFamily="2" charset="0"/>
              </a:rPr>
              <a:t> Univ., China, and Ph.D. degree from Univ. of Tsukuba, Japan. His research interests lie in statistical signal and array processing, machine learning, compressive sensing, information theory, convex optimization, and time-frequency analysis with applications to radar sensing, wireless communications, and satellite navigation.</a:t>
            </a:r>
          </a:p>
          <a:p>
            <a:pPr algn="l"/>
            <a:r>
              <a:rPr lang="en-US" sz="1100" b="0" i="0" dirty="0">
                <a:solidFill>
                  <a:srgbClr val="000000"/>
                </a:solidFill>
                <a:effectLst/>
                <a:latin typeface="Roboto" panose="02000000000000000000" pitchFamily="2" charset="0"/>
              </a:rPr>
              <a:t>Dr. Zhang is a Senior Area Editor for IEEE Trans. on Sig. Proc. and an Assoc. Editor for Sig Proc. He serves as a member of the Sig Proc Theory and Methods (SPTM) Tech. Committee and a member of the Integrated Sensing and Comm. (ISAC) Working Group of the IEEE Sig. Proc. Society, and a member of the ISAC Emerging Tech. Initiative of the IEEE Comm Society. He received the 2017 IEEE Aerospace and Electronic Systems Society Harry Rowe </a:t>
            </a:r>
            <a:r>
              <a:rPr lang="en-US" sz="1100" b="0" i="0" dirty="0" err="1">
                <a:solidFill>
                  <a:srgbClr val="000000"/>
                </a:solidFill>
                <a:effectLst/>
                <a:latin typeface="Roboto" panose="02000000000000000000" pitchFamily="2" charset="0"/>
              </a:rPr>
              <a:t>Mimno</a:t>
            </a:r>
            <a:r>
              <a:rPr lang="en-US" sz="1100" b="0" i="0" dirty="0">
                <a:solidFill>
                  <a:srgbClr val="000000"/>
                </a:solidFill>
                <a:effectLst/>
                <a:latin typeface="Roboto" panose="02000000000000000000" pitchFamily="2" charset="0"/>
              </a:rPr>
              <a:t> Award for article “Signaling strategies for dual-function radar communications: An overview” published in IEEE Aerospace and Elec. Systems Magazine. His publications also received the 2016 IET Radar, Sonar and Navigation Premium Award, the 2018 and 2021 IEEE Signal Processing Society Young Author Best Paper Awards, the 2019 IET Comms Premium Award, and the 2021 EURASIP Best Paper Award for Sig Proc. He is a fellow of IEEE, a fellow of SPIE, and a Distinguisher Lecturer of the IEEE Signal Processing Society.</a:t>
            </a:r>
          </a:p>
        </p:txBody>
      </p:sp>
      <p:sp>
        <p:nvSpPr>
          <p:cNvPr id="12" name="TextBox 11"/>
          <p:cNvSpPr txBox="1"/>
          <p:nvPr/>
        </p:nvSpPr>
        <p:spPr>
          <a:xfrm>
            <a:off x="3391446" y="3166194"/>
            <a:ext cx="3152633" cy="4832092"/>
          </a:xfrm>
          <a:prstGeom prst="rect">
            <a:avLst/>
          </a:prstGeom>
          <a:noFill/>
        </p:spPr>
        <p:txBody>
          <a:bodyPr wrap="square" rtlCol="0">
            <a:spAutoFit/>
          </a:bodyPr>
          <a:lstStyle/>
          <a:p>
            <a:r>
              <a:rPr lang="en-US" sz="2000" dirty="0">
                <a:solidFill>
                  <a:srgbClr val="C4C460"/>
                </a:solidFill>
                <a:latin typeface="Times New Roman" panose="02020603050405020304" pitchFamily="18" charset="0"/>
                <a:cs typeface="Times New Roman" panose="02020603050405020304" pitchFamily="18" charset="0"/>
              </a:rPr>
              <a:t>Abstract: </a:t>
            </a:r>
            <a:r>
              <a:rPr lang="en-US" sz="1200" dirty="0">
                <a:solidFill>
                  <a:srgbClr val="C4C460"/>
                </a:solidFill>
                <a:latin typeface="Times New Roman" panose="02020603050405020304" pitchFamily="18" charset="0"/>
                <a:cs typeface="Times New Roman" panose="02020603050405020304" pitchFamily="18" charset="0"/>
              </a:rPr>
              <a:t>Spectrum sharing enables multiple categories of users to utilize the same frequency bands and is becoming increasingly important in addressing the growing congestion of spectral resources. Among different solutions, joint radar-communication (JRC) is a promising solution which integrates both radar sensing and wireless communication functions within shared platforms and frequency bands. In this talk, we first discuss signaling strategies in radar-centric JRC systems, focusing on the optimized design of adaptive beamformers and signal waveforms to embed digital communication data in radar functions. We then further explore in several directions, including effective information embedding using quadrature amplitude modulation (QAM) waveforms, antenna selection for complexity reduction, and resource optimization in distributed JRC systems. Additionally, we highlight recent advancements in JRC systems, such as reconfigurable intelligent surface (RIS)-aided JRC systems and reconfigurable beamforming for JRC leveraging deep learning techniques.</a:t>
            </a:r>
          </a:p>
        </p:txBody>
      </p:sp>
      <p:sp>
        <p:nvSpPr>
          <p:cNvPr id="16" name="Left Bracket 15"/>
          <p:cNvSpPr/>
          <p:nvPr/>
        </p:nvSpPr>
        <p:spPr>
          <a:xfrm rot="5400000">
            <a:off x="4694142" y="1279465"/>
            <a:ext cx="126870" cy="3696187"/>
          </a:xfrm>
          <a:prstGeom prst="leftBracket">
            <a:avLst/>
          </a:prstGeom>
          <a:ln>
            <a:solidFill>
              <a:srgbClr val="C4C4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ket 16"/>
          <p:cNvSpPr/>
          <p:nvPr/>
        </p:nvSpPr>
        <p:spPr>
          <a:xfrm rot="5400000">
            <a:off x="3478946" y="6276123"/>
            <a:ext cx="208080" cy="5102227"/>
          </a:xfrm>
          <a:prstGeom prst="leftBracket">
            <a:avLst/>
          </a:prstGeom>
          <a:ln>
            <a:solidFill>
              <a:srgbClr val="C4C4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790741" y="8417874"/>
            <a:ext cx="5991225" cy="307777"/>
          </a:xfrm>
          <a:prstGeom prst="rect">
            <a:avLst/>
          </a:prstGeom>
          <a:noFill/>
        </p:spPr>
        <p:txBody>
          <a:bodyPr wrap="square" rtlCol="0">
            <a:spAutoFit/>
          </a:bodyPr>
          <a:lstStyle/>
          <a:p>
            <a:r>
              <a:rPr lang="en-US" sz="1400" dirty="0">
                <a:solidFill>
                  <a:schemeClr val="bg1">
                    <a:lumMod val="85000"/>
                  </a:schemeClr>
                </a:solidFill>
                <a:latin typeface="Times New Roman" panose="02020603050405020304" pitchFamily="18" charset="0"/>
                <a:cs typeface="Times New Roman" panose="02020603050405020304" pitchFamily="18" charset="0"/>
              </a:rPr>
              <a:t>IEEE Utah Section Signal Processing and Communication Society Chapter </a:t>
            </a:r>
          </a:p>
        </p:txBody>
      </p:sp>
      <p:pic>
        <p:nvPicPr>
          <p:cNvPr id="3" name="Picture 2" descr="A picture containing person, water, outdoor, sky&#10;&#10;Description automatically generated">
            <a:extLst>
              <a:ext uri="{FF2B5EF4-FFF2-40B4-BE49-F238E27FC236}">
                <a16:creationId xmlns:a16="http://schemas.microsoft.com/office/drawing/2014/main" id="{0EBEDB67-CDC3-213F-487A-02378A08A2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30156" y="267046"/>
            <a:ext cx="1601782" cy="1950542"/>
          </a:xfrm>
          <a:prstGeom prst="rect">
            <a:avLst/>
          </a:prstGeom>
        </p:spPr>
      </p:pic>
    </p:spTree>
    <p:extLst>
      <p:ext uri="{BB962C8B-B14F-4D97-AF65-F5344CB8AC3E}">
        <p14:creationId xmlns:p14="http://schemas.microsoft.com/office/powerpoint/2010/main" val="8223679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7207</TotalTime>
  <Words>490</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Roboto</vt:lpstr>
      <vt:lpstr>Times New Roman</vt:lpstr>
      <vt:lpstr>Office Theme</vt:lpstr>
      <vt:lpstr>IEEE Distinguished Lecturer Yimin D. Zhang Temple University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Jay Kirsch Harmon International</dc:title>
  <dc:creator>admin</dc:creator>
  <cp:lastModifiedBy>Rachel Landon</cp:lastModifiedBy>
  <cp:revision>41</cp:revision>
  <cp:lastPrinted>2019-08-30T04:46:53Z</cp:lastPrinted>
  <dcterms:created xsi:type="dcterms:W3CDTF">2016-11-24T05:32:38Z</dcterms:created>
  <dcterms:modified xsi:type="dcterms:W3CDTF">2024-10-26T02:01:28Z</dcterms:modified>
</cp:coreProperties>
</file>