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27"/>
  </p:notesMasterIdLst>
  <p:sldIdLst>
    <p:sldId id="264" r:id="rId2"/>
    <p:sldId id="263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61" r:id="rId25"/>
    <p:sldId id="286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0C0D"/>
    <a:srgbClr val="EB000D"/>
    <a:srgbClr val="FF710A"/>
    <a:srgbClr val="320000"/>
    <a:srgbClr val="350000"/>
    <a:srgbClr val="1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6327"/>
  </p:normalViewPr>
  <p:slideViewPr>
    <p:cSldViewPr snapToGrid="0">
      <p:cViewPr varScale="1">
        <p:scale>
          <a:sx n="60" d="100"/>
          <a:sy n="60" d="100"/>
        </p:scale>
        <p:origin x="9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F6F01D-D3BC-DF4E-B083-77105157FA0E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039CAD-C7C8-7C4A-836D-ABFB2AC8E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083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toddszymanski/Documents/01%20Work/SC24/ppt/01back_d.png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file:////Users/toddszymanski/Documents/01%20Work/SC24/ppt/sc24_logo_white.png" TargetMode="Externa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toddszymanski/Documents/01%20Work/SC24/ppt/logo_solo.png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toddszymanski/Documents/01%20Work/SC24/ppt/logo_solo.png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toddszymanski/Documents/01%20Work/SC24/ppt/logo_solo.png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file:////Users/toddszymanski/Documents/01%20Work/SC24/ppt/logo_solo.png" TargetMode="Externa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file:////Users/toddszymanski/Documents/01%20Work/SC24/ppt/logo_solo.png" TargetMode="Externa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toddszymanski/Documents/01%20Work/SC24/ppt/logo_solo.png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file:////Users/toddszymanski/Documents/01%20Work/SC24/ppt/logo_solo.png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toddszymanski/Documents/01%20Work/SC24/ppt/logo_solo.png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toddszymanski/Documents/01%20Work/SC24/ppt/logo_solo.png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toddszymanski/Documents/01%20Work/SC24/ppt/logo_solo.png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toddszymanski/Documents/01%20Work/SC24/ppt/logo_solo.png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r:link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71600" y="950998"/>
            <a:ext cx="9448800" cy="1825096"/>
          </a:xfrm>
        </p:spPr>
        <p:txBody>
          <a:bodyPr anchor="b">
            <a:normAutofit/>
          </a:bodyPr>
          <a:lstStyle>
            <a:lvl1pPr algn="l">
              <a:defRPr sz="36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779794"/>
            <a:ext cx="9448800" cy="1446518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authors and/or presenters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2F8909E-D2C5-BE7C-ABAF-9DD11CB8BE48}"/>
              </a:ext>
            </a:extLst>
          </p:cNvPr>
          <p:cNvPicPr>
            <a:picLocks noChangeAspect="1"/>
          </p:cNvPicPr>
          <p:nvPr userDrawn="1"/>
        </p:nvPicPr>
        <p:blipFill>
          <a:blip r:embed="rId4" r:link="rId5"/>
          <a:stretch>
            <a:fillRect/>
          </a:stretch>
        </p:blipFill>
        <p:spPr>
          <a:xfrm>
            <a:off x="7590593" y="4305300"/>
            <a:ext cx="3824064" cy="16017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59" y="6356350"/>
            <a:ext cx="2366289" cy="365125"/>
          </a:xfrm>
          <a:prstGeom prst="rect">
            <a:avLst/>
          </a:prstGeom>
        </p:spPr>
        <p:txBody>
          <a:bodyPr/>
          <a:lstStyle/>
          <a:p>
            <a:fld id="{F052C489-9ED6-104F-9B62-DF8880FBBC77}" type="datetime1">
              <a:rPr lang="en-US" smtClean="0"/>
              <a:t>1/31/2025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084312" y="6355844"/>
            <a:ext cx="42188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2C3488-2721-B43B-55D0-22514BD2EB43}"/>
              </a:ext>
            </a:extLst>
          </p:cNvPr>
          <p:cNvPicPr>
            <a:picLocks noChangeAspect="1"/>
          </p:cNvPicPr>
          <p:nvPr userDrawn="1"/>
        </p:nvPicPr>
        <p:blipFill>
          <a:blip r:embed="rId2" r:link="rId3"/>
          <a:stretch>
            <a:fillRect/>
          </a:stretch>
        </p:blipFill>
        <p:spPr>
          <a:xfrm>
            <a:off x="11644222" y="6400800"/>
            <a:ext cx="254048" cy="2621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0" y="761999"/>
            <a:ext cx="10820400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25BBAC-1FB5-98B3-8B0F-9F950D96E8E6}"/>
              </a:ext>
            </a:extLst>
          </p:cNvPr>
          <p:cNvPicPr>
            <a:picLocks noChangeAspect="1"/>
          </p:cNvPicPr>
          <p:nvPr userDrawn="1"/>
        </p:nvPicPr>
        <p:blipFill>
          <a:blip r:embed="rId2" r:link="rId3"/>
          <a:stretch>
            <a:fillRect/>
          </a:stretch>
        </p:blipFill>
        <p:spPr>
          <a:xfrm>
            <a:off x="11644222" y="6400800"/>
            <a:ext cx="254048" cy="2621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10820399" cy="1295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0F44A-D4D7-A58E-3BEB-896D785CC5C4}"/>
              </a:ext>
            </a:extLst>
          </p:cNvPr>
          <p:cNvPicPr>
            <a:picLocks noChangeAspect="1"/>
          </p:cNvPicPr>
          <p:nvPr userDrawn="1"/>
        </p:nvPicPr>
        <p:blipFill>
          <a:blip r:embed="rId2" r:link="rId3"/>
          <a:stretch>
            <a:fillRect/>
          </a:stretch>
        </p:blipFill>
        <p:spPr>
          <a:xfrm>
            <a:off x="11644222" y="6400800"/>
            <a:ext cx="254048" cy="2621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63336"/>
            <a:ext cx="10820400" cy="40553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63F7B2-C0D2-1325-8E3C-228297CEE825}"/>
              </a:ext>
            </a:extLst>
          </p:cNvPr>
          <p:cNvPicPr>
            <a:picLocks noChangeAspect="1"/>
          </p:cNvPicPr>
          <p:nvPr userDrawn="1"/>
        </p:nvPicPr>
        <p:blipFill>
          <a:blip r:embed="rId3" r:link="rId4"/>
          <a:stretch>
            <a:fillRect/>
          </a:stretch>
        </p:blipFill>
        <p:spPr>
          <a:xfrm>
            <a:off x="11644222" y="6400800"/>
            <a:ext cx="254048" cy="26211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58667FE-642A-4001-91A7-B731BEC8D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1579558"/>
            <a:ext cx="10151533" cy="260449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4363970"/>
            <a:ext cx="10151533" cy="6798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83509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83509" y="58160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6D430B-6441-2EA1-65EA-1F0F897C2C4F}"/>
              </a:ext>
            </a:extLst>
          </p:cNvPr>
          <p:cNvPicPr>
            <a:picLocks noChangeAspect="1"/>
          </p:cNvPicPr>
          <p:nvPr userDrawn="1"/>
        </p:nvPicPr>
        <p:blipFill>
          <a:blip r:embed="rId3" r:link="rId4"/>
          <a:stretch>
            <a:fillRect/>
          </a:stretch>
        </p:blipFill>
        <p:spPr>
          <a:xfrm>
            <a:off x="11644222" y="6400800"/>
            <a:ext cx="254048" cy="262113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A0F4EA9-E81E-6F91-2134-B0508771D955}"/>
              </a:ext>
            </a:extLst>
          </p:cNvPr>
          <p:cNvSpPr txBox="1">
            <a:spLocks/>
          </p:cNvSpPr>
          <p:nvPr userDrawn="1"/>
        </p:nvSpPr>
        <p:spPr>
          <a:xfrm>
            <a:off x="9668106" y="6356350"/>
            <a:ext cx="11467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1D0582-2DDC-DE4A-9F8A-57E5C2910C1C}" type="datetime1">
              <a:rPr lang="en-US" smtClean="0"/>
              <a:pPr/>
              <a:t>1/31/2025</a:t>
            </a:fld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29F94E7-FA81-4FFA-368E-341AE4E8AB99}"/>
              </a:ext>
            </a:extLst>
          </p:cNvPr>
          <p:cNvSpPr txBox="1">
            <a:spLocks/>
          </p:cNvSpPr>
          <p:nvPr userDrawn="1"/>
        </p:nvSpPr>
        <p:spPr>
          <a:xfrm>
            <a:off x="10939346" y="6356350"/>
            <a:ext cx="5668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21D0258-489B-5238-0A59-2C2EC0A5C907}"/>
              </a:ext>
            </a:extLst>
          </p:cNvPr>
          <p:cNvPicPr>
            <a:picLocks noChangeAspect="1"/>
          </p:cNvPicPr>
          <p:nvPr userDrawn="1"/>
        </p:nvPicPr>
        <p:blipFill>
          <a:blip r:embed="rId2" r:link="rId3"/>
          <a:stretch>
            <a:fillRect/>
          </a:stretch>
        </p:blipFill>
        <p:spPr>
          <a:xfrm>
            <a:off x="11644222" y="6400800"/>
            <a:ext cx="254048" cy="2621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10820400" cy="1295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4C84D56-CAC1-ABA8-6718-378523C8C21B}"/>
              </a:ext>
            </a:extLst>
          </p:cNvPr>
          <p:cNvPicPr>
            <a:picLocks noChangeAspect="1"/>
          </p:cNvPicPr>
          <p:nvPr userDrawn="1"/>
        </p:nvPicPr>
        <p:blipFill>
          <a:blip r:embed="rId2" r:link="rId3"/>
          <a:stretch>
            <a:fillRect/>
          </a:stretch>
        </p:blipFill>
        <p:spPr>
          <a:xfrm>
            <a:off x="11644222" y="6400800"/>
            <a:ext cx="254048" cy="2621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0AE1A1-11C7-227E-1A6D-9D4390889F28}"/>
              </a:ext>
            </a:extLst>
          </p:cNvPr>
          <p:cNvPicPr>
            <a:picLocks noChangeAspect="1"/>
          </p:cNvPicPr>
          <p:nvPr userDrawn="1"/>
        </p:nvPicPr>
        <p:blipFill>
          <a:blip r:embed="rId2" r:link="rId3"/>
          <a:stretch>
            <a:fillRect/>
          </a:stretch>
        </p:blipFill>
        <p:spPr>
          <a:xfrm>
            <a:off x="11644222" y="6400800"/>
            <a:ext cx="254048" cy="2621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77B60DC-EEED-2F78-F112-A9403533919F}"/>
              </a:ext>
            </a:extLst>
          </p:cNvPr>
          <p:cNvPicPr>
            <a:picLocks noChangeAspect="1"/>
          </p:cNvPicPr>
          <p:nvPr userDrawn="1"/>
        </p:nvPicPr>
        <p:blipFill>
          <a:blip r:embed="rId2" r:link="rId3"/>
          <a:stretch>
            <a:fillRect/>
          </a:stretch>
        </p:blipFill>
        <p:spPr>
          <a:xfrm>
            <a:off x="11644222" y="6400800"/>
            <a:ext cx="254048" cy="2621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BA8D95-7569-1A03-AB62-3C97B2DAA2BE}"/>
              </a:ext>
            </a:extLst>
          </p:cNvPr>
          <p:cNvPicPr>
            <a:picLocks noChangeAspect="1"/>
          </p:cNvPicPr>
          <p:nvPr userDrawn="1"/>
        </p:nvPicPr>
        <p:blipFill>
          <a:blip r:embed="rId2" r:link="rId3"/>
          <a:stretch>
            <a:fillRect/>
          </a:stretch>
        </p:blipFill>
        <p:spPr>
          <a:xfrm>
            <a:off x="11644222" y="6400800"/>
            <a:ext cx="254048" cy="2621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A7440B1-E3C4-B974-595B-1F3D501A864D}"/>
              </a:ext>
            </a:extLst>
          </p:cNvPr>
          <p:cNvPicPr>
            <a:picLocks noChangeAspect="1"/>
          </p:cNvPicPr>
          <p:nvPr userDrawn="1"/>
        </p:nvPicPr>
        <p:blipFill>
          <a:blip r:embed="rId2" r:link="rId3"/>
          <a:stretch>
            <a:fillRect/>
          </a:stretch>
        </p:blipFill>
        <p:spPr>
          <a:xfrm>
            <a:off x="11644222" y="6400800"/>
            <a:ext cx="254048" cy="262113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8E5F591-1C9E-93E8-4AB8-13C6A4766D3A}"/>
              </a:ext>
            </a:extLst>
          </p:cNvPr>
          <p:cNvSpPr txBox="1">
            <a:spLocks/>
          </p:cNvSpPr>
          <p:nvPr userDrawn="1"/>
        </p:nvSpPr>
        <p:spPr>
          <a:xfrm>
            <a:off x="9668106" y="6356350"/>
            <a:ext cx="11467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1D0582-2DDC-DE4A-9F8A-57E5C2910C1C}" type="datetime1">
              <a:rPr lang="en-US" smtClean="0"/>
              <a:pPr/>
              <a:t>1/31/2025</a:t>
            </a:fld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4783E28-CF08-1F97-88F4-0914559105FC}"/>
              </a:ext>
            </a:extLst>
          </p:cNvPr>
          <p:cNvSpPr txBox="1">
            <a:spLocks/>
          </p:cNvSpPr>
          <p:nvPr userDrawn="1"/>
        </p:nvSpPr>
        <p:spPr>
          <a:xfrm>
            <a:off x="10939346" y="6356350"/>
            <a:ext cx="5668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6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7" r:id="rId11"/>
    <p:sldLayoutId id="2147483668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875BB-3BBD-C968-E271-FB861508CF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GNN-RL: An Intelligent HPC Resource Scheduler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DCEC00-5758-EA1A-A92E-ABCBA8AD7B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Presenter: Kyrian C. Adimora</a:t>
            </a:r>
          </a:p>
          <a:p>
            <a:r>
              <a:rPr lang="en-US" dirty="0"/>
              <a:t>Advisor: Dr. </a:t>
            </a:r>
            <a:r>
              <a:rPr lang="en-US" dirty="0" err="1"/>
              <a:t>Hongyang</a:t>
            </a:r>
            <a:r>
              <a:rPr lang="en-US" dirty="0"/>
              <a:t> Sun</a:t>
            </a:r>
          </a:p>
          <a:p>
            <a:r>
              <a:rPr lang="en-US" dirty="0"/>
              <a:t>Department of EECS, University of Kansas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517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C517715-8086-593E-7C48-6C28A515B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57279"/>
            <a:ext cx="10317480" cy="834641"/>
          </a:xfrm>
        </p:spPr>
        <p:txBody>
          <a:bodyPr/>
          <a:lstStyle/>
          <a:p>
            <a:r>
              <a:rPr lang="en-US" sz="3600" dirty="0"/>
              <a:t>GNN-RL Feature processing pipeline</a:t>
            </a:r>
            <a:endParaRPr lang="en-US" dirty="0"/>
          </a:p>
        </p:txBody>
      </p:sp>
      <p:pic>
        <p:nvPicPr>
          <p:cNvPr id="4" name="Content Placeholder 4" descr="A diagram of a company&#10;&#10;Description automatically generated">
            <a:extLst>
              <a:ext uri="{FF2B5EF4-FFF2-40B4-BE49-F238E27FC236}">
                <a16:creationId xmlns:a16="http://schemas.microsoft.com/office/drawing/2014/main" id="{EEEDF749-4C94-369E-2D97-C4BEF66F72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08" y="1910080"/>
            <a:ext cx="6611015" cy="4092107"/>
          </a:xfrm>
          <a:prstGeom prst="roundRect">
            <a:avLst>
              <a:gd name="adj" fmla="val 6267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Content Placeholder 8" descr="A white paper with black text&#10;&#10;Description automatically generated">
            <a:extLst>
              <a:ext uri="{FF2B5EF4-FFF2-40B4-BE49-F238E27FC236}">
                <a16:creationId xmlns:a16="http://schemas.microsoft.com/office/drawing/2014/main" id="{1B6EB717-40D7-C40B-58AD-B48C5DC1B5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7" t="5732" r="28699" b="1818"/>
          <a:stretch/>
        </p:blipFill>
        <p:spPr>
          <a:xfrm>
            <a:off x="7543576" y="1669313"/>
            <a:ext cx="4425946" cy="2496287"/>
          </a:xfrm>
          <a:prstGeom prst="roundRect">
            <a:avLst>
              <a:gd name="adj" fmla="val 6267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5071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3E5E3FA-3F9C-8D37-9E4E-A382DD7A7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PPO algorithm framework</a:t>
            </a:r>
          </a:p>
        </p:txBody>
      </p:sp>
      <p:pic>
        <p:nvPicPr>
          <p:cNvPr id="13" name="Content Placeholder 12" descr="A diagram of a computer program&#10;&#10;Description automatically generated">
            <a:extLst>
              <a:ext uri="{FF2B5EF4-FFF2-40B4-BE49-F238E27FC236}">
                <a16:creationId xmlns:a16="http://schemas.microsoft.com/office/drawing/2014/main" id="{C7EE118E-0400-FA11-C740-C1C15503EA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0516" y="2163763"/>
            <a:ext cx="5770967" cy="4054475"/>
          </a:xfrm>
        </p:spPr>
      </p:pic>
    </p:spTree>
    <p:extLst>
      <p:ext uri="{BB962C8B-B14F-4D97-AF65-F5344CB8AC3E}">
        <p14:creationId xmlns:p14="http://schemas.microsoft.com/office/powerpoint/2010/main" val="271655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aper with text and images&#10;&#10;Description automatically generated with medium confidence">
            <a:extLst>
              <a:ext uri="{FF2B5EF4-FFF2-40B4-BE49-F238E27FC236}">
                <a16:creationId xmlns:a16="http://schemas.microsoft.com/office/drawing/2014/main" id="{52A8E819-88F6-742E-DC67-D05A948EAD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04253" y="1165295"/>
            <a:ext cx="4353338" cy="5350978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B754B0E-CE55-84BD-0623-4400A6531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922" y="341727"/>
            <a:ext cx="10525539" cy="736436"/>
          </a:xfrm>
        </p:spPr>
        <p:txBody>
          <a:bodyPr/>
          <a:lstStyle/>
          <a:p>
            <a:r>
              <a:rPr lang="en-US"/>
              <a:t>PPO algorithm implementation Details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933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14AAC32-C4A4-B87F-4E22-E462D40B8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GNN-RL training and inferencing process</a:t>
            </a:r>
          </a:p>
        </p:txBody>
      </p:sp>
      <p:pic>
        <p:nvPicPr>
          <p:cNvPr id="4" name="Content Placeholder 8" descr="A diagram of a process&#10;&#10;Description automatically generated">
            <a:extLst>
              <a:ext uri="{FF2B5EF4-FFF2-40B4-BE49-F238E27FC236}">
                <a16:creationId xmlns:a16="http://schemas.microsoft.com/office/drawing/2014/main" id="{D86F3C66-196D-34B0-42DC-48FC64DF9F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977" y="2163763"/>
            <a:ext cx="6036045" cy="4054475"/>
          </a:xfrm>
        </p:spPr>
      </p:pic>
    </p:spTree>
    <p:extLst>
      <p:ext uri="{BB962C8B-B14F-4D97-AF65-F5344CB8AC3E}">
        <p14:creationId xmlns:p14="http://schemas.microsoft.com/office/powerpoint/2010/main" val="2487037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9759410-903D-0B01-9CEE-8AE57D807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GNN-RL SLURM Integration Framework </a:t>
            </a:r>
          </a:p>
        </p:txBody>
      </p:sp>
      <p:pic>
        <p:nvPicPr>
          <p:cNvPr id="8" name="Content Placeholder 7" descr="A diagram of a software system&#10;&#10;Description automatically generated">
            <a:extLst>
              <a:ext uri="{FF2B5EF4-FFF2-40B4-BE49-F238E27FC236}">
                <a16:creationId xmlns:a16="http://schemas.microsoft.com/office/drawing/2014/main" id="{C399C874-23AF-5E9D-1891-4066E99671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7660" y="2163763"/>
            <a:ext cx="5716679" cy="4054475"/>
          </a:xfrm>
        </p:spPr>
      </p:pic>
    </p:spTree>
    <p:extLst>
      <p:ext uri="{BB962C8B-B14F-4D97-AF65-F5344CB8AC3E}">
        <p14:creationId xmlns:p14="http://schemas.microsoft.com/office/powerpoint/2010/main" val="35252073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B5501EB-4ACE-E3CA-A938-CB4A56FB9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Dataset analysis</a:t>
            </a:r>
          </a:p>
        </p:txBody>
      </p:sp>
      <p:pic>
        <p:nvPicPr>
          <p:cNvPr id="10" name="Content Placeholder 9" descr="A screenshot of a computer&#10;&#10;Description automatically generated">
            <a:extLst>
              <a:ext uri="{FF2B5EF4-FFF2-40B4-BE49-F238E27FC236}">
                <a16:creationId xmlns:a16="http://schemas.microsoft.com/office/drawing/2014/main" id="{6F5677F9-77C7-593A-E5B2-352402BD24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3220" y="2553071"/>
            <a:ext cx="8900953" cy="2645094"/>
          </a:xfrm>
        </p:spPr>
      </p:pic>
    </p:spTree>
    <p:extLst>
      <p:ext uri="{BB962C8B-B14F-4D97-AF65-F5344CB8AC3E}">
        <p14:creationId xmlns:p14="http://schemas.microsoft.com/office/powerpoint/2010/main" val="39854910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aph with colored lines&#10;&#10;Description automatically generated">
            <a:extLst>
              <a:ext uri="{FF2B5EF4-FFF2-40B4-BE49-F238E27FC236}">
                <a16:creationId xmlns:a16="http://schemas.microsoft.com/office/drawing/2014/main" id="{959051F4-F504-15B0-B868-E66054D62A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8335" y="2163763"/>
            <a:ext cx="7095330" cy="4054475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9223FA4-F0BE-20A8-B147-2DF1F2193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training and validation loss</a:t>
            </a:r>
          </a:p>
        </p:txBody>
      </p:sp>
    </p:spTree>
    <p:extLst>
      <p:ext uri="{BB962C8B-B14F-4D97-AF65-F5344CB8AC3E}">
        <p14:creationId xmlns:p14="http://schemas.microsoft.com/office/powerpoint/2010/main" val="4982597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graphs with different colors&#10;&#10;Description automatically generated with medium confidence">
            <a:extLst>
              <a:ext uri="{FF2B5EF4-FFF2-40B4-BE49-F238E27FC236}">
                <a16:creationId xmlns:a16="http://schemas.microsoft.com/office/drawing/2014/main" id="{6ACE5F2B-70E5-921D-3517-0E3F9DD921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61953" y="2163763"/>
            <a:ext cx="5068093" cy="4054475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CB3CF3A-592B-9B5F-3786-DA6644A4D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RL Scheduling metrics analysis</a:t>
            </a:r>
          </a:p>
        </p:txBody>
      </p:sp>
    </p:spTree>
    <p:extLst>
      <p:ext uri="{BB962C8B-B14F-4D97-AF65-F5344CB8AC3E}">
        <p14:creationId xmlns:p14="http://schemas.microsoft.com/office/powerpoint/2010/main" val="16605780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CA82380-51F8-F071-60EF-309A15958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results on different workloads</a:t>
            </a:r>
          </a:p>
        </p:txBody>
      </p:sp>
      <p:pic>
        <p:nvPicPr>
          <p:cNvPr id="4" name="Content Placeholder 6" descr="A table with numbers and text&#10;&#10;Description automatically generated">
            <a:extLst>
              <a:ext uri="{FF2B5EF4-FFF2-40B4-BE49-F238E27FC236}">
                <a16:creationId xmlns:a16="http://schemas.microsoft.com/office/drawing/2014/main" id="{95F06486-70BB-317A-F860-1A46C7E37E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712" y="2163763"/>
            <a:ext cx="8956575" cy="4054475"/>
          </a:xfrm>
        </p:spPr>
      </p:pic>
    </p:spTree>
    <p:extLst>
      <p:ext uri="{BB962C8B-B14F-4D97-AF65-F5344CB8AC3E}">
        <p14:creationId xmlns:p14="http://schemas.microsoft.com/office/powerpoint/2010/main" val="18850423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9DBED6-261E-0AAA-5349-79A86BDBD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Polaris dataset: Performance Analysis </a:t>
            </a:r>
          </a:p>
        </p:txBody>
      </p:sp>
      <p:pic>
        <p:nvPicPr>
          <p:cNvPr id="4" name="Content Placeholder 4" descr="A group of blue bars&#10;&#10;Description automatically generated">
            <a:extLst>
              <a:ext uri="{FF2B5EF4-FFF2-40B4-BE49-F238E27FC236}">
                <a16:creationId xmlns:a16="http://schemas.microsoft.com/office/drawing/2014/main" id="{384030A8-A88A-5427-2F40-CF5BF9BB14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191" y="1771153"/>
            <a:ext cx="5558855" cy="4447085"/>
          </a:xfrm>
        </p:spPr>
      </p:pic>
      <p:pic>
        <p:nvPicPr>
          <p:cNvPr id="5" name="Picture 4" descr="A diagram of a square with a triangle and a triangle with a triangle and a triangle with a triangle with a triangle with a triangle with a triangle with a triangle with a triangle with a triangle with&#10;&#10;Description automatically generated">
            <a:extLst>
              <a:ext uri="{FF2B5EF4-FFF2-40B4-BE49-F238E27FC236}">
                <a16:creationId xmlns:a16="http://schemas.microsoft.com/office/drawing/2014/main" id="{01DE223B-6748-97E2-79A0-9E0FF47FB8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0" y="1728809"/>
            <a:ext cx="2888984" cy="217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689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3EB7F43-91B7-E1D6-7E91-21312FFB8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pic>
        <p:nvPicPr>
          <p:cNvPr id="7" name="Content Placeholder 6" descr="A diagram of a computer program&#10;&#10;Description automatically generated">
            <a:extLst>
              <a:ext uri="{FF2B5EF4-FFF2-40B4-BE49-F238E27FC236}">
                <a16:creationId xmlns:a16="http://schemas.microsoft.com/office/drawing/2014/main" id="{7E055958-43ED-7698-BA84-CB41B0B465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9047" y="2163763"/>
            <a:ext cx="6413906" cy="4054475"/>
          </a:xfrm>
        </p:spPr>
      </p:pic>
    </p:spTree>
    <p:extLst>
      <p:ext uri="{BB962C8B-B14F-4D97-AF65-F5344CB8AC3E}">
        <p14:creationId xmlns:p14="http://schemas.microsoft.com/office/powerpoint/2010/main" val="10939162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B1EF096-C57A-8724-6B8E-447A7CDE3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cooley</a:t>
            </a:r>
            <a:r>
              <a:rPr lang="en-US" dirty="0"/>
              <a:t> dataset : Performance Analysis </a:t>
            </a:r>
          </a:p>
        </p:txBody>
      </p:sp>
      <p:pic>
        <p:nvPicPr>
          <p:cNvPr id="4" name="Content Placeholder 4" descr="A group of blue and white bars&#10;&#10;Description automatically generated">
            <a:extLst>
              <a:ext uri="{FF2B5EF4-FFF2-40B4-BE49-F238E27FC236}">
                <a16:creationId xmlns:a16="http://schemas.microsoft.com/office/drawing/2014/main" id="{347EE820-A5C1-B8AB-6668-4653425815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953" y="1833881"/>
            <a:ext cx="5480447" cy="4384358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52B509-CCA7-6176-CC35-7AD1350E6C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600" y="1760670"/>
            <a:ext cx="2711520" cy="203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383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2E169C-0B86-1948-DA4E-88BFD5EF2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Mira dataset: performance analysis</a:t>
            </a:r>
          </a:p>
        </p:txBody>
      </p:sp>
      <p:pic>
        <p:nvPicPr>
          <p:cNvPr id="4" name="Content Placeholder 4" descr="A group of blue and white bars&#10;&#10;Description automatically generated">
            <a:extLst>
              <a:ext uri="{FF2B5EF4-FFF2-40B4-BE49-F238E27FC236}">
                <a16:creationId xmlns:a16="http://schemas.microsoft.com/office/drawing/2014/main" id="{6D885604-7507-0215-0881-FF0222FD9C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680" y="1736346"/>
            <a:ext cx="5818145" cy="4654516"/>
          </a:xfrm>
        </p:spPr>
      </p:pic>
      <p:pic>
        <p:nvPicPr>
          <p:cNvPr id="5" name="Picture 4" descr="A diagram of a triangle with a point in the center&#10;&#10;Description automatically generated">
            <a:extLst>
              <a:ext uri="{FF2B5EF4-FFF2-40B4-BE49-F238E27FC236}">
                <a16:creationId xmlns:a16="http://schemas.microsoft.com/office/drawing/2014/main" id="{769BF763-5D0D-E5E1-E0FB-C242021601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319" y="1736345"/>
            <a:ext cx="2620807" cy="197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3254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8805195-DCC4-EBBD-0C4D-D23108247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63336"/>
            <a:ext cx="10734261" cy="3591421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dirty="0"/>
              <a:t>The GNN-RL framework presented in this research represents a significant advancement in addressing the complex challenges of HPC workload management. The empirical validation across multiple ALCF dataset provides compelling evidence of the framework's effectiveness, with notable improvements in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resource utilization, throughput,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makespan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system fairness 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4AB623D-68F8-E941-0E1C-B9F02632E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&amp; Takeaways</a:t>
            </a:r>
          </a:p>
        </p:txBody>
      </p:sp>
    </p:spTree>
    <p:extLst>
      <p:ext uri="{BB962C8B-B14F-4D97-AF65-F5344CB8AC3E}">
        <p14:creationId xmlns:p14="http://schemas.microsoft.com/office/powerpoint/2010/main" val="10325785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389EB32-01CE-5D33-94C3-74C88291D2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dirty="0"/>
              <a:t> Exploration of hybrid attention mechanisms for better workload pattern recognition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sz="2400" dirty="0"/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dirty="0"/>
              <a:t> Development of multi-objective optimization frameworks incorporating energy efficiency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B96F61B-F5D0-DD1C-45FA-D378BD568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FUTURE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35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43292-2C37-B7E2-02B3-CA60BBBB2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2879635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9DAE67E-A890-E99A-737C-3B67B839D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4" name="Content Placeholder 6" descr="A blue pencil with a question mark&#10;&#10;Description automatically generated">
            <a:extLst>
              <a:ext uri="{FF2B5EF4-FFF2-40B4-BE49-F238E27FC236}">
                <a16:creationId xmlns:a16="http://schemas.microsoft.com/office/drawing/2014/main" id="{6FCF13FC-AB1E-F185-C0C9-F2AB182AB0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747" y="2163763"/>
            <a:ext cx="6670505" cy="4054475"/>
          </a:xfrm>
        </p:spPr>
      </p:pic>
    </p:spTree>
    <p:extLst>
      <p:ext uri="{BB962C8B-B14F-4D97-AF65-F5344CB8AC3E}">
        <p14:creationId xmlns:p14="http://schemas.microsoft.com/office/powerpoint/2010/main" val="999046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DFADFB3-3D44-49A8-AE3B-A87C61607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 useBgFill="1">
        <p:nvSpPr>
          <p:cNvPr id="16" name="Rounded Rectangle 14">
            <a:extLst>
              <a:ext uri="{FF2B5EF4-FFF2-40B4-BE49-F238E27FC236}">
                <a16:creationId xmlns:a16="http://schemas.microsoft.com/office/drawing/2014/main" id="{1FDFF85F-F105-40D5-9793-90419158C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0"/>
            <a:ext cx="7555992" cy="6858000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5AB47A4-BA8C-4250-88BD-D49C68C5F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6C8958D-EB99-414F-B735-863B67BB14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0"/>
            <a:ext cx="4636008" cy="144145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1EA213B-4673-93F6-34F8-2AB8C7FC1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373"/>
            <a:ext cx="3687417" cy="192037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30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Motivation and Contributions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9E5F3CB-7BDD-4E64-B274-CD900F08C6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4375150"/>
            <a:ext cx="4636008" cy="2482850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CD31EFB-6B3C-4ECB-8542-C018A11B0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821774"/>
            <a:ext cx="3687417" cy="3148329"/>
          </a:xfrm>
        </p:spPr>
        <p:txBody>
          <a:bodyPr vert="horz" lIns="91440" tIns="45720" rIns="91440" bIns="45720" rtlCol="0">
            <a:normAutofit/>
          </a:bodyPr>
          <a:lstStyle/>
          <a:p>
            <a:pPr marL="0" marR="0" lvl="0" fontAlgn="base"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en-US" sz="1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</a:rPr>
              <a:t>Motivation:</a:t>
            </a:r>
          </a:p>
          <a:p>
            <a:pPr marL="0" marR="0" lvl="0" fontAlgn="base"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</a:rPr>
              <a:t> Challenge: Complex HPC workload management </a:t>
            </a:r>
          </a:p>
          <a:p>
            <a:pPr marL="0" marR="0" lvl="0" fontAlgn="base"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</a:rPr>
              <a:t> Limitations of traditional scheduling approaches </a:t>
            </a:r>
          </a:p>
          <a:p>
            <a:pPr marL="0" marR="0" lvl="0" fontAlgn="base"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endParaRPr kumimoji="0" lang="en-US" altLang="en-US" sz="1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fontAlgn="base"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</a:rPr>
              <a:t>Research Contributions:</a:t>
            </a:r>
          </a:p>
          <a:p>
            <a:pPr marL="0" marR="0" lvl="0" fontAlgn="base"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lang="en-US" sz="1400">
                <a:solidFill>
                  <a:schemeClr val="bg1"/>
                </a:solidFill>
              </a:rPr>
              <a:t> Advanced Graph-based Scheduling  Architecture</a:t>
            </a:r>
          </a:p>
          <a:p>
            <a:pPr marL="0" marR="0" lvl="0" fontAlgn="base"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lang="en-US" sz="1400">
                <a:solidFill>
                  <a:schemeClr val="bg1"/>
                </a:solidFill>
              </a:rPr>
              <a:t> Dynamic Policy Learning Framework</a:t>
            </a:r>
          </a:p>
          <a:p>
            <a:pPr marL="0" marR="0" lvl="0" fontAlgn="base"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lang="en-US" sz="1400">
                <a:solidFill>
                  <a:schemeClr val="bg1"/>
                </a:solidFill>
              </a:rPr>
              <a:t>Multi-objective Optimization</a:t>
            </a:r>
          </a:p>
          <a:p>
            <a:pPr marL="0" marR="0" lvl="0" fontAlgn="base"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lang="en-US" sz="1400">
                <a:solidFill>
                  <a:schemeClr val="bg1"/>
                </a:solidFill>
              </a:rPr>
              <a:t>Empirical Validation</a:t>
            </a:r>
            <a:endParaRPr kumimoji="0" lang="en-US" altLang="en-US" sz="1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endParaRPr lang="en-US" sz="1400">
              <a:solidFill>
                <a:schemeClr val="bg1"/>
              </a:solidFill>
            </a:endParaRPr>
          </a:p>
        </p:txBody>
      </p:sp>
      <p:pic>
        <p:nvPicPr>
          <p:cNvPr id="5" name="Picture 4" descr="A graph showing different colored lines&#10;&#10;Description automatically generated">
            <a:extLst>
              <a:ext uri="{FF2B5EF4-FFF2-40B4-BE49-F238E27FC236}">
                <a16:creationId xmlns:a16="http://schemas.microsoft.com/office/drawing/2014/main" id="{6BF35CE0-CF69-C292-25F1-22FADD81ED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9475" y="1454247"/>
            <a:ext cx="6269058" cy="394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4882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3625C2F-3CCE-F91E-700C-DB88E9B9A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sz="3600" dirty="0"/>
              <a:t>Complexity in Job  Dependencies</a:t>
            </a:r>
            <a:br>
              <a:rPr lang="en-US" sz="3600" dirty="0"/>
            </a:br>
            <a:endParaRPr lang="en-US" dirty="0"/>
          </a:p>
        </p:txBody>
      </p:sp>
      <p:pic>
        <p:nvPicPr>
          <p:cNvPr id="4" name="Content Placeholder 3" descr="A close-up of a network&#10;&#10;Description automatically generated">
            <a:extLst>
              <a:ext uri="{FF2B5EF4-FFF2-40B4-BE49-F238E27FC236}">
                <a16:creationId xmlns:a16="http://schemas.microsoft.com/office/drawing/2014/main" id="{9D54DD05-DA35-514B-C2D9-FE9E2C751E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58672" y="2163763"/>
            <a:ext cx="5874655" cy="405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072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342471C-9DCF-9BFC-0C03-BA93EDFD2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GNN and RL components</a:t>
            </a:r>
          </a:p>
        </p:txBody>
      </p:sp>
      <p:pic>
        <p:nvPicPr>
          <p:cNvPr id="4" name="Content Placeholder 4" descr="A math equations on a white background&#10;&#10;Description automatically generated">
            <a:extLst>
              <a:ext uri="{FF2B5EF4-FFF2-40B4-BE49-F238E27FC236}">
                <a16:creationId xmlns:a16="http://schemas.microsoft.com/office/drawing/2014/main" id="{67C71348-6228-FCD2-47FD-36063C349A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2790037"/>
            <a:ext cx="10820400" cy="2801927"/>
          </a:xfrm>
        </p:spPr>
      </p:pic>
    </p:spTree>
    <p:extLst>
      <p:ext uri="{BB962C8B-B14F-4D97-AF65-F5344CB8AC3E}">
        <p14:creationId xmlns:p14="http://schemas.microsoft.com/office/powerpoint/2010/main" val="2203210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72CB392-FA8F-526B-86CA-9F2EE4345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39762"/>
            <a:ext cx="10820400" cy="1293028"/>
          </a:xfrm>
        </p:spPr>
        <p:txBody>
          <a:bodyPr/>
          <a:lstStyle/>
          <a:p>
            <a:r>
              <a:rPr lang="en-US" dirty="0"/>
              <a:t>GNN-RL Based architecture Overview</a:t>
            </a:r>
          </a:p>
        </p:txBody>
      </p:sp>
      <p:pic>
        <p:nvPicPr>
          <p:cNvPr id="4" name="Content Placeholder 6" descr="A diagram of a process flow&#10;&#10;Description automatically generated">
            <a:extLst>
              <a:ext uri="{FF2B5EF4-FFF2-40B4-BE49-F238E27FC236}">
                <a16:creationId xmlns:a16="http://schemas.microsoft.com/office/drawing/2014/main" id="{AD308F24-BD9F-0AE5-7339-FDA07364ED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869" y="2163763"/>
            <a:ext cx="7200262" cy="4054475"/>
          </a:xfrm>
        </p:spPr>
      </p:pic>
      <p:pic>
        <p:nvPicPr>
          <p:cNvPr id="5" name="Picture 4" descr="A number and arrow with black text&#10;&#10;Description automatically generated with medium confidence">
            <a:extLst>
              <a:ext uri="{FF2B5EF4-FFF2-40B4-BE49-F238E27FC236}">
                <a16:creationId xmlns:a16="http://schemas.microsoft.com/office/drawing/2014/main" id="{D11FA1AE-62AF-8EB2-35D0-0146650D6A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6251" y="1531346"/>
            <a:ext cx="3242997" cy="596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245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E4CE1D-7DFF-1153-50AB-EA0784F04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GNN Module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281EC766-0C01-63E3-B02B-6B8698030C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85" t="25278" r="19430" b="20508"/>
          <a:stretch/>
        </p:blipFill>
        <p:spPr bwMode="auto">
          <a:xfrm>
            <a:off x="9279692" y="438952"/>
            <a:ext cx="2478299" cy="15148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Content Placeholder 11" descr="A diagram of a graph&#10;&#10;Description automatically generated">
            <a:extLst>
              <a:ext uri="{FF2B5EF4-FFF2-40B4-BE49-F238E27FC236}">
                <a16:creationId xmlns:a16="http://schemas.microsoft.com/office/drawing/2014/main" id="{DCA2416D-3D35-C73F-8993-5992BEF70D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12308" y="2163763"/>
            <a:ext cx="6367384" cy="4054475"/>
          </a:xfrm>
        </p:spPr>
      </p:pic>
    </p:spTree>
    <p:extLst>
      <p:ext uri="{BB962C8B-B14F-4D97-AF65-F5344CB8AC3E}">
        <p14:creationId xmlns:p14="http://schemas.microsoft.com/office/powerpoint/2010/main" val="970435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AA457E6-BB5F-97AF-C2FA-F016E014C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RL </a:t>
            </a:r>
            <a:r>
              <a:rPr lang="en-US" dirty="0" err="1"/>
              <a:t>MOdule</a:t>
            </a:r>
            <a:endParaRPr lang="en-US" dirty="0"/>
          </a:p>
        </p:txBody>
      </p:sp>
      <p:pic>
        <p:nvPicPr>
          <p:cNvPr id="4" name="Content Placeholder 7" descr="A diagram of a company&#10;&#10;Description automatically generated">
            <a:extLst>
              <a:ext uri="{FF2B5EF4-FFF2-40B4-BE49-F238E27FC236}">
                <a16:creationId xmlns:a16="http://schemas.microsoft.com/office/drawing/2014/main" id="{259264A3-C73F-2888-4CEF-89B2ADE4BC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326" y="2163763"/>
            <a:ext cx="8469347" cy="4054475"/>
          </a:xfrm>
        </p:spPr>
      </p:pic>
      <p:pic>
        <p:nvPicPr>
          <p:cNvPr id="5" name="Picture 4" descr="A close up of black text&#10;&#10;Description automatically generated">
            <a:extLst>
              <a:ext uri="{FF2B5EF4-FFF2-40B4-BE49-F238E27FC236}">
                <a16:creationId xmlns:a16="http://schemas.microsoft.com/office/drawing/2014/main" id="{C0492F2C-383B-5768-B0BC-BB61945293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7291" y="1364314"/>
            <a:ext cx="3447789" cy="56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853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78C54D7-8820-C07A-C6A0-A7E3E44CB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923" y="213467"/>
            <a:ext cx="10406270" cy="686740"/>
          </a:xfrm>
        </p:spPr>
        <p:txBody>
          <a:bodyPr/>
          <a:lstStyle/>
          <a:p>
            <a:r>
              <a:rPr lang="en-US" sz="3600" dirty="0"/>
              <a:t>GNN-RL Technical implementation details</a:t>
            </a:r>
            <a:endParaRPr lang="en-US" dirty="0"/>
          </a:p>
        </p:txBody>
      </p:sp>
      <p:pic>
        <p:nvPicPr>
          <p:cNvPr id="4" name="Content Placeholder 4" descr="A page of a computer program&#10;&#10;Description automatically generated">
            <a:extLst>
              <a:ext uri="{FF2B5EF4-FFF2-40B4-BE49-F238E27FC236}">
                <a16:creationId xmlns:a16="http://schemas.microsoft.com/office/drawing/2014/main" id="{D334C176-CA21-CB1D-FE73-0019F6D0DC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992" y="864079"/>
            <a:ext cx="3924260" cy="5726359"/>
          </a:xfrm>
        </p:spPr>
      </p:pic>
      <p:pic>
        <p:nvPicPr>
          <p:cNvPr id="5" name="Content Placeholder 4" descr="A diagram of a flowchart&#10;&#10;Description automatically generated">
            <a:extLst>
              <a:ext uri="{FF2B5EF4-FFF2-40B4-BE49-F238E27FC236}">
                <a16:creationId xmlns:a16="http://schemas.microsoft.com/office/drawing/2014/main" id="{5BFDF593-75C9-390F-5D48-64934C1C6F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765" y="900207"/>
            <a:ext cx="2416429" cy="569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716941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sc24">
      <a:dk1>
        <a:srgbClr val="000000"/>
      </a:dk1>
      <a:lt1>
        <a:srgbClr val="FFFFFF"/>
      </a:lt1>
      <a:dk2>
        <a:srgbClr val="454545"/>
      </a:dk2>
      <a:lt2>
        <a:srgbClr val="DADADA"/>
      </a:lt2>
      <a:accent1>
        <a:srgbClr val="AC3634"/>
      </a:accent1>
      <a:accent2>
        <a:srgbClr val="D33730"/>
      </a:accent2>
      <a:accent3>
        <a:srgbClr val="DA6437"/>
      </a:accent3>
      <a:accent4>
        <a:srgbClr val="E3923C"/>
      </a:accent4>
      <a:accent5>
        <a:srgbClr val="EAAD51"/>
      </a:accent5>
      <a:accent6>
        <a:srgbClr val="812827"/>
      </a:accent6>
      <a:hlink>
        <a:srgbClr val="DA6E37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2006</TotalTime>
  <Words>214</Words>
  <Application>Microsoft Office PowerPoint</Application>
  <PresentationFormat>Widescreen</PresentationFormat>
  <Paragraphs>41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Century Gothic</vt:lpstr>
      <vt:lpstr>Vapor Trail</vt:lpstr>
      <vt:lpstr>GNN-RL: An Intelligent HPC Resource Scheduler</vt:lpstr>
      <vt:lpstr>Introduction</vt:lpstr>
      <vt:lpstr>Motivation and Contributions</vt:lpstr>
      <vt:lpstr>Complexity in Job  Dependencies </vt:lpstr>
      <vt:lpstr>GNN and RL components</vt:lpstr>
      <vt:lpstr>GNN-RL Based architecture Overview</vt:lpstr>
      <vt:lpstr>GNN Module</vt:lpstr>
      <vt:lpstr>RL MOdule</vt:lpstr>
      <vt:lpstr>GNN-RL Technical implementation details</vt:lpstr>
      <vt:lpstr>GNN-RL Feature processing pipeline</vt:lpstr>
      <vt:lpstr> PPO algorithm framework</vt:lpstr>
      <vt:lpstr>PPO algorithm implementation Details</vt:lpstr>
      <vt:lpstr>GNN-RL training and inferencing process</vt:lpstr>
      <vt:lpstr>GNN-RL SLURM Integration Framework </vt:lpstr>
      <vt:lpstr>Dataset analysis</vt:lpstr>
      <vt:lpstr>Model training and validation loss</vt:lpstr>
      <vt:lpstr>RL Scheduling metrics analysis</vt:lpstr>
      <vt:lpstr>Performance results on different workloads</vt:lpstr>
      <vt:lpstr>Polaris dataset: Performance Analysis </vt:lpstr>
      <vt:lpstr>cooley dataset : Performance Analysis </vt:lpstr>
      <vt:lpstr>Mira dataset: performance analysis</vt:lpstr>
      <vt:lpstr>Conclusion &amp; Takeaways</vt:lpstr>
      <vt:lpstr>FUTURE WORK</vt:lpstr>
      <vt:lpstr>Thank you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Todd Szymanski</dc:creator>
  <cp:lastModifiedBy>Adimora, Kyrian Chinemeze</cp:lastModifiedBy>
  <cp:revision>66</cp:revision>
  <dcterms:created xsi:type="dcterms:W3CDTF">2023-05-31T14:58:14Z</dcterms:created>
  <dcterms:modified xsi:type="dcterms:W3CDTF">2025-01-31T18:43:36Z</dcterms:modified>
</cp:coreProperties>
</file>