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80" r:id="rId5"/>
    <p:sldId id="438" r:id="rId6"/>
    <p:sldId id="443" r:id="rId7"/>
    <p:sldId id="440" r:id="rId8"/>
    <p:sldId id="441" r:id="rId9"/>
    <p:sldId id="442" r:id="rId10"/>
    <p:sldId id="480" r:id="rId11"/>
    <p:sldId id="478" r:id="rId12"/>
    <p:sldId id="417" r:id="rId13"/>
    <p:sldId id="418" r:id="rId14"/>
    <p:sldId id="419" r:id="rId15"/>
    <p:sldId id="421" r:id="rId16"/>
    <p:sldId id="422" r:id="rId17"/>
    <p:sldId id="423" r:id="rId18"/>
    <p:sldId id="424" r:id="rId19"/>
    <p:sldId id="425" r:id="rId20"/>
    <p:sldId id="426" r:id="rId21"/>
    <p:sldId id="444" r:id="rId22"/>
    <p:sldId id="445" r:id="rId23"/>
    <p:sldId id="447" r:id="rId24"/>
    <p:sldId id="446" r:id="rId25"/>
    <p:sldId id="448" r:id="rId26"/>
    <p:sldId id="468" r:id="rId27"/>
    <p:sldId id="449" r:id="rId28"/>
    <p:sldId id="450" r:id="rId29"/>
    <p:sldId id="451" r:id="rId30"/>
    <p:sldId id="452" r:id="rId31"/>
    <p:sldId id="453" r:id="rId32"/>
    <p:sldId id="455" r:id="rId33"/>
    <p:sldId id="456" r:id="rId34"/>
    <p:sldId id="459" r:id="rId35"/>
    <p:sldId id="460" r:id="rId36"/>
    <p:sldId id="461" r:id="rId37"/>
    <p:sldId id="469" r:id="rId38"/>
    <p:sldId id="470" r:id="rId39"/>
    <p:sldId id="471" r:id="rId40"/>
    <p:sldId id="472" r:id="rId41"/>
    <p:sldId id="473" r:id="rId42"/>
    <p:sldId id="409" r:id="rId43"/>
    <p:sldId id="479" r:id="rId44"/>
    <p:sldId id="415" r:id="rId45"/>
    <p:sldId id="414" r:id="rId46"/>
    <p:sldId id="412" r:id="rId47"/>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39" autoAdjust="0"/>
    <p:restoredTop sz="88876" autoAdjust="0"/>
  </p:normalViewPr>
  <p:slideViewPr>
    <p:cSldViewPr>
      <p:cViewPr varScale="1">
        <p:scale>
          <a:sx n="118" d="100"/>
          <a:sy n="118" d="100"/>
        </p:scale>
        <p:origin x="96" y="14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 Bikash C" userId="63263d9e-b06d-4a84-a199-cb4dd419b473" providerId="ADAL" clId="{8668A067-9199-451D-9DCA-898C9FA09157}"/>
    <pc:docChg chg="addSld modSld">
      <pc:chgData name="Pal, Bikash C" userId="63263d9e-b06d-4a84-a199-cb4dd419b473" providerId="ADAL" clId="{8668A067-9199-451D-9DCA-898C9FA09157}" dt="2023-02-08T16:49:22.773" v="52"/>
      <pc:docMkLst>
        <pc:docMk/>
      </pc:docMkLst>
      <pc:sldChg chg="modSp">
        <pc:chgData name="Pal, Bikash C" userId="63263d9e-b06d-4a84-a199-cb4dd419b473" providerId="ADAL" clId="{8668A067-9199-451D-9DCA-898C9FA09157}" dt="2023-02-08T16:42:26.637" v="0" actId="20577"/>
        <pc:sldMkLst>
          <pc:docMk/>
          <pc:sldMk cId="1633270125" sldId="280"/>
        </pc:sldMkLst>
      </pc:sldChg>
      <pc:sldChg chg="modSp">
        <pc:chgData name="Pal, Bikash C" userId="63263d9e-b06d-4a84-a199-cb4dd419b473" providerId="ADAL" clId="{8668A067-9199-451D-9DCA-898C9FA09157}" dt="2023-02-08T16:48:51.174" v="51" actId="1076"/>
        <pc:sldMkLst>
          <pc:docMk/>
          <pc:sldMk cId="3377025650" sldId="473"/>
        </pc:sldMkLst>
      </pc:sldChg>
      <pc:sldChg chg="addSp delSp modSp add modTransition">
        <pc:chgData name="Pal, Bikash C" userId="63263d9e-b06d-4a84-a199-cb4dd419b473" providerId="ADAL" clId="{8668A067-9199-451D-9DCA-898C9FA09157}" dt="2023-02-08T16:49:22.773" v="52"/>
        <pc:sldMkLst>
          <pc:docMk/>
          <pc:sldMk cId="3116622180" sldId="474"/>
        </pc:sldMkLst>
      </pc:sldChg>
    </pc:docChg>
  </pc:docChgLst>
  <pc:docChgLst>
    <pc:chgData name="Pal, Bikash C" userId="63263d9e-b06d-4a84-a199-cb4dd419b473" providerId="ADAL" clId="{2F22D4DB-479F-41BD-914C-D78FCF9C4AC6}"/>
    <pc:docChg chg="undo custSel addSld delSld modSld">
      <pc:chgData name="Pal, Bikash C" userId="63263d9e-b06d-4a84-a199-cb4dd419b473" providerId="ADAL" clId="{2F22D4DB-479F-41BD-914C-D78FCF9C4AC6}" dt="2025-04-03T17:42:20.880" v="2554" actId="729"/>
      <pc:docMkLst>
        <pc:docMk/>
      </pc:docMkLst>
      <pc:sldChg chg="del">
        <pc:chgData name="Pal, Bikash C" userId="63263d9e-b06d-4a84-a199-cb4dd419b473" providerId="ADAL" clId="{2F22D4DB-479F-41BD-914C-D78FCF9C4AC6}" dt="2025-03-25T18:11:19.979" v="2522" actId="47"/>
        <pc:sldMkLst>
          <pc:docMk/>
          <pc:sldMk cId="316182473" sldId="409"/>
        </pc:sldMkLst>
      </pc:sldChg>
      <pc:sldChg chg="mod modShow">
        <pc:chgData name="Pal, Bikash C" userId="63263d9e-b06d-4a84-a199-cb4dd419b473" providerId="ADAL" clId="{2F22D4DB-479F-41BD-914C-D78FCF9C4AC6}" dt="2025-03-18T17:04:36.210" v="11" actId="729"/>
        <pc:sldMkLst>
          <pc:docMk/>
          <pc:sldMk cId="916967299" sldId="415"/>
        </pc:sldMkLst>
      </pc:sldChg>
      <pc:sldChg chg="del">
        <pc:chgData name="Pal, Bikash C" userId="63263d9e-b06d-4a84-a199-cb4dd419b473" providerId="ADAL" clId="{2F22D4DB-479F-41BD-914C-D78FCF9C4AC6}" dt="2025-03-18T17:00:50.786" v="3" actId="47"/>
        <pc:sldMkLst>
          <pc:docMk/>
          <pc:sldMk cId="2300310875" sldId="416"/>
        </pc:sldMkLst>
      </pc:sldChg>
      <pc:sldChg chg="modSp mod">
        <pc:chgData name="Pal, Bikash C" userId="63263d9e-b06d-4a84-a199-cb4dd419b473" providerId="ADAL" clId="{2F22D4DB-479F-41BD-914C-D78FCF9C4AC6}" dt="2025-03-25T16:10:53.002" v="2460" actId="14100"/>
        <pc:sldMkLst>
          <pc:docMk/>
          <pc:sldMk cId="941482186" sldId="417"/>
        </pc:sldMkLst>
        <pc:spChg chg="mod">
          <ac:chgData name="Pal, Bikash C" userId="63263d9e-b06d-4a84-a199-cb4dd419b473" providerId="ADAL" clId="{2F22D4DB-479F-41BD-914C-D78FCF9C4AC6}" dt="2025-03-25T16:10:53.002" v="2460" actId="14100"/>
          <ac:spMkLst>
            <pc:docMk/>
            <pc:sldMk cId="941482186" sldId="417"/>
            <ac:spMk id="2" creationId="{41A53DEB-FDB3-4A84-AEA1-F273C9E7BF0D}"/>
          </ac:spMkLst>
        </pc:spChg>
      </pc:sldChg>
      <pc:sldChg chg="del">
        <pc:chgData name="Pal, Bikash C" userId="63263d9e-b06d-4a84-a199-cb4dd419b473" providerId="ADAL" clId="{2F22D4DB-479F-41BD-914C-D78FCF9C4AC6}" dt="2025-03-18T16:58:11.805" v="0" actId="2696"/>
        <pc:sldMkLst>
          <pc:docMk/>
          <pc:sldMk cId="2311714995" sldId="446"/>
        </pc:sldMkLst>
      </pc:sldChg>
      <pc:sldChg chg="mod modShow">
        <pc:chgData name="Pal, Bikash C" userId="63263d9e-b06d-4a84-a199-cb4dd419b473" providerId="ADAL" clId="{2F22D4DB-479F-41BD-914C-D78FCF9C4AC6}" dt="2025-03-18T16:58:46.253" v="1" actId="729"/>
        <pc:sldMkLst>
          <pc:docMk/>
          <pc:sldMk cId="2697471371" sldId="446"/>
        </pc:sldMkLst>
      </pc:sldChg>
      <pc:sldChg chg="modSp mod">
        <pc:chgData name="Pal, Bikash C" userId="63263d9e-b06d-4a84-a199-cb4dd419b473" providerId="ADAL" clId="{2F22D4DB-479F-41BD-914C-D78FCF9C4AC6}" dt="2025-03-25T12:04:19.563" v="2226" actId="20577"/>
        <pc:sldMkLst>
          <pc:docMk/>
          <pc:sldMk cId="1787740802" sldId="449"/>
        </pc:sldMkLst>
        <pc:spChg chg="mod">
          <ac:chgData name="Pal, Bikash C" userId="63263d9e-b06d-4a84-a199-cb4dd419b473" providerId="ADAL" clId="{2F22D4DB-479F-41BD-914C-D78FCF9C4AC6}" dt="2025-03-25T12:04:19.563" v="2226" actId="20577"/>
          <ac:spMkLst>
            <pc:docMk/>
            <pc:sldMk cId="1787740802" sldId="449"/>
            <ac:spMk id="6" creationId="{DC6D322D-C647-44F4-8533-2CE51FE15AC0}"/>
          </ac:spMkLst>
        </pc:spChg>
      </pc:sldChg>
      <pc:sldChg chg="modSp mod">
        <pc:chgData name="Pal, Bikash C" userId="63263d9e-b06d-4a84-a199-cb4dd419b473" providerId="ADAL" clId="{2F22D4DB-479F-41BD-914C-D78FCF9C4AC6}" dt="2025-03-25T12:09:00.793" v="2297" actId="20577"/>
        <pc:sldMkLst>
          <pc:docMk/>
          <pc:sldMk cId="2144816408" sldId="469"/>
        </pc:sldMkLst>
        <pc:spChg chg="mod">
          <ac:chgData name="Pal, Bikash C" userId="63263d9e-b06d-4a84-a199-cb4dd419b473" providerId="ADAL" clId="{2F22D4DB-479F-41BD-914C-D78FCF9C4AC6}" dt="2025-03-25T12:09:00.793" v="2297" actId="20577"/>
          <ac:spMkLst>
            <pc:docMk/>
            <pc:sldMk cId="2144816408" sldId="469"/>
            <ac:spMk id="3" creationId="{1A6B358D-AB0D-461F-B2CA-15F2F51CEB17}"/>
          </ac:spMkLst>
        </pc:spChg>
      </pc:sldChg>
      <pc:sldChg chg="modSp mod">
        <pc:chgData name="Pal, Bikash C" userId="63263d9e-b06d-4a84-a199-cb4dd419b473" providerId="ADAL" clId="{2F22D4DB-479F-41BD-914C-D78FCF9C4AC6}" dt="2025-03-25T12:11:01.917" v="2451" actId="207"/>
        <pc:sldMkLst>
          <pc:docMk/>
          <pc:sldMk cId="384632945" sldId="470"/>
        </pc:sldMkLst>
        <pc:spChg chg="mod">
          <ac:chgData name="Pal, Bikash C" userId="63263d9e-b06d-4a84-a199-cb4dd419b473" providerId="ADAL" clId="{2F22D4DB-479F-41BD-914C-D78FCF9C4AC6}" dt="2025-03-25T12:11:01.917" v="2451" actId="207"/>
          <ac:spMkLst>
            <pc:docMk/>
            <pc:sldMk cId="384632945" sldId="470"/>
            <ac:spMk id="3" creationId="{1A6B358D-AB0D-461F-B2CA-15F2F51CEB17}"/>
          </ac:spMkLst>
        </pc:spChg>
      </pc:sldChg>
      <pc:sldChg chg="addSp delSp modSp mod">
        <pc:chgData name="Pal, Bikash C" userId="63263d9e-b06d-4a84-a199-cb4dd419b473" providerId="ADAL" clId="{2F22D4DB-479F-41BD-914C-D78FCF9C4AC6}" dt="2025-03-18T17:01:36.006" v="9" actId="14100"/>
        <pc:sldMkLst>
          <pc:docMk/>
          <pc:sldMk cId="3377025650" sldId="473"/>
        </pc:sldMkLst>
        <pc:picChg chg="add mod">
          <ac:chgData name="Pal, Bikash C" userId="63263d9e-b06d-4a84-a199-cb4dd419b473" providerId="ADAL" clId="{2F22D4DB-479F-41BD-914C-D78FCF9C4AC6}" dt="2025-03-18T17:01:36.006" v="9" actId="14100"/>
          <ac:picMkLst>
            <pc:docMk/>
            <pc:sldMk cId="3377025650" sldId="473"/>
            <ac:picMk id="2" creationId="{90FDAD87-6F37-C4E5-DDAF-482F08D76F8C}"/>
          </ac:picMkLst>
        </pc:picChg>
      </pc:sldChg>
      <pc:sldChg chg="add del">
        <pc:chgData name="Pal, Bikash C" userId="63263d9e-b06d-4a84-a199-cb4dd419b473" providerId="ADAL" clId="{2F22D4DB-479F-41BD-914C-D78FCF9C4AC6}" dt="2025-03-18T17:01:42.854" v="10" actId="47"/>
        <pc:sldMkLst>
          <pc:docMk/>
          <pc:sldMk cId="3116622180" sldId="474"/>
        </pc:sldMkLst>
      </pc:sldChg>
      <pc:sldChg chg="addSp modSp new mod modClrScheme chgLayout">
        <pc:chgData name="Pal, Bikash C" userId="63263d9e-b06d-4a84-a199-cb4dd419b473" providerId="ADAL" clId="{2F22D4DB-479F-41BD-914C-D78FCF9C4AC6}" dt="2025-03-18T17:54:47.361" v="732" actId="20577"/>
        <pc:sldMkLst>
          <pc:docMk/>
          <pc:sldMk cId="3325501851" sldId="474"/>
        </pc:sldMkLst>
      </pc:sldChg>
      <pc:sldChg chg="modSp new del mod">
        <pc:chgData name="Pal, Bikash C" userId="63263d9e-b06d-4a84-a199-cb4dd419b473" providerId="ADAL" clId="{2F22D4DB-479F-41BD-914C-D78FCF9C4AC6}" dt="2025-03-18T18:14:42.076" v="2224" actId="2696"/>
        <pc:sldMkLst>
          <pc:docMk/>
          <pc:sldMk cId="4177200261" sldId="475"/>
        </pc:sldMkLst>
      </pc:sldChg>
      <pc:sldChg chg="modSp mod">
        <pc:chgData name="Pal, Bikash C" userId="63263d9e-b06d-4a84-a199-cb4dd419b473" providerId="ADAL" clId="{2F22D4DB-479F-41BD-914C-D78FCF9C4AC6}" dt="2025-03-25T12:12:06.030" v="2459" actId="20577"/>
        <pc:sldMkLst>
          <pc:docMk/>
          <pc:sldMk cId="2922663011" sldId="476"/>
        </pc:sldMkLst>
      </pc:sldChg>
      <pc:sldChg chg="modSp mod">
        <pc:chgData name="Pal, Bikash C" userId="63263d9e-b06d-4a84-a199-cb4dd419b473" providerId="ADAL" clId="{2F22D4DB-479F-41BD-914C-D78FCF9C4AC6}" dt="2025-03-25T16:11:09.248" v="2462" actId="14100"/>
        <pc:sldMkLst>
          <pc:docMk/>
          <pc:sldMk cId="1719860606" sldId="477"/>
        </pc:sldMkLst>
      </pc:sldChg>
      <pc:sldChg chg="addSp delSp modSp mod">
        <pc:chgData name="Pal, Bikash C" userId="63263d9e-b06d-4a84-a199-cb4dd419b473" providerId="ADAL" clId="{2F22D4DB-479F-41BD-914C-D78FCF9C4AC6}" dt="2025-03-25T16:21:14.849" v="2521" actId="1076"/>
        <pc:sldMkLst>
          <pc:docMk/>
          <pc:sldMk cId="2523701432" sldId="478"/>
        </pc:sldMkLst>
        <pc:spChg chg="mod">
          <ac:chgData name="Pal, Bikash C" userId="63263d9e-b06d-4a84-a199-cb4dd419b473" providerId="ADAL" clId="{2F22D4DB-479F-41BD-914C-D78FCF9C4AC6}" dt="2025-03-25T16:13:22.990" v="2474" actId="1076"/>
          <ac:spMkLst>
            <pc:docMk/>
            <pc:sldMk cId="2523701432" sldId="478"/>
            <ac:spMk id="3" creationId="{6A0771D6-038E-FD81-E585-A6A98AACE7F4}"/>
          </ac:spMkLst>
        </pc:spChg>
        <pc:spChg chg="add mod">
          <ac:chgData name="Pal, Bikash C" userId="63263d9e-b06d-4a84-a199-cb4dd419b473" providerId="ADAL" clId="{2F22D4DB-479F-41BD-914C-D78FCF9C4AC6}" dt="2025-03-25T16:19:33.994" v="2506" actId="20577"/>
          <ac:spMkLst>
            <pc:docMk/>
            <pc:sldMk cId="2523701432" sldId="478"/>
            <ac:spMk id="6" creationId="{C248CD78-0120-7C2C-CE04-FDF73608E738}"/>
          </ac:spMkLst>
        </pc:spChg>
        <pc:spChg chg="add mod">
          <ac:chgData name="Pal, Bikash C" userId="63263d9e-b06d-4a84-a199-cb4dd419b473" providerId="ADAL" clId="{2F22D4DB-479F-41BD-914C-D78FCF9C4AC6}" dt="2025-03-25T16:21:14.849" v="2521" actId="1076"/>
          <ac:spMkLst>
            <pc:docMk/>
            <pc:sldMk cId="2523701432" sldId="478"/>
            <ac:spMk id="13" creationId="{147A218F-DA8E-2C91-641E-C8CCCC671AF0}"/>
          </ac:spMkLst>
        </pc:spChg>
      </pc:sldChg>
      <pc:sldChg chg="delSp modSp mod modShow">
        <pc:chgData name="Pal, Bikash C" userId="63263d9e-b06d-4a84-a199-cb4dd419b473" providerId="ADAL" clId="{2F22D4DB-479F-41BD-914C-D78FCF9C4AC6}" dt="2025-04-03T17:42:20.880" v="2554" actId="729"/>
        <pc:sldMkLst>
          <pc:docMk/>
          <pc:sldMk cId="2805757129" sldId="479"/>
        </pc:sldMkLst>
        <pc:spChg chg="mod">
          <ac:chgData name="Pal, Bikash C" userId="63263d9e-b06d-4a84-a199-cb4dd419b473" providerId="ADAL" clId="{2F22D4DB-479F-41BD-914C-D78FCF9C4AC6}" dt="2025-03-25T18:11:55.999" v="2535" actId="20577"/>
          <ac:spMkLst>
            <pc:docMk/>
            <pc:sldMk cId="2805757129" sldId="479"/>
            <ac:spMk id="34" creationId="{00000000-0000-0000-0000-000000000000}"/>
          </ac:spMkLst>
        </pc:spChg>
        <pc:spChg chg="mod">
          <ac:chgData name="Pal, Bikash C" userId="63263d9e-b06d-4a84-a199-cb4dd419b473" providerId="ADAL" clId="{2F22D4DB-479F-41BD-914C-D78FCF9C4AC6}" dt="2025-03-25T18:13:21.510" v="2549" actId="1076"/>
          <ac:spMkLst>
            <pc:docMk/>
            <pc:sldMk cId="2805757129" sldId="479"/>
            <ac:spMk id="35" creationId="{BB2939F0-6877-47BE-A6E6-6DA3DDBCEF32}"/>
          </ac:spMkLst>
        </pc:spChg>
        <pc:spChg chg="mod">
          <ac:chgData name="Pal, Bikash C" userId="63263d9e-b06d-4a84-a199-cb4dd419b473" providerId="ADAL" clId="{2F22D4DB-479F-41BD-914C-D78FCF9C4AC6}" dt="2025-03-25T18:12:17.591" v="2538" actId="1076"/>
          <ac:spMkLst>
            <pc:docMk/>
            <pc:sldMk cId="2805757129" sldId="479"/>
            <ac:spMk id="36" creationId="{00000000-0000-0000-0000-000000000000}"/>
          </ac:spMkLst>
        </pc:spChg>
        <pc:spChg chg="mod">
          <ac:chgData name="Pal, Bikash C" userId="63263d9e-b06d-4a84-a199-cb4dd419b473" providerId="ADAL" clId="{2F22D4DB-479F-41BD-914C-D78FCF9C4AC6}" dt="2025-03-25T18:12:26.311" v="2540" actId="1076"/>
          <ac:spMkLst>
            <pc:docMk/>
            <pc:sldMk cId="2805757129" sldId="479"/>
            <ac:spMk id="51" creationId="{B3CFDAC7-5BD5-4C6B-B115-9D7056B0D5B3}"/>
          </ac:spMkLst>
        </pc:spChg>
        <pc:spChg chg="mod">
          <ac:chgData name="Pal, Bikash C" userId="63263d9e-b06d-4a84-a199-cb4dd419b473" providerId="ADAL" clId="{2F22D4DB-479F-41BD-914C-D78FCF9C4AC6}" dt="2025-03-25T18:11:47.534" v="2525" actId="1076"/>
          <ac:spMkLst>
            <pc:docMk/>
            <pc:sldMk cId="2805757129" sldId="479"/>
            <ac:spMk id="55" creationId="{E48DEF98-A10F-94E4-03DE-70C028057C1E}"/>
          </ac:spMkLst>
        </pc:spChg>
        <pc:spChg chg="mod">
          <ac:chgData name="Pal, Bikash C" userId="63263d9e-b06d-4a84-a199-cb4dd419b473" providerId="ADAL" clId="{2F22D4DB-479F-41BD-914C-D78FCF9C4AC6}" dt="2025-03-25T18:12:48.959" v="2544" actId="1076"/>
          <ac:spMkLst>
            <pc:docMk/>
            <pc:sldMk cId="2805757129" sldId="479"/>
            <ac:spMk id="58" creationId="{00C36B28-0D2C-4734-A1A9-5B696D3BA860}"/>
          </ac:spMkLst>
        </pc:spChg>
        <pc:picChg chg="mod">
          <ac:chgData name="Pal, Bikash C" userId="63263d9e-b06d-4a84-a199-cb4dd419b473" providerId="ADAL" clId="{2F22D4DB-479F-41BD-914C-D78FCF9C4AC6}" dt="2025-03-25T18:13:17" v="2548" actId="1076"/>
          <ac:picMkLst>
            <pc:docMk/>
            <pc:sldMk cId="2805757129" sldId="479"/>
            <ac:picMk id="37" creationId="{50ACCE06-95E6-4F13-B32B-94ABA1E7D0AA}"/>
          </ac:picMkLst>
        </pc:picChg>
        <pc:picChg chg="mod">
          <ac:chgData name="Pal, Bikash C" userId="63263d9e-b06d-4a84-a199-cb4dd419b473" providerId="ADAL" clId="{2F22D4DB-479F-41BD-914C-D78FCF9C4AC6}" dt="2025-03-25T18:12:12.063" v="2537" actId="1076"/>
          <ac:picMkLst>
            <pc:docMk/>
            <pc:sldMk cId="2805757129" sldId="479"/>
            <ac:picMk id="38" creationId="{3C23B8E3-CBDD-4AE9-B0A6-7CC67E0BFED3}"/>
          </ac:picMkLst>
        </pc:picChg>
        <pc:picChg chg="mod">
          <ac:chgData name="Pal, Bikash C" userId="63263d9e-b06d-4a84-a199-cb4dd419b473" providerId="ADAL" clId="{2F22D4DB-479F-41BD-914C-D78FCF9C4AC6}" dt="2025-03-25T18:12:21.094" v="2539" actId="1076"/>
          <ac:picMkLst>
            <pc:docMk/>
            <pc:sldMk cId="2805757129" sldId="479"/>
            <ac:picMk id="42" creationId="{6F15F366-9C38-4603-9A85-7E5527336489}"/>
          </ac:picMkLst>
        </pc:picChg>
        <pc:picChg chg="mod">
          <ac:chgData name="Pal, Bikash C" userId="63263d9e-b06d-4a84-a199-cb4dd419b473" providerId="ADAL" clId="{2F22D4DB-479F-41BD-914C-D78FCF9C4AC6}" dt="2025-03-25T18:12:44.567" v="2543" actId="1076"/>
          <ac:picMkLst>
            <pc:docMk/>
            <pc:sldMk cId="2805757129" sldId="479"/>
            <ac:picMk id="46" creationId="{A918EF50-36AE-4FD9-B681-2EC56994CA98}"/>
          </ac:picMkLst>
        </pc:picChg>
      </pc:sldChg>
      <pc:sldChg chg="new del">
        <pc:chgData name="Pal, Bikash C" userId="63263d9e-b06d-4a84-a199-cb4dd419b473" providerId="ADAL" clId="{2F22D4DB-479F-41BD-914C-D78FCF9C4AC6}" dt="2025-04-01T16:51:41.946" v="2553" actId="47"/>
        <pc:sldMkLst>
          <pc:docMk/>
          <pc:sldMk cId="1115212811" sldId="481"/>
        </pc:sldMkLst>
      </pc:sldChg>
      <pc:sldChg chg="new">
        <pc:chgData name="Pal, Bikash C" userId="63263d9e-b06d-4a84-a199-cb4dd419b473" providerId="ADAL" clId="{2F22D4DB-479F-41BD-914C-D78FCF9C4AC6}" dt="2025-03-31T16:49:58.501" v="2551" actId="680"/>
        <pc:sldMkLst>
          <pc:docMk/>
          <pc:sldMk cId="3927628885" sldId="482"/>
        </pc:sldMkLst>
      </pc:sldChg>
      <pc:sldChg chg="new">
        <pc:chgData name="Pal, Bikash C" userId="63263d9e-b06d-4a84-a199-cb4dd419b473" providerId="ADAL" clId="{2F22D4DB-479F-41BD-914C-D78FCF9C4AC6}" dt="2025-03-31T16:50:01.110" v="2552" actId="680"/>
        <pc:sldMkLst>
          <pc:docMk/>
          <pc:sldMk cId="1078781295" sldId="483"/>
        </pc:sldMkLst>
      </pc:sldChg>
    </pc:docChg>
  </pc:docChgLst>
  <pc:docChgLst>
    <pc:chgData name="Pal, Bikash C" userId="63263d9e-b06d-4a84-a199-cb4dd419b473" providerId="ADAL" clId="{003868F1-27AF-40A8-B0C8-0EDFD6D0227E}"/>
    <pc:docChg chg="delSld">
      <pc:chgData name="Pal, Bikash C" userId="63263d9e-b06d-4a84-a199-cb4dd419b473" providerId="ADAL" clId="{003868F1-27AF-40A8-B0C8-0EDFD6D0227E}" dt="2025-04-07T21:52:58.817" v="4" actId="47"/>
      <pc:docMkLst>
        <pc:docMk/>
      </pc:docMkLst>
      <pc:sldChg chg="del">
        <pc:chgData name="Pal, Bikash C" userId="63263d9e-b06d-4a84-a199-cb4dd419b473" providerId="ADAL" clId="{003868F1-27AF-40A8-B0C8-0EDFD6D0227E}" dt="2025-04-07T21:52:58.817" v="4" actId="47"/>
        <pc:sldMkLst>
          <pc:docMk/>
          <pc:sldMk cId="3325501851" sldId="474"/>
        </pc:sldMkLst>
      </pc:sldChg>
      <pc:sldChg chg="del">
        <pc:chgData name="Pal, Bikash C" userId="63263d9e-b06d-4a84-a199-cb4dd419b473" providerId="ADAL" clId="{003868F1-27AF-40A8-B0C8-0EDFD6D0227E}" dt="2025-04-07T21:52:55.397" v="3" actId="47"/>
        <pc:sldMkLst>
          <pc:docMk/>
          <pc:sldMk cId="2922663011" sldId="476"/>
        </pc:sldMkLst>
      </pc:sldChg>
      <pc:sldChg chg="del">
        <pc:chgData name="Pal, Bikash C" userId="63263d9e-b06d-4a84-a199-cb4dd419b473" providerId="ADAL" clId="{003868F1-27AF-40A8-B0C8-0EDFD6D0227E}" dt="2025-03-25T22:28:08.270" v="0" actId="47"/>
        <pc:sldMkLst>
          <pc:docMk/>
          <pc:sldMk cId="1719860606" sldId="477"/>
        </pc:sldMkLst>
      </pc:sldChg>
      <pc:sldChg chg="del">
        <pc:chgData name="Pal, Bikash C" userId="63263d9e-b06d-4a84-a199-cb4dd419b473" providerId="ADAL" clId="{003868F1-27AF-40A8-B0C8-0EDFD6D0227E}" dt="2025-04-07T21:52:53.935" v="2" actId="47"/>
        <pc:sldMkLst>
          <pc:docMk/>
          <pc:sldMk cId="3927628885" sldId="482"/>
        </pc:sldMkLst>
      </pc:sldChg>
      <pc:sldChg chg="del">
        <pc:chgData name="Pal, Bikash C" userId="63263d9e-b06d-4a84-a199-cb4dd419b473" providerId="ADAL" clId="{003868F1-27AF-40A8-B0C8-0EDFD6D0227E}" dt="2025-04-07T21:52:52.243" v="1" actId="47"/>
        <pc:sldMkLst>
          <pc:docMk/>
          <pc:sldMk cId="1078781295" sldId="483"/>
        </pc:sldMkLst>
      </pc:sldChg>
    </pc:docChg>
  </pc:docChgLst>
  <pc:docChgLst>
    <pc:chgData name="Pal, Bikash C" userId="63263d9e-b06d-4a84-a199-cb4dd419b473" providerId="ADAL" clId="{381CFCC5-D515-4A21-8434-EABB53BDC77D}"/>
    <pc:docChg chg="modSld">
      <pc:chgData name="Pal, Bikash C" userId="63263d9e-b06d-4a84-a199-cb4dd419b473" providerId="ADAL" clId="{381CFCC5-D515-4A21-8434-EABB53BDC77D}" dt="2023-10-03T14:28:24.153" v="18" actId="20577"/>
      <pc:docMkLst>
        <pc:docMk/>
      </pc:docMkLst>
      <pc:sldChg chg="modSp mod">
        <pc:chgData name="Pal, Bikash C" userId="63263d9e-b06d-4a84-a199-cb4dd419b473" providerId="ADAL" clId="{381CFCC5-D515-4A21-8434-EABB53BDC77D}" dt="2023-10-03T14:28:24.153" v="18" actId="20577"/>
        <pc:sldMkLst>
          <pc:docMk/>
          <pc:sldMk cId="3531586705" sldId="447"/>
        </pc:sldMkLst>
      </pc:sldChg>
    </pc:docChg>
  </pc:docChgLst>
  <pc:docChgLst>
    <pc:chgData name="Pal, Bikash C" userId="63263d9e-b06d-4a84-a199-cb4dd419b473" providerId="ADAL" clId="{C033621A-1399-4A22-88DF-35A44C11BB35}"/>
    <pc:docChg chg="modSld">
      <pc:chgData name="Pal, Bikash C" userId="63263d9e-b06d-4a84-a199-cb4dd419b473" providerId="ADAL" clId="{C033621A-1399-4A22-88DF-35A44C11BB35}" dt="2024-12-09T18:39:53.823" v="9" actId="729"/>
      <pc:docMkLst>
        <pc:docMk/>
      </pc:docMkLst>
      <pc:sldChg chg="mod modShow">
        <pc:chgData name="Pal, Bikash C" userId="63263d9e-b06d-4a84-a199-cb4dd419b473" providerId="ADAL" clId="{C033621A-1399-4A22-88DF-35A44C11BB35}" dt="2024-12-09T18:39:53.823" v="9" actId="729"/>
        <pc:sldMkLst>
          <pc:docMk/>
          <pc:sldMk cId="2311714995" sldId="446"/>
        </pc:sldMkLst>
      </pc:sldChg>
      <pc:sldChg chg="modSp mod">
        <pc:chgData name="Pal, Bikash C" userId="63263d9e-b06d-4a84-a199-cb4dd419b473" providerId="ADAL" clId="{C033621A-1399-4A22-88DF-35A44C11BB35}" dt="2024-12-09T18:36:56.920" v="8" actId="20577"/>
        <pc:sldMkLst>
          <pc:docMk/>
          <pc:sldMk cId="3531586705" sldId="447"/>
        </pc:sldMkLst>
      </pc:sldChg>
    </pc:docChg>
  </pc:docChgLst>
  <pc:docChgLst>
    <pc:chgData name="Bikash Pal" userId="63263d9e-b06d-4a84-a199-cb4dd419b473" providerId="ADAL" clId="{943A62CF-2057-4645-A7BB-12CE07338D42}"/>
    <pc:docChg chg="undo addSld delSld modSld delMainMaster">
      <pc:chgData name="Bikash Pal" userId="63263d9e-b06d-4a84-a199-cb4dd419b473" providerId="ADAL" clId="{943A62CF-2057-4645-A7BB-12CE07338D42}" dt="2022-06-27T22:50:46.785" v="366" actId="2696"/>
      <pc:docMkLst>
        <pc:docMk/>
      </pc:docMkLst>
      <pc:sldChg chg="modSp">
        <pc:chgData name="Bikash Pal" userId="63263d9e-b06d-4a84-a199-cb4dd419b473" providerId="ADAL" clId="{943A62CF-2057-4645-A7BB-12CE07338D42}" dt="2022-05-27T18:45:18.807" v="71" actId="20577"/>
        <pc:sldMkLst>
          <pc:docMk/>
          <pc:sldMk cId="1633270125" sldId="280"/>
        </pc:sldMkLst>
      </pc:sldChg>
      <pc:sldChg chg="add del">
        <pc:chgData name="Bikash Pal" userId="63263d9e-b06d-4a84-a199-cb4dd419b473" providerId="ADAL" clId="{943A62CF-2057-4645-A7BB-12CE07338D42}" dt="2022-06-27T22:50:46.785" v="366" actId="2696"/>
        <pc:sldMkLst>
          <pc:docMk/>
          <pc:sldMk cId="3442925499" sldId="412"/>
        </pc:sldMkLst>
      </pc:sldChg>
      <pc:sldChg chg="modSp">
        <pc:chgData name="Bikash Pal" userId="63263d9e-b06d-4a84-a199-cb4dd419b473" providerId="ADAL" clId="{943A62CF-2057-4645-A7BB-12CE07338D42}" dt="2022-05-27T18:40:18.101" v="0" actId="1076"/>
        <pc:sldMkLst>
          <pc:docMk/>
          <pc:sldMk cId="2295888074" sldId="440"/>
        </pc:sldMkLst>
      </pc:sldChg>
      <pc:sldChg chg="addSp delSp modSp add">
        <pc:chgData name="Bikash Pal" userId="63263d9e-b06d-4a84-a199-cb4dd419b473" providerId="ADAL" clId="{943A62CF-2057-4645-A7BB-12CE07338D42}" dt="2022-05-27T18:55:57.094" v="333" actId="1076"/>
        <pc:sldMkLst>
          <pc:docMk/>
          <pc:sldMk cId="3377025650" sldId="473"/>
        </pc:sldMkLst>
      </pc:sldChg>
      <pc:sldChg chg="add del">
        <pc:chgData name="Bikash Pal" userId="63263d9e-b06d-4a84-a199-cb4dd419b473" providerId="ADAL" clId="{943A62CF-2057-4645-A7BB-12CE07338D42}" dt="2022-06-27T22:50:35.544" v="335" actId="2696"/>
        <pc:sldMkLst>
          <pc:docMk/>
          <pc:sldMk cId="702103042" sldId="474"/>
        </pc:sldMkLst>
      </pc:sldChg>
      <pc:sldChg chg="add del">
        <pc:chgData name="Bikash Pal" userId="63263d9e-b06d-4a84-a199-cb4dd419b473" providerId="ADAL" clId="{943A62CF-2057-4645-A7BB-12CE07338D42}" dt="2022-06-27T22:50:36.247" v="336" actId="2696"/>
        <pc:sldMkLst>
          <pc:docMk/>
          <pc:sldMk cId="1129450058" sldId="475"/>
        </pc:sldMkLst>
      </pc:sldChg>
      <pc:sldChg chg="add del">
        <pc:chgData name="Bikash Pal" userId="63263d9e-b06d-4a84-a199-cb4dd419b473" providerId="ADAL" clId="{943A62CF-2057-4645-A7BB-12CE07338D42}" dt="2022-06-27T22:50:36.594" v="337" actId="2696"/>
        <pc:sldMkLst>
          <pc:docMk/>
          <pc:sldMk cId="4286433977" sldId="476"/>
        </pc:sldMkLst>
      </pc:sldChg>
      <pc:sldChg chg="add del">
        <pc:chgData name="Bikash Pal" userId="63263d9e-b06d-4a84-a199-cb4dd419b473" providerId="ADAL" clId="{943A62CF-2057-4645-A7BB-12CE07338D42}" dt="2022-06-27T22:50:36.795" v="338" actId="2696"/>
        <pc:sldMkLst>
          <pc:docMk/>
          <pc:sldMk cId="2570590941" sldId="477"/>
        </pc:sldMkLst>
      </pc:sldChg>
      <pc:sldChg chg="add del">
        <pc:chgData name="Bikash Pal" userId="63263d9e-b06d-4a84-a199-cb4dd419b473" providerId="ADAL" clId="{943A62CF-2057-4645-A7BB-12CE07338D42}" dt="2022-06-27T22:50:36.948" v="340" actId="2696"/>
        <pc:sldMkLst>
          <pc:docMk/>
          <pc:sldMk cId="3376642963" sldId="478"/>
        </pc:sldMkLst>
      </pc:sldChg>
      <pc:sldChg chg="add del">
        <pc:chgData name="Bikash Pal" userId="63263d9e-b06d-4a84-a199-cb4dd419b473" providerId="ADAL" clId="{943A62CF-2057-4645-A7BB-12CE07338D42}" dt="2022-06-27T22:50:37.127" v="341" actId="2696"/>
        <pc:sldMkLst>
          <pc:docMk/>
          <pc:sldMk cId="2828972543" sldId="479"/>
        </pc:sldMkLst>
      </pc:sldChg>
      <pc:sldChg chg="add del">
        <pc:chgData name="Bikash Pal" userId="63263d9e-b06d-4a84-a199-cb4dd419b473" providerId="ADAL" clId="{943A62CF-2057-4645-A7BB-12CE07338D42}" dt="2022-06-27T22:50:37.385" v="342" actId="2696"/>
        <pc:sldMkLst>
          <pc:docMk/>
          <pc:sldMk cId="2880100779" sldId="480"/>
        </pc:sldMkLst>
      </pc:sldChg>
      <pc:sldChg chg="add del">
        <pc:chgData name="Bikash Pal" userId="63263d9e-b06d-4a84-a199-cb4dd419b473" providerId="ADAL" clId="{943A62CF-2057-4645-A7BB-12CE07338D42}" dt="2022-06-27T22:50:37.833" v="343" actId="2696"/>
        <pc:sldMkLst>
          <pc:docMk/>
          <pc:sldMk cId="1819436994" sldId="481"/>
        </pc:sldMkLst>
      </pc:sldChg>
      <pc:sldChg chg="add del">
        <pc:chgData name="Bikash Pal" userId="63263d9e-b06d-4a84-a199-cb4dd419b473" providerId="ADAL" clId="{943A62CF-2057-4645-A7BB-12CE07338D42}" dt="2022-06-27T22:50:37.833" v="344" actId="2696"/>
        <pc:sldMkLst>
          <pc:docMk/>
          <pc:sldMk cId="1343511847" sldId="482"/>
        </pc:sldMkLst>
      </pc:sldChg>
      <pc:sldChg chg="add del">
        <pc:chgData name="Bikash Pal" userId="63263d9e-b06d-4a84-a199-cb4dd419b473" providerId="ADAL" clId="{943A62CF-2057-4645-A7BB-12CE07338D42}" dt="2022-06-27T22:50:37.849" v="345" actId="2696"/>
        <pc:sldMkLst>
          <pc:docMk/>
          <pc:sldMk cId="1987123005" sldId="483"/>
        </pc:sldMkLst>
      </pc:sldChg>
      <pc:sldChg chg="add del">
        <pc:chgData name="Bikash Pal" userId="63263d9e-b06d-4a84-a199-cb4dd419b473" providerId="ADAL" clId="{943A62CF-2057-4645-A7BB-12CE07338D42}" dt="2022-06-27T22:50:37.918" v="346" actId="2696"/>
        <pc:sldMkLst>
          <pc:docMk/>
          <pc:sldMk cId="2043785603" sldId="484"/>
        </pc:sldMkLst>
      </pc:sldChg>
      <pc:sldChg chg="add del">
        <pc:chgData name="Bikash Pal" userId="63263d9e-b06d-4a84-a199-cb4dd419b473" providerId="ADAL" clId="{943A62CF-2057-4645-A7BB-12CE07338D42}" dt="2022-06-27T22:50:38.081" v="347" actId="2696"/>
        <pc:sldMkLst>
          <pc:docMk/>
          <pc:sldMk cId="3323964466" sldId="485"/>
        </pc:sldMkLst>
      </pc:sldChg>
      <pc:sldChg chg="add del">
        <pc:chgData name="Bikash Pal" userId="63263d9e-b06d-4a84-a199-cb4dd419b473" providerId="ADAL" clId="{943A62CF-2057-4645-A7BB-12CE07338D42}" dt="2022-06-27T22:50:38.266" v="348" actId="2696"/>
        <pc:sldMkLst>
          <pc:docMk/>
          <pc:sldMk cId="3675030302" sldId="486"/>
        </pc:sldMkLst>
      </pc:sldChg>
      <pc:sldChg chg="add del">
        <pc:chgData name="Bikash Pal" userId="63263d9e-b06d-4a84-a199-cb4dd419b473" providerId="ADAL" clId="{943A62CF-2057-4645-A7BB-12CE07338D42}" dt="2022-06-27T22:50:38.435" v="349" actId="2696"/>
        <pc:sldMkLst>
          <pc:docMk/>
          <pc:sldMk cId="1167003021" sldId="487"/>
        </pc:sldMkLst>
      </pc:sldChg>
      <pc:sldChg chg="add del">
        <pc:chgData name="Bikash Pal" userId="63263d9e-b06d-4a84-a199-cb4dd419b473" providerId="ADAL" clId="{943A62CF-2057-4645-A7BB-12CE07338D42}" dt="2022-06-27T22:50:38.613" v="350" actId="2696"/>
        <pc:sldMkLst>
          <pc:docMk/>
          <pc:sldMk cId="2736829655" sldId="488"/>
        </pc:sldMkLst>
      </pc:sldChg>
      <pc:sldMasterChg chg="del delSldLayout">
        <pc:chgData name="Bikash Pal" userId="63263d9e-b06d-4a84-a199-cb4dd419b473" providerId="ADAL" clId="{943A62CF-2057-4645-A7BB-12CE07338D42}" dt="2022-06-27T22:50:38.636" v="364" actId="2696"/>
        <pc:sldMasterMkLst>
          <pc:docMk/>
          <pc:sldMasterMk cId="732159259" sldId="2147483735"/>
        </pc:sldMasterMkLst>
        <pc:sldLayoutChg chg="del">
          <pc:chgData name="Bikash Pal" userId="63263d9e-b06d-4a84-a199-cb4dd419b473" providerId="ADAL" clId="{943A62CF-2057-4645-A7BB-12CE07338D42}" dt="2022-06-27T22:50:38.620" v="351" actId="2696"/>
          <pc:sldLayoutMkLst>
            <pc:docMk/>
            <pc:sldMasterMk cId="732159259" sldId="2147483735"/>
            <pc:sldLayoutMk cId="1216019737" sldId="2147483736"/>
          </pc:sldLayoutMkLst>
        </pc:sldLayoutChg>
        <pc:sldLayoutChg chg="del">
          <pc:chgData name="Bikash Pal" userId="63263d9e-b06d-4a84-a199-cb4dd419b473" providerId="ADAL" clId="{943A62CF-2057-4645-A7BB-12CE07338D42}" dt="2022-06-27T22:50:38.620" v="352" actId="2696"/>
          <pc:sldLayoutMkLst>
            <pc:docMk/>
            <pc:sldMasterMk cId="732159259" sldId="2147483735"/>
            <pc:sldLayoutMk cId="3547811507" sldId="2147483737"/>
          </pc:sldLayoutMkLst>
        </pc:sldLayoutChg>
        <pc:sldLayoutChg chg="del">
          <pc:chgData name="Bikash Pal" userId="63263d9e-b06d-4a84-a199-cb4dd419b473" providerId="ADAL" clId="{943A62CF-2057-4645-A7BB-12CE07338D42}" dt="2022-06-27T22:50:38.620" v="353" actId="2696"/>
          <pc:sldLayoutMkLst>
            <pc:docMk/>
            <pc:sldMasterMk cId="732159259" sldId="2147483735"/>
            <pc:sldLayoutMk cId="4119307711" sldId="2147483738"/>
          </pc:sldLayoutMkLst>
        </pc:sldLayoutChg>
        <pc:sldLayoutChg chg="del">
          <pc:chgData name="Bikash Pal" userId="63263d9e-b06d-4a84-a199-cb4dd419b473" providerId="ADAL" clId="{943A62CF-2057-4645-A7BB-12CE07338D42}" dt="2022-06-27T22:50:38.620" v="354" actId="2696"/>
          <pc:sldLayoutMkLst>
            <pc:docMk/>
            <pc:sldMasterMk cId="732159259" sldId="2147483735"/>
            <pc:sldLayoutMk cId="1068149365" sldId="2147483739"/>
          </pc:sldLayoutMkLst>
        </pc:sldLayoutChg>
        <pc:sldLayoutChg chg="del">
          <pc:chgData name="Bikash Pal" userId="63263d9e-b06d-4a84-a199-cb4dd419b473" providerId="ADAL" clId="{943A62CF-2057-4645-A7BB-12CE07338D42}" dt="2022-06-27T22:50:38.636" v="355" actId="2696"/>
          <pc:sldLayoutMkLst>
            <pc:docMk/>
            <pc:sldMasterMk cId="732159259" sldId="2147483735"/>
            <pc:sldLayoutMk cId="608870224" sldId="2147483740"/>
          </pc:sldLayoutMkLst>
        </pc:sldLayoutChg>
        <pc:sldLayoutChg chg="del">
          <pc:chgData name="Bikash Pal" userId="63263d9e-b06d-4a84-a199-cb4dd419b473" providerId="ADAL" clId="{943A62CF-2057-4645-A7BB-12CE07338D42}" dt="2022-06-27T22:50:38.636" v="356" actId="2696"/>
          <pc:sldLayoutMkLst>
            <pc:docMk/>
            <pc:sldMasterMk cId="732159259" sldId="2147483735"/>
            <pc:sldLayoutMk cId="3636361645" sldId="2147483741"/>
          </pc:sldLayoutMkLst>
        </pc:sldLayoutChg>
        <pc:sldLayoutChg chg="del">
          <pc:chgData name="Bikash Pal" userId="63263d9e-b06d-4a84-a199-cb4dd419b473" providerId="ADAL" clId="{943A62CF-2057-4645-A7BB-12CE07338D42}" dt="2022-06-27T22:50:38.636" v="357" actId="2696"/>
          <pc:sldLayoutMkLst>
            <pc:docMk/>
            <pc:sldMasterMk cId="732159259" sldId="2147483735"/>
            <pc:sldLayoutMk cId="4144566086" sldId="2147483742"/>
          </pc:sldLayoutMkLst>
        </pc:sldLayoutChg>
        <pc:sldLayoutChg chg="del">
          <pc:chgData name="Bikash Pal" userId="63263d9e-b06d-4a84-a199-cb4dd419b473" providerId="ADAL" clId="{943A62CF-2057-4645-A7BB-12CE07338D42}" dt="2022-06-27T22:50:38.636" v="358" actId="2696"/>
          <pc:sldLayoutMkLst>
            <pc:docMk/>
            <pc:sldMasterMk cId="732159259" sldId="2147483735"/>
            <pc:sldLayoutMk cId="41358867" sldId="2147483743"/>
          </pc:sldLayoutMkLst>
        </pc:sldLayoutChg>
        <pc:sldLayoutChg chg="del">
          <pc:chgData name="Bikash Pal" userId="63263d9e-b06d-4a84-a199-cb4dd419b473" providerId="ADAL" clId="{943A62CF-2057-4645-A7BB-12CE07338D42}" dt="2022-06-27T22:50:38.636" v="359" actId="2696"/>
          <pc:sldLayoutMkLst>
            <pc:docMk/>
            <pc:sldMasterMk cId="732159259" sldId="2147483735"/>
            <pc:sldLayoutMk cId="2571179978" sldId="2147483744"/>
          </pc:sldLayoutMkLst>
        </pc:sldLayoutChg>
        <pc:sldLayoutChg chg="del">
          <pc:chgData name="Bikash Pal" userId="63263d9e-b06d-4a84-a199-cb4dd419b473" providerId="ADAL" clId="{943A62CF-2057-4645-A7BB-12CE07338D42}" dt="2022-06-27T22:50:38.636" v="360" actId="2696"/>
          <pc:sldLayoutMkLst>
            <pc:docMk/>
            <pc:sldMasterMk cId="732159259" sldId="2147483735"/>
            <pc:sldLayoutMk cId="1737954219" sldId="2147483745"/>
          </pc:sldLayoutMkLst>
        </pc:sldLayoutChg>
        <pc:sldLayoutChg chg="del">
          <pc:chgData name="Bikash Pal" userId="63263d9e-b06d-4a84-a199-cb4dd419b473" providerId="ADAL" clId="{943A62CF-2057-4645-A7BB-12CE07338D42}" dt="2022-06-27T22:50:38.636" v="361" actId="2696"/>
          <pc:sldLayoutMkLst>
            <pc:docMk/>
            <pc:sldMasterMk cId="732159259" sldId="2147483735"/>
            <pc:sldLayoutMk cId="2476872345" sldId="2147483746"/>
          </pc:sldLayoutMkLst>
        </pc:sldLayoutChg>
        <pc:sldLayoutChg chg="del">
          <pc:chgData name="Bikash Pal" userId="63263d9e-b06d-4a84-a199-cb4dd419b473" providerId="ADAL" clId="{943A62CF-2057-4645-A7BB-12CE07338D42}" dt="2022-06-27T22:50:38.636" v="362" actId="2696"/>
          <pc:sldLayoutMkLst>
            <pc:docMk/>
            <pc:sldMasterMk cId="732159259" sldId="2147483735"/>
            <pc:sldLayoutMk cId="1758690232" sldId="2147483747"/>
          </pc:sldLayoutMkLst>
        </pc:sldLayoutChg>
        <pc:sldLayoutChg chg="del">
          <pc:chgData name="Bikash Pal" userId="63263d9e-b06d-4a84-a199-cb4dd419b473" providerId="ADAL" clId="{943A62CF-2057-4645-A7BB-12CE07338D42}" dt="2022-06-27T22:50:38.636" v="363" actId="2696"/>
          <pc:sldLayoutMkLst>
            <pc:docMk/>
            <pc:sldMasterMk cId="732159259" sldId="2147483735"/>
            <pc:sldLayoutMk cId="3561646633" sldId="2147483748"/>
          </pc:sldLayoutMkLst>
        </pc:sldLayoutChg>
        <pc:sldLayoutChg chg="del">
          <pc:chgData name="Bikash Pal" userId="63263d9e-b06d-4a84-a199-cb4dd419b473" providerId="ADAL" clId="{943A62CF-2057-4645-A7BB-12CE07338D42}" dt="2022-06-27T22:50:36.811" v="339" actId="2696"/>
          <pc:sldLayoutMkLst>
            <pc:docMk/>
            <pc:sldMasterMk cId="732159259" sldId="2147483735"/>
            <pc:sldLayoutMk cId="1829041298" sldId="214748374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17BCE2F-D61D-4E62-9703-CE4355CD4BE1}" type="datetimeFigureOut">
              <a:rPr lang="en-US"/>
              <a:pPr>
                <a:defRPr/>
              </a:pPr>
              <a:t>07-Apr-25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F89C0AE-FA5D-4CAC-A347-B98AF004D18F}" type="slidenum">
              <a:rPr lang="en-US"/>
              <a:pPr>
                <a:defRPr/>
              </a:pPr>
              <a:t>‹#›</a:t>
            </a:fld>
            <a:endParaRPr lang="en-US"/>
          </a:p>
        </p:txBody>
      </p:sp>
    </p:spTree>
    <p:extLst>
      <p:ext uri="{BB962C8B-B14F-4D97-AF65-F5344CB8AC3E}">
        <p14:creationId xmlns:p14="http://schemas.microsoft.com/office/powerpoint/2010/main" val="2023966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1A9F68A-0DBD-43D5-954F-5B0E34CD104D}" type="datetimeFigureOut">
              <a:rPr lang="en-US"/>
              <a:pPr>
                <a:defRPr/>
              </a:pPr>
              <a:t>07-Apr-25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B3FFB0F-448F-4553-814C-95956908CAC5}" type="slidenum">
              <a:rPr lang="en-US"/>
              <a:pPr>
                <a:defRPr/>
              </a:pPr>
              <a:t>‹#›</a:t>
            </a:fld>
            <a:endParaRPr lang="en-US"/>
          </a:p>
        </p:txBody>
      </p:sp>
    </p:spTree>
    <p:extLst>
      <p:ext uri="{BB962C8B-B14F-4D97-AF65-F5344CB8AC3E}">
        <p14:creationId xmlns:p14="http://schemas.microsoft.com/office/powerpoint/2010/main" val="13626938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a:defRPr/>
            </a:pPr>
            <a:fld id="{1B3FFB0F-448F-4553-814C-95956908CAC5}" type="slidenum">
              <a:rPr lang="en-US" smtClean="0"/>
              <a:pPr>
                <a:defRPr/>
              </a:pPr>
              <a:t>3</a:t>
            </a:fld>
            <a:endParaRPr lang="en-US"/>
          </a:p>
        </p:txBody>
      </p:sp>
    </p:spTree>
    <p:extLst>
      <p:ext uri="{BB962C8B-B14F-4D97-AF65-F5344CB8AC3E}">
        <p14:creationId xmlns:p14="http://schemas.microsoft.com/office/powerpoint/2010/main" val="354658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14</a:t>
            </a:fld>
            <a:endParaRPr lang="en-GB"/>
          </a:p>
        </p:txBody>
      </p:sp>
    </p:spTree>
    <p:extLst>
      <p:ext uri="{BB962C8B-B14F-4D97-AF65-F5344CB8AC3E}">
        <p14:creationId xmlns:p14="http://schemas.microsoft.com/office/powerpoint/2010/main" val="186644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15</a:t>
            </a:fld>
            <a:endParaRPr lang="en-GB"/>
          </a:p>
        </p:txBody>
      </p:sp>
    </p:spTree>
    <p:extLst>
      <p:ext uri="{BB962C8B-B14F-4D97-AF65-F5344CB8AC3E}">
        <p14:creationId xmlns:p14="http://schemas.microsoft.com/office/powerpoint/2010/main" val="121226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16</a:t>
            </a:fld>
            <a:endParaRPr lang="en-GB"/>
          </a:p>
        </p:txBody>
      </p:sp>
    </p:spTree>
    <p:extLst>
      <p:ext uri="{BB962C8B-B14F-4D97-AF65-F5344CB8AC3E}">
        <p14:creationId xmlns:p14="http://schemas.microsoft.com/office/powerpoint/2010/main" val="2179065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17</a:t>
            </a:fld>
            <a:endParaRPr lang="en-GB"/>
          </a:p>
        </p:txBody>
      </p:sp>
    </p:spTree>
    <p:extLst>
      <p:ext uri="{BB962C8B-B14F-4D97-AF65-F5344CB8AC3E}">
        <p14:creationId xmlns:p14="http://schemas.microsoft.com/office/powerpoint/2010/main" val="259986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18</a:t>
            </a:fld>
            <a:endParaRPr lang="en-GB"/>
          </a:p>
        </p:txBody>
      </p:sp>
    </p:spTree>
    <p:extLst>
      <p:ext uri="{BB962C8B-B14F-4D97-AF65-F5344CB8AC3E}">
        <p14:creationId xmlns:p14="http://schemas.microsoft.com/office/powerpoint/2010/main" val="665339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19</a:t>
            </a:fld>
            <a:endParaRPr lang="en-GB"/>
          </a:p>
        </p:txBody>
      </p:sp>
    </p:spTree>
    <p:extLst>
      <p:ext uri="{BB962C8B-B14F-4D97-AF65-F5344CB8AC3E}">
        <p14:creationId xmlns:p14="http://schemas.microsoft.com/office/powerpoint/2010/main" val="3639843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20</a:t>
            </a:fld>
            <a:endParaRPr lang="en-GB"/>
          </a:p>
        </p:txBody>
      </p:sp>
    </p:spTree>
    <p:extLst>
      <p:ext uri="{BB962C8B-B14F-4D97-AF65-F5344CB8AC3E}">
        <p14:creationId xmlns:p14="http://schemas.microsoft.com/office/powerpoint/2010/main" val="1696199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21</a:t>
            </a:fld>
            <a:endParaRPr lang="en-GB"/>
          </a:p>
        </p:txBody>
      </p:sp>
    </p:spTree>
    <p:extLst>
      <p:ext uri="{BB962C8B-B14F-4D97-AF65-F5344CB8AC3E}">
        <p14:creationId xmlns:p14="http://schemas.microsoft.com/office/powerpoint/2010/main" val="328310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22</a:t>
            </a:fld>
            <a:endParaRPr lang="en-GB"/>
          </a:p>
        </p:txBody>
      </p:sp>
    </p:spTree>
    <p:extLst>
      <p:ext uri="{BB962C8B-B14F-4D97-AF65-F5344CB8AC3E}">
        <p14:creationId xmlns:p14="http://schemas.microsoft.com/office/powerpoint/2010/main" val="3369830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24</a:t>
            </a:fld>
            <a:endParaRPr lang="en-GB"/>
          </a:p>
        </p:txBody>
      </p:sp>
    </p:spTree>
    <p:extLst>
      <p:ext uri="{BB962C8B-B14F-4D97-AF65-F5344CB8AC3E}">
        <p14:creationId xmlns:p14="http://schemas.microsoft.com/office/powerpoint/2010/main" val="1577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B74334-5195-1F4B-B190-5A416FFA4340}" type="slidenum">
              <a:rPr lang="en-US" smtClean="0"/>
              <a:t>6</a:t>
            </a:fld>
            <a:endParaRPr lang="en-US"/>
          </a:p>
        </p:txBody>
      </p:sp>
    </p:spTree>
    <p:extLst>
      <p:ext uri="{BB962C8B-B14F-4D97-AF65-F5344CB8AC3E}">
        <p14:creationId xmlns:p14="http://schemas.microsoft.com/office/powerpoint/2010/main" val="380279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25</a:t>
            </a:fld>
            <a:endParaRPr lang="en-GB"/>
          </a:p>
        </p:txBody>
      </p:sp>
    </p:spTree>
    <p:extLst>
      <p:ext uri="{BB962C8B-B14F-4D97-AF65-F5344CB8AC3E}">
        <p14:creationId xmlns:p14="http://schemas.microsoft.com/office/powerpoint/2010/main" val="966140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26</a:t>
            </a:fld>
            <a:endParaRPr lang="en-GB"/>
          </a:p>
        </p:txBody>
      </p:sp>
    </p:spTree>
    <p:extLst>
      <p:ext uri="{BB962C8B-B14F-4D97-AF65-F5344CB8AC3E}">
        <p14:creationId xmlns:p14="http://schemas.microsoft.com/office/powerpoint/2010/main" val="3965798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27</a:t>
            </a:fld>
            <a:endParaRPr lang="en-GB"/>
          </a:p>
        </p:txBody>
      </p:sp>
    </p:spTree>
    <p:extLst>
      <p:ext uri="{BB962C8B-B14F-4D97-AF65-F5344CB8AC3E}">
        <p14:creationId xmlns:p14="http://schemas.microsoft.com/office/powerpoint/2010/main" val="2357276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28</a:t>
            </a:fld>
            <a:endParaRPr lang="en-GB"/>
          </a:p>
        </p:txBody>
      </p:sp>
    </p:spTree>
    <p:extLst>
      <p:ext uri="{BB962C8B-B14F-4D97-AF65-F5344CB8AC3E}">
        <p14:creationId xmlns:p14="http://schemas.microsoft.com/office/powerpoint/2010/main" val="4176759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29</a:t>
            </a:fld>
            <a:endParaRPr lang="en-GB"/>
          </a:p>
        </p:txBody>
      </p:sp>
    </p:spTree>
    <p:extLst>
      <p:ext uri="{BB962C8B-B14F-4D97-AF65-F5344CB8AC3E}">
        <p14:creationId xmlns:p14="http://schemas.microsoft.com/office/powerpoint/2010/main" val="2453269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30</a:t>
            </a:fld>
            <a:endParaRPr lang="en-GB"/>
          </a:p>
        </p:txBody>
      </p:sp>
    </p:spTree>
    <p:extLst>
      <p:ext uri="{BB962C8B-B14F-4D97-AF65-F5344CB8AC3E}">
        <p14:creationId xmlns:p14="http://schemas.microsoft.com/office/powerpoint/2010/main" val="1490347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31</a:t>
            </a:fld>
            <a:endParaRPr lang="en-GB"/>
          </a:p>
        </p:txBody>
      </p:sp>
    </p:spTree>
    <p:extLst>
      <p:ext uri="{BB962C8B-B14F-4D97-AF65-F5344CB8AC3E}">
        <p14:creationId xmlns:p14="http://schemas.microsoft.com/office/powerpoint/2010/main" val="2764105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32</a:t>
            </a:fld>
            <a:endParaRPr lang="en-GB"/>
          </a:p>
        </p:txBody>
      </p:sp>
    </p:spTree>
    <p:extLst>
      <p:ext uri="{BB962C8B-B14F-4D97-AF65-F5344CB8AC3E}">
        <p14:creationId xmlns:p14="http://schemas.microsoft.com/office/powerpoint/2010/main" val="329379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33</a:t>
            </a:fld>
            <a:endParaRPr lang="en-GB"/>
          </a:p>
        </p:txBody>
      </p:sp>
    </p:spTree>
    <p:extLst>
      <p:ext uri="{BB962C8B-B14F-4D97-AF65-F5344CB8AC3E}">
        <p14:creationId xmlns:p14="http://schemas.microsoft.com/office/powerpoint/2010/main" val="2535119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44301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7</a:t>
            </a:fld>
            <a:endParaRPr lang="en-GB"/>
          </a:p>
        </p:txBody>
      </p:sp>
    </p:spTree>
    <p:extLst>
      <p:ext uri="{BB962C8B-B14F-4D97-AF65-F5344CB8AC3E}">
        <p14:creationId xmlns:p14="http://schemas.microsoft.com/office/powerpoint/2010/main" val="4104508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443014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83224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pPr>
                <a:defRPr/>
              </a:pPr>
              <a:t>42</a:t>
            </a:fld>
            <a:endParaRPr lang="en-US" dirty="0"/>
          </a:p>
        </p:txBody>
      </p:sp>
    </p:spTree>
    <p:extLst>
      <p:ext uri="{BB962C8B-B14F-4D97-AF65-F5344CB8AC3E}">
        <p14:creationId xmlns:p14="http://schemas.microsoft.com/office/powerpoint/2010/main" val="103609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8</a:t>
            </a:fld>
            <a:endParaRPr lang="en-GB"/>
          </a:p>
        </p:txBody>
      </p:sp>
    </p:spTree>
    <p:extLst>
      <p:ext uri="{BB962C8B-B14F-4D97-AF65-F5344CB8AC3E}">
        <p14:creationId xmlns:p14="http://schemas.microsoft.com/office/powerpoint/2010/main" val="96614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9</a:t>
            </a:fld>
            <a:endParaRPr lang="en-GB"/>
          </a:p>
        </p:txBody>
      </p:sp>
    </p:spTree>
    <p:extLst>
      <p:ext uri="{BB962C8B-B14F-4D97-AF65-F5344CB8AC3E}">
        <p14:creationId xmlns:p14="http://schemas.microsoft.com/office/powerpoint/2010/main" val="292691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10</a:t>
            </a:fld>
            <a:endParaRPr lang="en-GB"/>
          </a:p>
        </p:txBody>
      </p:sp>
    </p:spTree>
    <p:extLst>
      <p:ext uri="{BB962C8B-B14F-4D97-AF65-F5344CB8AC3E}">
        <p14:creationId xmlns:p14="http://schemas.microsoft.com/office/powerpoint/2010/main" val="172233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11</a:t>
            </a:fld>
            <a:endParaRPr lang="en-GB"/>
          </a:p>
        </p:txBody>
      </p:sp>
    </p:spTree>
    <p:extLst>
      <p:ext uri="{BB962C8B-B14F-4D97-AF65-F5344CB8AC3E}">
        <p14:creationId xmlns:p14="http://schemas.microsoft.com/office/powerpoint/2010/main" val="186178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12</a:t>
            </a:fld>
            <a:endParaRPr lang="en-GB"/>
          </a:p>
        </p:txBody>
      </p:sp>
    </p:spTree>
    <p:extLst>
      <p:ext uri="{BB962C8B-B14F-4D97-AF65-F5344CB8AC3E}">
        <p14:creationId xmlns:p14="http://schemas.microsoft.com/office/powerpoint/2010/main" val="410450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B0F0CD-AF32-400E-814B-057C05EB616E}" type="slidenum">
              <a:rPr lang="en-GB" smtClean="0"/>
              <a:pPr/>
              <a:t>13</a:t>
            </a:fld>
            <a:endParaRPr lang="en-GB"/>
          </a:p>
        </p:txBody>
      </p:sp>
    </p:spTree>
    <p:extLst>
      <p:ext uri="{BB962C8B-B14F-4D97-AF65-F5344CB8AC3E}">
        <p14:creationId xmlns:p14="http://schemas.microsoft.com/office/powerpoint/2010/main" val="12383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1905000" y="4857750"/>
            <a:ext cx="2133600" cy="273844"/>
          </a:xfrm>
        </p:spPr>
        <p:txBody>
          <a:bodyPr/>
          <a:lstStyle>
            <a:lvl1pPr>
              <a:defRPr/>
            </a:lvl1pPr>
          </a:lstStyle>
          <a:p>
            <a:pPr>
              <a:defRPr/>
            </a:pPr>
            <a:fld id="{8255B8F1-32C4-4FA6-8475-9736D3D6E897}" type="datetime1">
              <a:rPr lang="en-US"/>
              <a:pPr>
                <a:defRPr/>
              </a:pPr>
              <a:t>07-Apr-25</a:t>
            </a:fld>
            <a:endParaRPr lang="en-US"/>
          </a:p>
        </p:txBody>
      </p:sp>
      <p:sp>
        <p:nvSpPr>
          <p:cNvPr id="5" name="Footer Placeholder 4"/>
          <p:cNvSpPr>
            <a:spLocks noGrp="1"/>
          </p:cNvSpPr>
          <p:nvPr>
            <p:ph type="ftr" sz="quarter" idx="11"/>
          </p:nvPr>
        </p:nvSpPr>
        <p:spPr>
          <a:xfrm>
            <a:off x="4114800" y="4857750"/>
            <a:ext cx="2895600" cy="273844"/>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0"/>
            <a:ext cx="2209800" cy="273844"/>
          </a:xfrm>
        </p:spPr>
        <p:txBody>
          <a:bodyPr/>
          <a:lstStyle>
            <a:lvl1pPr>
              <a:defRPr/>
            </a:lvl1pPr>
          </a:lstStyle>
          <a:p>
            <a:pPr>
              <a:defRPr/>
            </a:pPr>
            <a:fld id="{1187C20E-1F2E-4809-B9E2-100F2AADB42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93F55A-A4D5-4B86-8122-8AFC95685EE5}" type="datetime1">
              <a:rPr lang="en-US"/>
              <a:pPr>
                <a:defRPr/>
              </a:pPr>
              <a:t>07-Apr-25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E46EEC-13A4-413A-89D0-B2CAFE7902A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36A766-C7D8-4D98-ACCC-A19565F1367B}" type="datetime1">
              <a:rPr lang="en-US"/>
              <a:pPr>
                <a:defRPr/>
              </a:pPr>
              <a:t>07-Apr-25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BBCCEA-27B6-4C84-9D21-A548A690A64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w/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038" y="1018896"/>
            <a:ext cx="8315944" cy="486054"/>
          </a:xfrm>
          <a:prstGeom prst="rect">
            <a:avLst/>
          </a:prstGeom>
        </p:spPr>
        <p:txBody>
          <a:bodyPr/>
          <a:lstStyle>
            <a:lvl1pPr>
              <a:defRPr>
                <a:solidFill>
                  <a:srgbClr val="003E74"/>
                </a:solidFill>
              </a:defRPr>
            </a:lvl1pPr>
          </a:lstStyle>
          <a:p>
            <a:r>
              <a:rPr lang="en-US" dirty="0"/>
              <a:t>Click to edit title</a:t>
            </a:r>
            <a:endParaRPr lang="en-GB" dirty="0"/>
          </a:p>
        </p:txBody>
      </p:sp>
      <p:sp>
        <p:nvSpPr>
          <p:cNvPr id="4" name="Content Placeholder 3"/>
          <p:cNvSpPr>
            <a:spLocks noGrp="1"/>
          </p:cNvSpPr>
          <p:nvPr>
            <p:ph sz="quarter" idx="10"/>
          </p:nvPr>
        </p:nvSpPr>
        <p:spPr>
          <a:xfrm>
            <a:off x="370726" y="1401628"/>
            <a:ext cx="8268746" cy="3240342"/>
          </a:xfrm>
          <a:prstGeom prst="rect">
            <a:avLst/>
          </a:prstGeom>
        </p:spPr>
        <p:txBody>
          <a:bodyPr/>
          <a:lstStyle>
            <a:lvl1pPr>
              <a:defRPr sz="2800">
                <a:solidFill>
                  <a:srgbClr val="003E74"/>
                </a:solidFill>
                <a:latin typeface="Arial" pitchFamily="34" charset="0"/>
                <a:cs typeface="Arial" pitchFamily="34" charset="0"/>
              </a:defRPr>
            </a:lvl1pPr>
            <a:lvl2pPr>
              <a:defRPr sz="2400">
                <a:solidFill>
                  <a:srgbClr val="003E74"/>
                </a:solidFill>
                <a:latin typeface="Arial" pitchFamily="34" charset="0"/>
                <a:cs typeface="Arial" pitchFamily="34" charset="0"/>
              </a:defRPr>
            </a:lvl2pPr>
            <a:lvl3pPr>
              <a:defRPr sz="2000">
                <a:solidFill>
                  <a:srgbClr val="003E74"/>
                </a:solidFill>
                <a:latin typeface="Arial" pitchFamily="34" charset="0"/>
                <a:cs typeface="Arial" pitchFamily="34" charset="0"/>
              </a:defRPr>
            </a:lvl3pPr>
            <a:lvl4pPr>
              <a:defRPr sz="1800">
                <a:solidFill>
                  <a:srgbClr val="003E74"/>
                </a:solidFill>
                <a:latin typeface="Arial" pitchFamily="34" charset="0"/>
                <a:cs typeface="Arial" pitchFamily="34" charset="0"/>
              </a:defRPr>
            </a:lvl4pPr>
            <a:lvl5pPr>
              <a:defRPr sz="1800">
                <a:solidFill>
                  <a:srgbClr val="003E7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p:cNvCxnSpPr>
            <a:cxnSpLocks/>
          </p:cNvCxnSpPr>
          <p:nvPr userDrawn="1"/>
        </p:nvCxnSpPr>
        <p:spPr>
          <a:xfrm>
            <a:off x="457200" y="1347614"/>
            <a:ext cx="8182272" cy="0"/>
          </a:xfrm>
          <a:prstGeom prst="line">
            <a:avLst/>
          </a:prstGeom>
          <a:ln>
            <a:solidFill>
              <a:srgbClr val="758CB1"/>
            </a:solidFill>
          </a:ln>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id="{27B1FE59-60AB-4851-B067-AD565CD1B35C}"/>
              </a:ext>
            </a:extLst>
          </p:cNvPr>
          <p:cNvSpPr>
            <a:spLocks noGrp="1"/>
          </p:cNvSpPr>
          <p:nvPr>
            <p:ph type="sldNum" sz="quarter" idx="11"/>
          </p:nvPr>
        </p:nvSpPr>
        <p:spPr>
          <a:xfrm>
            <a:off x="6804248" y="4767263"/>
            <a:ext cx="1835224" cy="273844"/>
          </a:xfrm>
        </p:spPr>
        <p:txBody>
          <a:bodyPr/>
          <a:lstStyle/>
          <a:p>
            <a:fld id="{10E6436F-9460-48DE-AF03-B8A76C58A559}" type="slidenum">
              <a:rPr lang="en-GB" smtClean="0"/>
              <a:pPr/>
              <a:t>‹#›</a:t>
            </a:fld>
            <a:endParaRPr lang="en-GB" dirty="0"/>
          </a:p>
        </p:txBody>
      </p:sp>
      <p:pic>
        <p:nvPicPr>
          <p:cNvPr id="3" name="Picture 2">
            <a:extLst>
              <a:ext uri="{FF2B5EF4-FFF2-40B4-BE49-F238E27FC236}">
                <a16:creationId xmlns:a16="http://schemas.microsoft.com/office/drawing/2014/main" id="{E14EFB28-223C-48E2-A15D-D307F7B31E22}"/>
              </a:ext>
            </a:extLst>
          </p:cNvPr>
          <p:cNvPicPr>
            <a:picLocks noChangeAspect="1"/>
          </p:cNvPicPr>
          <p:nvPr userDrawn="1"/>
        </p:nvPicPr>
        <p:blipFill>
          <a:blip r:embed="rId2"/>
          <a:stretch>
            <a:fillRect/>
          </a:stretch>
        </p:blipFill>
        <p:spPr>
          <a:xfrm>
            <a:off x="7924800" y="57150"/>
            <a:ext cx="1103472" cy="402371"/>
          </a:xfrm>
          <a:prstGeom prst="rect">
            <a:avLst/>
          </a:prstGeom>
        </p:spPr>
      </p:pic>
    </p:spTree>
    <p:extLst>
      <p:ext uri="{BB962C8B-B14F-4D97-AF65-F5344CB8AC3E}">
        <p14:creationId xmlns:p14="http://schemas.microsoft.com/office/powerpoint/2010/main" val="103848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_Bullet_Pictur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DEA4372F-A8FE-304D-BEEF-9B1F4366F1F7}"/>
              </a:ext>
            </a:extLst>
          </p:cNvPr>
          <p:cNvSpPr>
            <a:spLocks noGrp="1"/>
          </p:cNvSpPr>
          <p:nvPr>
            <p:ph type="body" sz="quarter" idx="13"/>
          </p:nvPr>
        </p:nvSpPr>
        <p:spPr>
          <a:xfrm>
            <a:off x="381825" y="2818872"/>
            <a:ext cx="3557479" cy="1321973"/>
          </a:xfrm>
          <a:prstGeom prst="rect">
            <a:avLst/>
          </a:prstGeom>
          <a:ln>
            <a:noFill/>
          </a:ln>
        </p:spPr>
        <p:txBody>
          <a:bodyPr lIns="0" numCol="1"/>
          <a:lstStyle>
            <a:lvl1pPr marL="96441" indent="-96441">
              <a:buFont typeface="Arial" panose="020B0604020202020204" pitchFamily="34" charset="0"/>
              <a:buChar char="•"/>
              <a:defRPr sz="506" b="0" i="0">
                <a:solidFill>
                  <a:srgbClr val="454546"/>
                </a:solidFill>
                <a:latin typeface="HelveticaNeueLT Pro 55 Roman" panose="020B0604020202020204" pitchFamily="34" charset="77"/>
              </a:defRPr>
            </a:lvl1pPr>
            <a:lvl2pPr marL="257169" indent="0">
              <a:buFont typeface="Arial" panose="020B0604020202020204" pitchFamily="34" charset="0"/>
              <a:buNone/>
              <a:defRPr sz="788" b="0" i="0">
                <a:ln>
                  <a:noFill/>
                </a:ln>
                <a:solidFill>
                  <a:srgbClr val="E8BC28"/>
                </a:solidFill>
                <a:latin typeface="HelveticaNeueLT Std Lt" panose="020B0403020202020204" pitchFamily="34" charset="0"/>
              </a:defRPr>
            </a:lvl2pPr>
            <a:lvl3pPr marL="514337" indent="0">
              <a:buFont typeface="Arial" panose="020B0604020202020204" pitchFamily="34" charset="0"/>
              <a:buNone/>
              <a:defRPr sz="788" b="0" i="0">
                <a:solidFill>
                  <a:srgbClr val="E8BC28"/>
                </a:solidFill>
                <a:latin typeface="HelveticaNeueLT Std Lt" panose="020B0403020202020204" pitchFamily="34" charset="0"/>
              </a:defRPr>
            </a:lvl3pPr>
            <a:lvl4pPr marL="771506" indent="0">
              <a:buFont typeface="Arial" panose="020B0604020202020204" pitchFamily="34" charset="0"/>
              <a:buNone/>
              <a:defRPr sz="788" b="0" i="0">
                <a:solidFill>
                  <a:srgbClr val="E8BC28"/>
                </a:solidFill>
                <a:latin typeface="HelveticaNeueLT Std Lt" panose="020B0403020202020204" pitchFamily="34" charset="0"/>
              </a:defRPr>
            </a:lvl4pPr>
            <a:lvl5pPr marL="1028675" indent="0">
              <a:buNone/>
              <a:defRPr b="0" i="0">
                <a:latin typeface="HelveticaNeueLT Std Thin" panose="020B0403020202020204" pitchFamily="34" charset="0"/>
              </a:defRPr>
            </a:lvl5pPr>
          </a:lstStyle>
          <a:p>
            <a:pPr lvl="0"/>
            <a:endParaRPr lang="en-US"/>
          </a:p>
        </p:txBody>
      </p:sp>
      <p:sp>
        <p:nvSpPr>
          <p:cNvPr id="12" name="Text Placeholder 11">
            <a:extLst>
              <a:ext uri="{FF2B5EF4-FFF2-40B4-BE49-F238E27FC236}">
                <a16:creationId xmlns:a16="http://schemas.microsoft.com/office/drawing/2014/main" id="{B2CF9473-1903-994F-B99C-D29984D129C3}"/>
              </a:ext>
            </a:extLst>
          </p:cNvPr>
          <p:cNvSpPr>
            <a:spLocks noGrp="1"/>
          </p:cNvSpPr>
          <p:nvPr>
            <p:ph type="body" sz="quarter" idx="15"/>
          </p:nvPr>
        </p:nvSpPr>
        <p:spPr>
          <a:xfrm>
            <a:off x="373143" y="2381793"/>
            <a:ext cx="2073386" cy="379916"/>
          </a:xfrm>
          <a:prstGeom prst="rect">
            <a:avLst/>
          </a:prstGeom>
          <a:ln>
            <a:noFill/>
          </a:ln>
        </p:spPr>
        <p:txBody>
          <a:bodyPr lIns="0" anchor="b"/>
          <a:lstStyle>
            <a:lvl1pPr marL="0" indent="0">
              <a:buNone/>
              <a:defRPr sz="788" b="1" i="0">
                <a:solidFill>
                  <a:srgbClr val="D43900"/>
                </a:solidFill>
                <a:latin typeface="HelveticaNeueLT Pro 55 Roman" panose="020B0604020202020204" pitchFamily="34" charset="77"/>
              </a:defRPr>
            </a:lvl1pPr>
            <a:lvl2pPr marL="257169" indent="0">
              <a:buFont typeface="Arial" panose="020B0604020202020204" pitchFamily="34" charset="0"/>
              <a:buNone/>
              <a:defRPr sz="788" b="0" i="0">
                <a:ln>
                  <a:noFill/>
                </a:ln>
                <a:solidFill>
                  <a:srgbClr val="E8BC28"/>
                </a:solidFill>
                <a:latin typeface="HelveticaNeueLT Std Lt" panose="020B0403020202020204" pitchFamily="34" charset="0"/>
              </a:defRPr>
            </a:lvl2pPr>
            <a:lvl3pPr marL="514337" indent="0">
              <a:buFont typeface="Arial" panose="020B0604020202020204" pitchFamily="34" charset="0"/>
              <a:buNone/>
              <a:defRPr sz="788" b="0" i="0">
                <a:solidFill>
                  <a:srgbClr val="E8BC28"/>
                </a:solidFill>
                <a:latin typeface="HelveticaNeueLT Std Lt" panose="020B0403020202020204" pitchFamily="34" charset="0"/>
              </a:defRPr>
            </a:lvl3pPr>
            <a:lvl4pPr marL="771506" indent="0">
              <a:buFont typeface="Arial" panose="020B0604020202020204" pitchFamily="34" charset="0"/>
              <a:buNone/>
              <a:defRPr sz="788" b="0" i="0">
                <a:solidFill>
                  <a:srgbClr val="E8BC28"/>
                </a:solidFill>
                <a:latin typeface="HelveticaNeueLT Std Lt" panose="020B0403020202020204" pitchFamily="34" charset="0"/>
              </a:defRPr>
            </a:lvl4pPr>
            <a:lvl5pPr marL="1028675" indent="0">
              <a:buNone/>
              <a:defRPr b="0" i="0">
                <a:latin typeface="HelveticaNeueLT Std Thin" panose="020B0403020202020204" pitchFamily="34" charset="0"/>
              </a:defRPr>
            </a:lvl5pPr>
          </a:lstStyle>
          <a:p>
            <a:pPr lvl="0"/>
            <a:endParaRPr lang="en-US"/>
          </a:p>
        </p:txBody>
      </p:sp>
      <p:sp>
        <p:nvSpPr>
          <p:cNvPr id="14" name="Picture Placeholder 8">
            <a:extLst>
              <a:ext uri="{FF2B5EF4-FFF2-40B4-BE49-F238E27FC236}">
                <a16:creationId xmlns:a16="http://schemas.microsoft.com/office/drawing/2014/main" id="{DD16F5DD-B45A-ED4E-8E7E-33263E4BB0FD}"/>
              </a:ext>
            </a:extLst>
          </p:cNvPr>
          <p:cNvSpPr>
            <a:spLocks noGrp="1"/>
          </p:cNvSpPr>
          <p:nvPr>
            <p:ph type="pic" sz="quarter" idx="16"/>
          </p:nvPr>
        </p:nvSpPr>
        <p:spPr>
          <a:xfrm>
            <a:off x="4715307" y="585131"/>
            <a:ext cx="4046870" cy="3555713"/>
          </a:xfrm>
          <a:prstGeom prst="rect">
            <a:avLst/>
          </a:prstGeom>
        </p:spPr>
        <p:txBody>
          <a:bodyPr/>
          <a:lstStyle>
            <a:lvl1pPr>
              <a:defRPr sz="563" b="0" i="0">
                <a:latin typeface="HelveticaNeueLT Pro 55 Roman" panose="020B0604020202020204" pitchFamily="34" charset="77"/>
              </a:defRPr>
            </a:lvl1pPr>
          </a:lstStyle>
          <a:p>
            <a:endParaRPr lang="en-US"/>
          </a:p>
        </p:txBody>
      </p:sp>
      <p:sp>
        <p:nvSpPr>
          <p:cNvPr id="16" name="Text Placeholder 11">
            <a:extLst>
              <a:ext uri="{FF2B5EF4-FFF2-40B4-BE49-F238E27FC236}">
                <a16:creationId xmlns:a16="http://schemas.microsoft.com/office/drawing/2014/main" id="{F13ADBC8-7EAF-6F47-94A8-57843CEAD9D0}"/>
              </a:ext>
            </a:extLst>
          </p:cNvPr>
          <p:cNvSpPr>
            <a:spLocks noGrp="1"/>
          </p:cNvSpPr>
          <p:nvPr>
            <p:ph type="body" sz="quarter" idx="17"/>
          </p:nvPr>
        </p:nvSpPr>
        <p:spPr>
          <a:xfrm>
            <a:off x="373143" y="1723870"/>
            <a:ext cx="3782399" cy="478310"/>
          </a:xfrm>
          <a:prstGeom prst="rect">
            <a:avLst/>
          </a:prstGeom>
          <a:ln>
            <a:noFill/>
          </a:ln>
        </p:spPr>
        <p:txBody>
          <a:bodyPr/>
          <a:lstStyle>
            <a:lvl1pPr marL="0" indent="0">
              <a:buNone/>
              <a:defRPr sz="675" b="0" i="0">
                <a:solidFill>
                  <a:srgbClr val="D43900"/>
                </a:solidFill>
                <a:latin typeface="HelveticaNeueLT Pro 65 Md" panose="020B0604020202020204" pitchFamily="34" charset="77"/>
              </a:defRPr>
            </a:lvl1pPr>
            <a:lvl2pPr marL="257169" indent="0">
              <a:buFont typeface="Arial" panose="020B0604020202020204" pitchFamily="34" charset="0"/>
              <a:buNone/>
              <a:defRPr sz="788" b="0" i="0">
                <a:ln>
                  <a:noFill/>
                </a:ln>
                <a:solidFill>
                  <a:srgbClr val="E8BC28"/>
                </a:solidFill>
                <a:latin typeface="HelveticaNeueLT Std Lt" panose="020B0403020202020204" pitchFamily="34" charset="0"/>
              </a:defRPr>
            </a:lvl2pPr>
            <a:lvl3pPr marL="514337" indent="0">
              <a:buFont typeface="Arial" panose="020B0604020202020204" pitchFamily="34" charset="0"/>
              <a:buNone/>
              <a:defRPr sz="788" b="0" i="0">
                <a:solidFill>
                  <a:srgbClr val="E8BC28"/>
                </a:solidFill>
                <a:latin typeface="HelveticaNeueLT Std Lt" panose="020B0403020202020204" pitchFamily="34" charset="0"/>
              </a:defRPr>
            </a:lvl3pPr>
            <a:lvl4pPr marL="771506" indent="0">
              <a:buFont typeface="Arial" panose="020B0604020202020204" pitchFamily="34" charset="0"/>
              <a:buNone/>
              <a:defRPr sz="788" b="0" i="0">
                <a:solidFill>
                  <a:srgbClr val="E8BC28"/>
                </a:solidFill>
                <a:latin typeface="HelveticaNeueLT Std Lt" panose="020B0403020202020204" pitchFamily="34" charset="0"/>
              </a:defRPr>
            </a:lvl4pPr>
            <a:lvl5pPr marL="1028675" indent="0">
              <a:buNone/>
              <a:defRPr b="0" i="0">
                <a:latin typeface="HelveticaNeueLT Std Thin" panose="020B0403020202020204" pitchFamily="34" charset="0"/>
              </a:defRPr>
            </a:lvl5pPr>
          </a:lstStyle>
          <a:p>
            <a:pPr lvl="0"/>
            <a:endParaRPr lang="en-US"/>
          </a:p>
        </p:txBody>
      </p:sp>
      <p:sp>
        <p:nvSpPr>
          <p:cNvPr id="9" name="Title 1">
            <a:extLst>
              <a:ext uri="{FF2B5EF4-FFF2-40B4-BE49-F238E27FC236}">
                <a16:creationId xmlns:a16="http://schemas.microsoft.com/office/drawing/2014/main" id="{046D799E-083A-B44F-8734-28595C102C83}"/>
              </a:ext>
            </a:extLst>
          </p:cNvPr>
          <p:cNvSpPr>
            <a:spLocks noGrp="1"/>
          </p:cNvSpPr>
          <p:nvPr>
            <p:ph type="title"/>
          </p:nvPr>
        </p:nvSpPr>
        <p:spPr>
          <a:xfrm>
            <a:off x="373144" y="585132"/>
            <a:ext cx="3782399" cy="478310"/>
          </a:xfrm>
          <a:prstGeom prst="rect">
            <a:avLst/>
          </a:prstGeom>
        </p:spPr>
        <p:txBody>
          <a:bodyPr anchor="t"/>
          <a:lstStyle>
            <a:lvl1pPr>
              <a:defRPr sz="1406" b="0" i="0">
                <a:solidFill>
                  <a:srgbClr val="D43900"/>
                </a:solidFill>
                <a:latin typeface="HelveticaNeueLT Pro 55 Roman" panose="020B0604020202020204" pitchFamily="34" charset="77"/>
                <a:ea typeface="Helvetica Neue Condensed" panose="02000503000000020004" pitchFamily="2" charset="0"/>
                <a:cs typeface="Helvetica Neue Condensed" panose="02000503000000020004" pitchFamily="2" charset="0"/>
              </a:defRPr>
            </a:lvl1pPr>
          </a:lstStyle>
          <a:p>
            <a:r>
              <a:rPr lang="en-GB"/>
              <a:t>Click to edit Master title style</a:t>
            </a:r>
            <a:endParaRPr lang="en-US"/>
          </a:p>
        </p:txBody>
      </p:sp>
      <p:sp>
        <p:nvSpPr>
          <p:cNvPr id="11" name="Graphic 8">
            <a:extLst>
              <a:ext uri="{FF2B5EF4-FFF2-40B4-BE49-F238E27FC236}">
                <a16:creationId xmlns:a16="http://schemas.microsoft.com/office/drawing/2014/main" id="{3FEA83A0-BF97-0846-A38F-C398FEBC732E}"/>
              </a:ext>
            </a:extLst>
          </p:cNvPr>
          <p:cNvSpPr/>
          <p:nvPr userDrawn="1"/>
        </p:nvSpPr>
        <p:spPr>
          <a:xfrm>
            <a:off x="-19479" y="4674748"/>
            <a:ext cx="9195123" cy="494979"/>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60164" h="659972">
                <a:moveTo>
                  <a:pt x="12254226" y="0"/>
                </a:moveTo>
                <a:lnTo>
                  <a:pt x="10308628" y="0"/>
                </a:lnTo>
                <a:lnTo>
                  <a:pt x="10270538" y="2097"/>
                </a:lnTo>
                <a:lnTo>
                  <a:pt x="10233432" y="8549"/>
                </a:lnTo>
                <a:lnTo>
                  <a:pt x="10197147" y="18873"/>
                </a:lnTo>
                <a:lnTo>
                  <a:pt x="10162504" y="33229"/>
                </a:lnTo>
                <a:lnTo>
                  <a:pt x="10129667" y="51456"/>
                </a:lnTo>
                <a:lnTo>
                  <a:pt x="10098801" y="73232"/>
                </a:lnTo>
                <a:lnTo>
                  <a:pt x="10070397" y="98557"/>
                </a:lnTo>
                <a:lnTo>
                  <a:pt x="9865002" y="306639"/>
                </a:lnTo>
                <a:lnTo>
                  <a:pt x="9836598" y="331964"/>
                </a:lnTo>
                <a:lnTo>
                  <a:pt x="9805731" y="353740"/>
                </a:lnTo>
                <a:lnTo>
                  <a:pt x="9772894" y="371806"/>
                </a:lnTo>
                <a:lnTo>
                  <a:pt x="9738252" y="386162"/>
                </a:lnTo>
                <a:lnTo>
                  <a:pt x="9702131" y="396646"/>
                </a:lnTo>
                <a:lnTo>
                  <a:pt x="9664862" y="402937"/>
                </a:lnTo>
                <a:lnTo>
                  <a:pt x="9626771" y="405034"/>
                </a:lnTo>
                <a:lnTo>
                  <a:pt x="5938" y="410972"/>
                </a:lnTo>
                <a:lnTo>
                  <a:pt x="0" y="654035"/>
                </a:lnTo>
                <a:lnTo>
                  <a:pt x="12260164" y="659972"/>
                </a:lnTo>
                <a:cubicBezTo>
                  <a:pt x="12258185" y="453836"/>
                  <a:pt x="12256205" y="206136"/>
                  <a:pt x="12254226" y="0"/>
                </a:cubicBezTo>
                <a:close/>
              </a:path>
            </a:pathLst>
          </a:custGeom>
          <a:solidFill>
            <a:srgbClr val="FFFFFF"/>
          </a:solidFill>
          <a:ln w="16417" cap="flat">
            <a:noFill/>
            <a:prstDash val="solid"/>
            <a:miter/>
          </a:ln>
        </p:spPr>
        <p:txBody>
          <a:bodyPr rtlCol="0" anchor="ctr"/>
          <a:lstStyle/>
          <a:p>
            <a:endParaRPr lang="en-GB"/>
          </a:p>
        </p:txBody>
      </p:sp>
      <p:pic>
        <p:nvPicPr>
          <p:cNvPr id="13" name="Picture 12">
            <a:extLst>
              <a:ext uri="{FF2B5EF4-FFF2-40B4-BE49-F238E27FC236}">
                <a16:creationId xmlns:a16="http://schemas.microsoft.com/office/drawing/2014/main" id="{2608EDF7-183D-AA46-8CE3-45E73B881D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6675" y="4798891"/>
            <a:ext cx="1088423" cy="160400"/>
          </a:xfrm>
          <a:prstGeom prst="rect">
            <a:avLst/>
          </a:prstGeom>
        </p:spPr>
      </p:pic>
      <p:sp>
        <p:nvSpPr>
          <p:cNvPr id="15" name="Graphic 8">
            <a:extLst>
              <a:ext uri="{FF2B5EF4-FFF2-40B4-BE49-F238E27FC236}">
                <a16:creationId xmlns:a16="http://schemas.microsoft.com/office/drawing/2014/main" id="{923AAC91-1D54-EB45-AB86-72F656B1C939}"/>
              </a:ext>
            </a:extLst>
          </p:cNvPr>
          <p:cNvSpPr/>
          <p:nvPr userDrawn="1"/>
        </p:nvSpPr>
        <p:spPr>
          <a:xfrm>
            <a:off x="-14409" y="4674748"/>
            <a:ext cx="9185599" cy="303776"/>
          </a:xfrm>
          <a:custGeom>
            <a:avLst/>
            <a:gdLst>
              <a:gd name="connsiteX0" fmla="*/ 11820777 w 11820776"/>
              <a:gd name="connsiteY0" fmla="*/ 0 h 612471"/>
              <a:gd name="connsiteX1" fmla="*/ 10094872 w 11820776"/>
              <a:gd name="connsiteY1" fmla="*/ 0 h 612471"/>
              <a:gd name="connsiteX2" fmla="*/ 10056782 w 11820776"/>
              <a:gd name="connsiteY2" fmla="*/ 2097 h 612471"/>
              <a:gd name="connsiteX3" fmla="*/ 10019676 w 11820776"/>
              <a:gd name="connsiteY3" fmla="*/ 8549 h 612471"/>
              <a:gd name="connsiteX4" fmla="*/ 9983391 w 11820776"/>
              <a:gd name="connsiteY4" fmla="*/ 18873 h 612471"/>
              <a:gd name="connsiteX5" fmla="*/ 9948748 w 11820776"/>
              <a:gd name="connsiteY5" fmla="*/ 33229 h 612471"/>
              <a:gd name="connsiteX6" fmla="*/ 9915911 w 11820776"/>
              <a:gd name="connsiteY6" fmla="*/ 51456 h 612471"/>
              <a:gd name="connsiteX7" fmla="*/ 9885045 w 11820776"/>
              <a:gd name="connsiteY7" fmla="*/ 73232 h 612471"/>
              <a:gd name="connsiteX8" fmla="*/ 9856641 w 11820776"/>
              <a:gd name="connsiteY8" fmla="*/ 98557 h 612471"/>
              <a:gd name="connsiteX9" fmla="*/ 9651246 w 11820776"/>
              <a:gd name="connsiteY9" fmla="*/ 306639 h 612471"/>
              <a:gd name="connsiteX10" fmla="*/ 9622842 w 11820776"/>
              <a:gd name="connsiteY10" fmla="*/ 331964 h 612471"/>
              <a:gd name="connsiteX11" fmla="*/ 9591975 w 11820776"/>
              <a:gd name="connsiteY11" fmla="*/ 353740 h 612471"/>
              <a:gd name="connsiteX12" fmla="*/ 9559138 w 11820776"/>
              <a:gd name="connsiteY12" fmla="*/ 371806 h 612471"/>
              <a:gd name="connsiteX13" fmla="*/ 9524496 w 11820776"/>
              <a:gd name="connsiteY13" fmla="*/ 386162 h 612471"/>
              <a:gd name="connsiteX14" fmla="*/ 9488375 w 11820776"/>
              <a:gd name="connsiteY14" fmla="*/ 396646 h 612471"/>
              <a:gd name="connsiteX15" fmla="*/ 9451106 w 11820776"/>
              <a:gd name="connsiteY15" fmla="*/ 402937 h 612471"/>
              <a:gd name="connsiteX16" fmla="*/ 9413015 w 11820776"/>
              <a:gd name="connsiteY16" fmla="*/ 405034 h 612471"/>
              <a:gd name="connsiteX17" fmla="*/ 0 w 11820776"/>
              <a:gd name="connsiteY17" fmla="*/ 405034 h 612471"/>
              <a:gd name="connsiteX18" fmla="*/ 0 w 11820776"/>
              <a:gd name="connsiteY18" fmla="*/ 612471 h 612471"/>
              <a:gd name="connsiteX19" fmla="*/ 11820777 w 11820776"/>
              <a:gd name="connsiteY19" fmla="*/ 612471 h 612471"/>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207818 w 12028595"/>
              <a:gd name="connsiteY17" fmla="*/ 405034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028595 w 12028595"/>
              <a:gd name="connsiteY0" fmla="*/ 0 h 624347"/>
              <a:gd name="connsiteX1" fmla="*/ 10302690 w 12028595"/>
              <a:gd name="connsiteY1" fmla="*/ 0 h 624347"/>
              <a:gd name="connsiteX2" fmla="*/ 10264600 w 12028595"/>
              <a:gd name="connsiteY2" fmla="*/ 2097 h 624347"/>
              <a:gd name="connsiteX3" fmla="*/ 10227494 w 12028595"/>
              <a:gd name="connsiteY3" fmla="*/ 8549 h 624347"/>
              <a:gd name="connsiteX4" fmla="*/ 10191209 w 12028595"/>
              <a:gd name="connsiteY4" fmla="*/ 18873 h 624347"/>
              <a:gd name="connsiteX5" fmla="*/ 10156566 w 12028595"/>
              <a:gd name="connsiteY5" fmla="*/ 33229 h 624347"/>
              <a:gd name="connsiteX6" fmla="*/ 10123729 w 12028595"/>
              <a:gd name="connsiteY6" fmla="*/ 51456 h 624347"/>
              <a:gd name="connsiteX7" fmla="*/ 10092863 w 12028595"/>
              <a:gd name="connsiteY7" fmla="*/ 73232 h 624347"/>
              <a:gd name="connsiteX8" fmla="*/ 10064459 w 12028595"/>
              <a:gd name="connsiteY8" fmla="*/ 98557 h 624347"/>
              <a:gd name="connsiteX9" fmla="*/ 9859064 w 12028595"/>
              <a:gd name="connsiteY9" fmla="*/ 306639 h 624347"/>
              <a:gd name="connsiteX10" fmla="*/ 9830660 w 12028595"/>
              <a:gd name="connsiteY10" fmla="*/ 331964 h 624347"/>
              <a:gd name="connsiteX11" fmla="*/ 9799793 w 12028595"/>
              <a:gd name="connsiteY11" fmla="*/ 353740 h 624347"/>
              <a:gd name="connsiteX12" fmla="*/ 9766956 w 12028595"/>
              <a:gd name="connsiteY12" fmla="*/ 371806 h 624347"/>
              <a:gd name="connsiteX13" fmla="*/ 9732314 w 12028595"/>
              <a:gd name="connsiteY13" fmla="*/ 386162 h 624347"/>
              <a:gd name="connsiteX14" fmla="*/ 9696193 w 12028595"/>
              <a:gd name="connsiteY14" fmla="*/ 396646 h 624347"/>
              <a:gd name="connsiteX15" fmla="*/ 9658924 w 12028595"/>
              <a:gd name="connsiteY15" fmla="*/ 402937 h 624347"/>
              <a:gd name="connsiteX16" fmla="*/ 9620833 w 12028595"/>
              <a:gd name="connsiteY16" fmla="*/ 405034 h 624347"/>
              <a:gd name="connsiteX17" fmla="*/ 0 w 12028595"/>
              <a:gd name="connsiteY17" fmla="*/ 410972 h 624347"/>
              <a:gd name="connsiteX18" fmla="*/ 0 w 12028595"/>
              <a:gd name="connsiteY18" fmla="*/ 624347 h 624347"/>
              <a:gd name="connsiteX19" fmla="*/ 12028595 w 12028595"/>
              <a:gd name="connsiteY19" fmla="*/ 612471 h 624347"/>
              <a:gd name="connsiteX20" fmla="*/ 12028595 w 12028595"/>
              <a:gd name="connsiteY20" fmla="*/ 0 h 624347"/>
              <a:gd name="connsiteX0" fmla="*/ 12248288 w 12248288"/>
              <a:gd name="connsiteY0" fmla="*/ 0 h 624347"/>
              <a:gd name="connsiteX1" fmla="*/ 10302690 w 12248288"/>
              <a:gd name="connsiteY1" fmla="*/ 0 h 624347"/>
              <a:gd name="connsiteX2" fmla="*/ 10264600 w 12248288"/>
              <a:gd name="connsiteY2" fmla="*/ 2097 h 624347"/>
              <a:gd name="connsiteX3" fmla="*/ 10227494 w 12248288"/>
              <a:gd name="connsiteY3" fmla="*/ 8549 h 624347"/>
              <a:gd name="connsiteX4" fmla="*/ 10191209 w 12248288"/>
              <a:gd name="connsiteY4" fmla="*/ 18873 h 624347"/>
              <a:gd name="connsiteX5" fmla="*/ 10156566 w 12248288"/>
              <a:gd name="connsiteY5" fmla="*/ 33229 h 624347"/>
              <a:gd name="connsiteX6" fmla="*/ 10123729 w 12248288"/>
              <a:gd name="connsiteY6" fmla="*/ 51456 h 624347"/>
              <a:gd name="connsiteX7" fmla="*/ 10092863 w 12248288"/>
              <a:gd name="connsiteY7" fmla="*/ 73232 h 624347"/>
              <a:gd name="connsiteX8" fmla="*/ 10064459 w 12248288"/>
              <a:gd name="connsiteY8" fmla="*/ 98557 h 624347"/>
              <a:gd name="connsiteX9" fmla="*/ 9859064 w 12248288"/>
              <a:gd name="connsiteY9" fmla="*/ 306639 h 624347"/>
              <a:gd name="connsiteX10" fmla="*/ 9830660 w 12248288"/>
              <a:gd name="connsiteY10" fmla="*/ 331964 h 624347"/>
              <a:gd name="connsiteX11" fmla="*/ 9799793 w 12248288"/>
              <a:gd name="connsiteY11" fmla="*/ 353740 h 624347"/>
              <a:gd name="connsiteX12" fmla="*/ 9766956 w 12248288"/>
              <a:gd name="connsiteY12" fmla="*/ 371806 h 624347"/>
              <a:gd name="connsiteX13" fmla="*/ 9732314 w 12248288"/>
              <a:gd name="connsiteY13" fmla="*/ 386162 h 624347"/>
              <a:gd name="connsiteX14" fmla="*/ 9696193 w 12248288"/>
              <a:gd name="connsiteY14" fmla="*/ 396646 h 624347"/>
              <a:gd name="connsiteX15" fmla="*/ 9658924 w 12248288"/>
              <a:gd name="connsiteY15" fmla="*/ 402937 h 624347"/>
              <a:gd name="connsiteX16" fmla="*/ 9620833 w 12248288"/>
              <a:gd name="connsiteY16" fmla="*/ 405034 h 624347"/>
              <a:gd name="connsiteX17" fmla="*/ 0 w 12248288"/>
              <a:gd name="connsiteY17" fmla="*/ 410972 h 624347"/>
              <a:gd name="connsiteX18" fmla="*/ 0 w 12248288"/>
              <a:gd name="connsiteY18" fmla="*/ 624347 h 624347"/>
              <a:gd name="connsiteX19" fmla="*/ 12028595 w 12248288"/>
              <a:gd name="connsiteY19" fmla="*/ 612471 h 624347"/>
              <a:gd name="connsiteX20" fmla="*/ 12248288 w 12248288"/>
              <a:gd name="connsiteY20" fmla="*/ 0 h 624347"/>
              <a:gd name="connsiteX0" fmla="*/ 12248288 w 12254226"/>
              <a:gd name="connsiteY0" fmla="*/ 0 h 624347"/>
              <a:gd name="connsiteX1" fmla="*/ 10302690 w 12254226"/>
              <a:gd name="connsiteY1" fmla="*/ 0 h 624347"/>
              <a:gd name="connsiteX2" fmla="*/ 10264600 w 12254226"/>
              <a:gd name="connsiteY2" fmla="*/ 2097 h 624347"/>
              <a:gd name="connsiteX3" fmla="*/ 10227494 w 12254226"/>
              <a:gd name="connsiteY3" fmla="*/ 8549 h 624347"/>
              <a:gd name="connsiteX4" fmla="*/ 10191209 w 12254226"/>
              <a:gd name="connsiteY4" fmla="*/ 18873 h 624347"/>
              <a:gd name="connsiteX5" fmla="*/ 10156566 w 12254226"/>
              <a:gd name="connsiteY5" fmla="*/ 33229 h 624347"/>
              <a:gd name="connsiteX6" fmla="*/ 10123729 w 12254226"/>
              <a:gd name="connsiteY6" fmla="*/ 51456 h 624347"/>
              <a:gd name="connsiteX7" fmla="*/ 10092863 w 12254226"/>
              <a:gd name="connsiteY7" fmla="*/ 73232 h 624347"/>
              <a:gd name="connsiteX8" fmla="*/ 10064459 w 12254226"/>
              <a:gd name="connsiteY8" fmla="*/ 98557 h 624347"/>
              <a:gd name="connsiteX9" fmla="*/ 9859064 w 12254226"/>
              <a:gd name="connsiteY9" fmla="*/ 306639 h 624347"/>
              <a:gd name="connsiteX10" fmla="*/ 9830660 w 12254226"/>
              <a:gd name="connsiteY10" fmla="*/ 331964 h 624347"/>
              <a:gd name="connsiteX11" fmla="*/ 9799793 w 12254226"/>
              <a:gd name="connsiteY11" fmla="*/ 353740 h 624347"/>
              <a:gd name="connsiteX12" fmla="*/ 9766956 w 12254226"/>
              <a:gd name="connsiteY12" fmla="*/ 371806 h 624347"/>
              <a:gd name="connsiteX13" fmla="*/ 9732314 w 12254226"/>
              <a:gd name="connsiteY13" fmla="*/ 386162 h 624347"/>
              <a:gd name="connsiteX14" fmla="*/ 9696193 w 12254226"/>
              <a:gd name="connsiteY14" fmla="*/ 396646 h 624347"/>
              <a:gd name="connsiteX15" fmla="*/ 9658924 w 12254226"/>
              <a:gd name="connsiteY15" fmla="*/ 402937 h 624347"/>
              <a:gd name="connsiteX16" fmla="*/ 9620833 w 12254226"/>
              <a:gd name="connsiteY16" fmla="*/ 405034 h 624347"/>
              <a:gd name="connsiteX17" fmla="*/ 0 w 12254226"/>
              <a:gd name="connsiteY17" fmla="*/ 410972 h 624347"/>
              <a:gd name="connsiteX18" fmla="*/ 0 w 12254226"/>
              <a:gd name="connsiteY18" fmla="*/ 624347 h 624347"/>
              <a:gd name="connsiteX19" fmla="*/ 12254226 w 12254226"/>
              <a:gd name="connsiteY19" fmla="*/ 618409 h 624347"/>
              <a:gd name="connsiteX20" fmla="*/ 12248288 w 12254226"/>
              <a:gd name="connsiteY20" fmla="*/ 0 h 624347"/>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0 w 12254226"/>
              <a:gd name="connsiteY18" fmla="*/ 624347 h 659972"/>
              <a:gd name="connsiteX19" fmla="*/ 12254226 w 12254226"/>
              <a:gd name="connsiteY19" fmla="*/ 659972 h 659972"/>
              <a:gd name="connsiteX20" fmla="*/ 12248288 w 12254226"/>
              <a:gd name="connsiteY20" fmla="*/ 0 h 659972"/>
              <a:gd name="connsiteX0" fmla="*/ 12254226 w 12260164"/>
              <a:gd name="connsiteY0" fmla="*/ 0 h 659972"/>
              <a:gd name="connsiteX1" fmla="*/ 10308628 w 12260164"/>
              <a:gd name="connsiteY1" fmla="*/ 0 h 659972"/>
              <a:gd name="connsiteX2" fmla="*/ 10270538 w 12260164"/>
              <a:gd name="connsiteY2" fmla="*/ 2097 h 659972"/>
              <a:gd name="connsiteX3" fmla="*/ 10233432 w 12260164"/>
              <a:gd name="connsiteY3" fmla="*/ 8549 h 659972"/>
              <a:gd name="connsiteX4" fmla="*/ 10197147 w 12260164"/>
              <a:gd name="connsiteY4" fmla="*/ 18873 h 659972"/>
              <a:gd name="connsiteX5" fmla="*/ 10162504 w 12260164"/>
              <a:gd name="connsiteY5" fmla="*/ 33229 h 659972"/>
              <a:gd name="connsiteX6" fmla="*/ 10129667 w 12260164"/>
              <a:gd name="connsiteY6" fmla="*/ 51456 h 659972"/>
              <a:gd name="connsiteX7" fmla="*/ 10098801 w 12260164"/>
              <a:gd name="connsiteY7" fmla="*/ 73232 h 659972"/>
              <a:gd name="connsiteX8" fmla="*/ 10070397 w 12260164"/>
              <a:gd name="connsiteY8" fmla="*/ 98557 h 659972"/>
              <a:gd name="connsiteX9" fmla="*/ 9865002 w 12260164"/>
              <a:gd name="connsiteY9" fmla="*/ 306639 h 659972"/>
              <a:gd name="connsiteX10" fmla="*/ 9836598 w 12260164"/>
              <a:gd name="connsiteY10" fmla="*/ 331964 h 659972"/>
              <a:gd name="connsiteX11" fmla="*/ 9805731 w 12260164"/>
              <a:gd name="connsiteY11" fmla="*/ 353740 h 659972"/>
              <a:gd name="connsiteX12" fmla="*/ 9772894 w 12260164"/>
              <a:gd name="connsiteY12" fmla="*/ 371806 h 659972"/>
              <a:gd name="connsiteX13" fmla="*/ 9738252 w 12260164"/>
              <a:gd name="connsiteY13" fmla="*/ 386162 h 659972"/>
              <a:gd name="connsiteX14" fmla="*/ 9702131 w 12260164"/>
              <a:gd name="connsiteY14" fmla="*/ 396646 h 659972"/>
              <a:gd name="connsiteX15" fmla="*/ 9664862 w 12260164"/>
              <a:gd name="connsiteY15" fmla="*/ 402937 h 659972"/>
              <a:gd name="connsiteX16" fmla="*/ 9626771 w 12260164"/>
              <a:gd name="connsiteY16" fmla="*/ 405034 h 659972"/>
              <a:gd name="connsiteX17" fmla="*/ 5938 w 12260164"/>
              <a:gd name="connsiteY17" fmla="*/ 410972 h 659972"/>
              <a:gd name="connsiteX18" fmla="*/ 0 w 12260164"/>
              <a:gd name="connsiteY18" fmla="*/ 654035 h 659972"/>
              <a:gd name="connsiteX19" fmla="*/ 12260164 w 12260164"/>
              <a:gd name="connsiteY19" fmla="*/ 659972 h 659972"/>
              <a:gd name="connsiteX20" fmla="*/ 12254226 w 12260164"/>
              <a:gd name="connsiteY20" fmla="*/ 0 h 659972"/>
              <a:gd name="connsiteX0" fmla="*/ 12248288 w 12254226"/>
              <a:gd name="connsiteY0" fmla="*/ 0 h 659972"/>
              <a:gd name="connsiteX1" fmla="*/ 10302690 w 12254226"/>
              <a:gd name="connsiteY1" fmla="*/ 0 h 659972"/>
              <a:gd name="connsiteX2" fmla="*/ 10264600 w 12254226"/>
              <a:gd name="connsiteY2" fmla="*/ 2097 h 659972"/>
              <a:gd name="connsiteX3" fmla="*/ 10227494 w 12254226"/>
              <a:gd name="connsiteY3" fmla="*/ 8549 h 659972"/>
              <a:gd name="connsiteX4" fmla="*/ 10191209 w 12254226"/>
              <a:gd name="connsiteY4" fmla="*/ 18873 h 659972"/>
              <a:gd name="connsiteX5" fmla="*/ 10156566 w 12254226"/>
              <a:gd name="connsiteY5" fmla="*/ 33229 h 659972"/>
              <a:gd name="connsiteX6" fmla="*/ 10123729 w 12254226"/>
              <a:gd name="connsiteY6" fmla="*/ 51456 h 659972"/>
              <a:gd name="connsiteX7" fmla="*/ 10092863 w 12254226"/>
              <a:gd name="connsiteY7" fmla="*/ 73232 h 659972"/>
              <a:gd name="connsiteX8" fmla="*/ 10064459 w 12254226"/>
              <a:gd name="connsiteY8" fmla="*/ 98557 h 659972"/>
              <a:gd name="connsiteX9" fmla="*/ 9859064 w 12254226"/>
              <a:gd name="connsiteY9" fmla="*/ 306639 h 659972"/>
              <a:gd name="connsiteX10" fmla="*/ 9830660 w 12254226"/>
              <a:gd name="connsiteY10" fmla="*/ 331964 h 659972"/>
              <a:gd name="connsiteX11" fmla="*/ 9799793 w 12254226"/>
              <a:gd name="connsiteY11" fmla="*/ 353740 h 659972"/>
              <a:gd name="connsiteX12" fmla="*/ 9766956 w 12254226"/>
              <a:gd name="connsiteY12" fmla="*/ 371806 h 659972"/>
              <a:gd name="connsiteX13" fmla="*/ 9732314 w 12254226"/>
              <a:gd name="connsiteY13" fmla="*/ 386162 h 659972"/>
              <a:gd name="connsiteX14" fmla="*/ 9696193 w 12254226"/>
              <a:gd name="connsiteY14" fmla="*/ 396646 h 659972"/>
              <a:gd name="connsiteX15" fmla="*/ 9658924 w 12254226"/>
              <a:gd name="connsiteY15" fmla="*/ 402937 h 659972"/>
              <a:gd name="connsiteX16" fmla="*/ 9620833 w 12254226"/>
              <a:gd name="connsiteY16" fmla="*/ 405034 h 659972"/>
              <a:gd name="connsiteX17" fmla="*/ 0 w 12254226"/>
              <a:gd name="connsiteY17" fmla="*/ 410972 h 659972"/>
              <a:gd name="connsiteX18" fmla="*/ 12254226 w 12254226"/>
              <a:gd name="connsiteY18" fmla="*/ 659972 h 659972"/>
              <a:gd name="connsiteX19" fmla="*/ 12248288 w 12254226"/>
              <a:gd name="connsiteY19" fmla="*/ 0 h 659972"/>
              <a:gd name="connsiteX0" fmla="*/ 12248288 w 12248288"/>
              <a:gd name="connsiteY0" fmla="*/ 0 h 410972"/>
              <a:gd name="connsiteX1" fmla="*/ 10302690 w 12248288"/>
              <a:gd name="connsiteY1" fmla="*/ 0 h 410972"/>
              <a:gd name="connsiteX2" fmla="*/ 10264600 w 12248288"/>
              <a:gd name="connsiteY2" fmla="*/ 2097 h 410972"/>
              <a:gd name="connsiteX3" fmla="*/ 10227494 w 12248288"/>
              <a:gd name="connsiteY3" fmla="*/ 8549 h 410972"/>
              <a:gd name="connsiteX4" fmla="*/ 10191209 w 12248288"/>
              <a:gd name="connsiteY4" fmla="*/ 18873 h 410972"/>
              <a:gd name="connsiteX5" fmla="*/ 10156566 w 12248288"/>
              <a:gd name="connsiteY5" fmla="*/ 33229 h 410972"/>
              <a:gd name="connsiteX6" fmla="*/ 10123729 w 12248288"/>
              <a:gd name="connsiteY6" fmla="*/ 51456 h 410972"/>
              <a:gd name="connsiteX7" fmla="*/ 10092863 w 12248288"/>
              <a:gd name="connsiteY7" fmla="*/ 73232 h 410972"/>
              <a:gd name="connsiteX8" fmla="*/ 10064459 w 12248288"/>
              <a:gd name="connsiteY8" fmla="*/ 98557 h 410972"/>
              <a:gd name="connsiteX9" fmla="*/ 9859064 w 12248288"/>
              <a:gd name="connsiteY9" fmla="*/ 306639 h 410972"/>
              <a:gd name="connsiteX10" fmla="*/ 9830660 w 12248288"/>
              <a:gd name="connsiteY10" fmla="*/ 331964 h 410972"/>
              <a:gd name="connsiteX11" fmla="*/ 9799793 w 12248288"/>
              <a:gd name="connsiteY11" fmla="*/ 353740 h 410972"/>
              <a:gd name="connsiteX12" fmla="*/ 9766956 w 12248288"/>
              <a:gd name="connsiteY12" fmla="*/ 371806 h 410972"/>
              <a:gd name="connsiteX13" fmla="*/ 9732314 w 12248288"/>
              <a:gd name="connsiteY13" fmla="*/ 386162 h 410972"/>
              <a:gd name="connsiteX14" fmla="*/ 9696193 w 12248288"/>
              <a:gd name="connsiteY14" fmla="*/ 396646 h 410972"/>
              <a:gd name="connsiteX15" fmla="*/ 9658924 w 12248288"/>
              <a:gd name="connsiteY15" fmla="*/ 402937 h 410972"/>
              <a:gd name="connsiteX16" fmla="*/ 9620833 w 12248288"/>
              <a:gd name="connsiteY16" fmla="*/ 405034 h 410972"/>
              <a:gd name="connsiteX17" fmla="*/ 0 w 12248288"/>
              <a:gd name="connsiteY17" fmla="*/ 410972 h 410972"/>
              <a:gd name="connsiteX18" fmla="*/ 12248288 w 12248288"/>
              <a:gd name="connsiteY18" fmla="*/ 0 h 410972"/>
              <a:gd name="connsiteX0" fmla="*/ 12156848 w 12156848"/>
              <a:gd name="connsiteY0" fmla="*/ 0 h 502412"/>
              <a:gd name="connsiteX1" fmla="*/ 10211250 w 12156848"/>
              <a:gd name="connsiteY1" fmla="*/ 0 h 502412"/>
              <a:gd name="connsiteX2" fmla="*/ 10173160 w 12156848"/>
              <a:gd name="connsiteY2" fmla="*/ 2097 h 502412"/>
              <a:gd name="connsiteX3" fmla="*/ 10136054 w 12156848"/>
              <a:gd name="connsiteY3" fmla="*/ 8549 h 502412"/>
              <a:gd name="connsiteX4" fmla="*/ 10099769 w 12156848"/>
              <a:gd name="connsiteY4" fmla="*/ 18873 h 502412"/>
              <a:gd name="connsiteX5" fmla="*/ 10065126 w 12156848"/>
              <a:gd name="connsiteY5" fmla="*/ 33229 h 502412"/>
              <a:gd name="connsiteX6" fmla="*/ 10032289 w 12156848"/>
              <a:gd name="connsiteY6" fmla="*/ 51456 h 502412"/>
              <a:gd name="connsiteX7" fmla="*/ 10001423 w 12156848"/>
              <a:gd name="connsiteY7" fmla="*/ 73232 h 502412"/>
              <a:gd name="connsiteX8" fmla="*/ 9973019 w 12156848"/>
              <a:gd name="connsiteY8" fmla="*/ 98557 h 502412"/>
              <a:gd name="connsiteX9" fmla="*/ 9767624 w 12156848"/>
              <a:gd name="connsiteY9" fmla="*/ 306639 h 502412"/>
              <a:gd name="connsiteX10" fmla="*/ 9739220 w 12156848"/>
              <a:gd name="connsiteY10" fmla="*/ 331964 h 502412"/>
              <a:gd name="connsiteX11" fmla="*/ 9708353 w 12156848"/>
              <a:gd name="connsiteY11" fmla="*/ 353740 h 502412"/>
              <a:gd name="connsiteX12" fmla="*/ 9675516 w 12156848"/>
              <a:gd name="connsiteY12" fmla="*/ 371806 h 502412"/>
              <a:gd name="connsiteX13" fmla="*/ 9640874 w 12156848"/>
              <a:gd name="connsiteY13" fmla="*/ 386162 h 502412"/>
              <a:gd name="connsiteX14" fmla="*/ 9604753 w 12156848"/>
              <a:gd name="connsiteY14" fmla="*/ 396646 h 502412"/>
              <a:gd name="connsiteX15" fmla="*/ 9567484 w 12156848"/>
              <a:gd name="connsiteY15" fmla="*/ 402937 h 502412"/>
              <a:gd name="connsiteX16" fmla="*/ 9529393 w 12156848"/>
              <a:gd name="connsiteY16" fmla="*/ 405034 h 502412"/>
              <a:gd name="connsiteX17" fmla="*/ 0 w 12156848"/>
              <a:gd name="connsiteY17" fmla="*/ 502412 h 502412"/>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395320 h 405034"/>
              <a:gd name="connsiteX0" fmla="*/ 12173324 w 12173324"/>
              <a:gd name="connsiteY0" fmla="*/ 0 h 428271"/>
              <a:gd name="connsiteX1" fmla="*/ 10227726 w 12173324"/>
              <a:gd name="connsiteY1" fmla="*/ 0 h 428271"/>
              <a:gd name="connsiteX2" fmla="*/ 10189636 w 12173324"/>
              <a:gd name="connsiteY2" fmla="*/ 2097 h 428271"/>
              <a:gd name="connsiteX3" fmla="*/ 10152530 w 12173324"/>
              <a:gd name="connsiteY3" fmla="*/ 8549 h 428271"/>
              <a:gd name="connsiteX4" fmla="*/ 10116245 w 12173324"/>
              <a:gd name="connsiteY4" fmla="*/ 18873 h 428271"/>
              <a:gd name="connsiteX5" fmla="*/ 10081602 w 12173324"/>
              <a:gd name="connsiteY5" fmla="*/ 33229 h 428271"/>
              <a:gd name="connsiteX6" fmla="*/ 10048765 w 12173324"/>
              <a:gd name="connsiteY6" fmla="*/ 51456 h 428271"/>
              <a:gd name="connsiteX7" fmla="*/ 10017899 w 12173324"/>
              <a:gd name="connsiteY7" fmla="*/ 73232 h 428271"/>
              <a:gd name="connsiteX8" fmla="*/ 9989495 w 12173324"/>
              <a:gd name="connsiteY8" fmla="*/ 98557 h 428271"/>
              <a:gd name="connsiteX9" fmla="*/ 9784100 w 12173324"/>
              <a:gd name="connsiteY9" fmla="*/ 306639 h 428271"/>
              <a:gd name="connsiteX10" fmla="*/ 9755696 w 12173324"/>
              <a:gd name="connsiteY10" fmla="*/ 331964 h 428271"/>
              <a:gd name="connsiteX11" fmla="*/ 9724829 w 12173324"/>
              <a:gd name="connsiteY11" fmla="*/ 353740 h 428271"/>
              <a:gd name="connsiteX12" fmla="*/ 9691992 w 12173324"/>
              <a:gd name="connsiteY12" fmla="*/ 371806 h 428271"/>
              <a:gd name="connsiteX13" fmla="*/ 9657350 w 12173324"/>
              <a:gd name="connsiteY13" fmla="*/ 386162 h 428271"/>
              <a:gd name="connsiteX14" fmla="*/ 9621229 w 12173324"/>
              <a:gd name="connsiteY14" fmla="*/ 396646 h 428271"/>
              <a:gd name="connsiteX15" fmla="*/ 9583960 w 12173324"/>
              <a:gd name="connsiteY15" fmla="*/ 402937 h 428271"/>
              <a:gd name="connsiteX16" fmla="*/ 9545869 w 12173324"/>
              <a:gd name="connsiteY16" fmla="*/ 405034 h 428271"/>
              <a:gd name="connsiteX17" fmla="*/ 0 w 12173324"/>
              <a:gd name="connsiteY17" fmla="*/ 428271 h 428271"/>
              <a:gd name="connsiteX0" fmla="*/ 12173324 w 12173324"/>
              <a:gd name="connsiteY0" fmla="*/ 0 h 405034"/>
              <a:gd name="connsiteX1" fmla="*/ 10227726 w 12173324"/>
              <a:gd name="connsiteY1" fmla="*/ 0 h 405034"/>
              <a:gd name="connsiteX2" fmla="*/ 10189636 w 12173324"/>
              <a:gd name="connsiteY2" fmla="*/ 2097 h 405034"/>
              <a:gd name="connsiteX3" fmla="*/ 10152530 w 12173324"/>
              <a:gd name="connsiteY3" fmla="*/ 8549 h 405034"/>
              <a:gd name="connsiteX4" fmla="*/ 10116245 w 12173324"/>
              <a:gd name="connsiteY4" fmla="*/ 18873 h 405034"/>
              <a:gd name="connsiteX5" fmla="*/ 10081602 w 12173324"/>
              <a:gd name="connsiteY5" fmla="*/ 33229 h 405034"/>
              <a:gd name="connsiteX6" fmla="*/ 10048765 w 12173324"/>
              <a:gd name="connsiteY6" fmla="*/ 51456 h 405034"/>
              <a:gd name="connsiteX7" fmla="*/ 10017899 w 12173324"/>
              <a:gd name="connsiteY7" fmla="*/ 73232 h 405034"/>
              <a:gd name="connsiteX8" fmla="*/ 9989495 w 12173324"/>
              <a:gd name="connsiteY8" fmla="*/ 98557 h 405034"/>
              <a:gd name="connsiteX9" fmla="*/ 9784100 w 12173324"/>
              <a:gd name="connsiteY9" fmla="*/ 306639 h 405034"/>
              <a:gd name="connsiteX10" fmla="*/ 9755696 w 12173324"/>
              <a:gd name="connsiteY10" fmla="*/ 331964 h 405034"/>
              <a:gd name="connsiteX11" fmla="*/ 9724829 w 12173324"/>
              <a:gd name="connsiteY11" fmla="*/ 353740 h 405034"/>
              <a:gd name="connsiteX12" fmla="*/ 9691992 w 12173324"/>
              <a:gd name="connsiteY12" fmla="*/ 371806 h 405034"/>
              <a:gd name="connsiteX13" fmla="*/ 9657350 w 12173324"/>
              <a:gd name="connsiteY13" fmla="*/ 386162 h 405034"/>
              <a:gd name="connsiteX14" fmla="*/ 9621229 w 12173324"/>
              <a:gd name="connsiteY14" fmla="*/ 396646 h 405034"/>
              <a:gd name="connsiteX15" fmla="*/ 9583960 w 12173324"/>
              <a:gd name="connsiteY15" fmla="*/ 402937 h 405034"/>
              <a:gd name="connsiteX16" fmla="*/ 9545869 w 12173324"/>
              <a:gd name="connsiteY16" fmla="*/ 405034 h 405034"/>
              <a:gd name="connsiteX17" fmla="*/ 0 w 12173324"/>
              <a:gd name="connsiteY17" fmla="*/ 403558 h 405034"/>
              <a:gd name="connsiteX0" fmla="*/ 12247465 w 12247465"/>
              <a:gd name="connsiteY0" fmla="*/ 0 h 405034"/>
              <a:gd name="connsiteX1" fmla="*/ 10301867 w 12247465"/>
              <a:gd name="connsiteY1" fmla="*/ 0 h 405034"/>
              <a:gd name="connsiteX2" fmla="*/ 10263777 w 12247465"/>
              <a:gd name="connsiteY2" fmla="*/ 2097 h 405034"/>
              <a:gd name="connsiteX3" fmla="*/ 10226671 w 12247465"/>
              <a:gd name="connsiteY3" fmla="*/ 8549 h 405034"/>
              <a:gd name="connsiteX4" fmla="*/ 10190386 w 12247465"/>
              <a:gd name="connsiteY4" fmla="*/ 18873 h 405034"/>
              <a:gd name="connsiteX5" fmla="*/ 10155743 w 12247465"/>
              <a:gd name="connsiteY5" fmla="*/ 33229 h 405034"/>
              <a:gd name="connsiteX6" fmla="*/ 10122906 w 12247465"/>
              <a:gd name="connsiteY6" fmla="*/ 51456 h 405034"/>
              <a:gd name="connsiteX7" fmla="*/ 10092040 w 12247465"/>
              <a:gd name="connsiteY7" fmla="*/ 73232 h 405034"/>
              <a:gd name="connsiteX8" fmla="*/ 10063636 w 12247465"/>
              <a:gd name="connsiteY8" fmla="*/ 98557 h 405034"/>
              <a:gd name="connsiteX9" fmla="*/ 9858241 w 12247465"/>
              <a:gd name="connsiteY9" fmla="*/ 306639 h 405034"/>
              <a:gd name="connsiteX10" fmla="*/ 9829837 w 12247465"/>
              <a:gd name="connsiteY10" fmla="*/ 331964 h 405034"/>
              <a:gd name="connsiteX11" fmla="*/ 9798970 w 12247465"/>
              <a:gd name="connsiteY11" fmla="*/ 353740 h 405034"/>
              <a:gd name="connsiteX12" fmla="*/ 9766133 w 12247465"/>
              <a:gd name="connsiteY12" fmla="*/ 371806 h 405034"/>
              <a:gd name="connsiteX13" fmla="*/ 9731491 w 12247465"/>
              <a:gd name="connsiteY13" fmla="*/ 386162 h 405034"/>
              <a:gd name="connsiteX14" fmla="*/ 9695370 w 12247465"/>
              <a:gd name="connsiteY14" fmla="*/ 396646 h 405034"/>
              <a:gd name="connsiteX15" fmla="*/ 9658101 w 12247465"/>
              <a:gd name="connsiteY15" fmla="*/ 402937 h 405034"/>
              <a:gd name="connsiteX16" fmla="*/ 9620010 w 12247465"/>
              <a:gd name="connsiteY16" fmla="*/ 405034 h 405034"/>
              <a:gd name="connsiteX17" fmla="*/ 0 w 12247465"/>
              <a:gd name="connsiteY17" fmla="*/ 403558 h 40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47465" h="405034">
                <a:moveTo>
                  <a:pt x="12247465" y="0"/>
                </a:moveTo>
                <a:lnTo>
                  <a:pt x="10301867" y="0"/>
                </a:lnTo>
                <a:lnTo>
                  <a:pt x="10263777" y="2097"/>
                </a:lnTo>
                <a:lnTo>
                  <a:pt x="10226671" y="8549"/>
                </a:lnTo>
                <a:lnTo>
                  <a:pt x="10190386" y="18873"/>
                </a:lnTo>
                <a:lnTo>
                  <a:pt x="10155743" y="33229"/>
                </a:lnTo>
                <a:lnTo>
                  <a:pt x="10122906" y="51456"/>
                </a:lnTo>
                <a:lnTo>
                  <a:pt x="10092040" y="73232"/>
                </a:lnTo>
                <a:lnTo>
                  <a:pt x="10063636" y="98557"/>
                </a:lnTo>
                <a:lnTo>
                  <a:pt x="9858241" y="306639"/>
                </a:lnTo>
                <a:lnTo>
                  <a:pt x="9829837" y="331964"/>
                </a:lnTo>
                <a:lnTo>
                  <a:pt x="9798970" y="353740"/>
                </a:lnTo>
                <a:lnTo>
                  <a:pt x="9766133" y="371806"/>
                </a:lnTo>
                <a:lnTo>
                  <a:pt x="9731491" y="386162"/>
                </a:lnTo>
                <a:lnTo>
                  <a:pt x="9695370" y="396646"/>
                </a:lnTo>
                <a:lnTo>
                  <a:pt x="9658101" y="402937"/>
                </a:lnTo>
                <a:lnTo>
                  <a:pt x="9620010" y="405034"/>
                </a:lnTo>
                <a:lnTo>
                  <a:pt x="0" y="403558"/>
                </a:lnTo>
              </a:path>
            </a:pathLst>
          </a:custGeom>
          <a:noFill/>
          <a:ln w="16417" cap="flat">
            <a:solidFill>
              <a:srgbClr val="FFBF22"/>
            </a:solidFill>
            <a:prstDash val="solid"/>
            <a:miter/>
          </a:ln>
        </p:spPr>
        <p:txBody>
          <a:bodyPr rtlCol="0" anchor="ctr"/>
          <a:lstStyle/>
          <a:p>
            <a:endParaRPr lang="en-GB"/>
          </a:p>
        </p:txBody>
      </p:sp>
    </p:spTree>
    <p:extLst>
      <p:ext uri="{BB962C8B-B14F-4D97-AF65-F5344CB8AC3E}">
        <p14:creationId xmlns:p14="http://schemas.microsoft.com/office/powerpoint/2010/main" val="336041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68B409-A68F-45CE-BA1A-AB9D1DC02882}" type="datetime1">
              <a:rPr lang="en-US"/>
              <a:pPr>
                <a:defRPr/>
              </a:pPr>
              <a:t>07-Apr-25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FE4B61-D119-4C2A-B0FD-8BB9E4349C8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290853B-E912-45C7-84AE-E7FB77CE837C}" type="datetime1">
              <a:rPr lang="en-US"/>
              <a:pPr>
                <a:defRPr/>
              </a:pPr>
              <a:t>07-Apr-25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4E44AA-0150-4A50-A27C-0310240D412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179EC6-8B01-4B40-8478-17258611CA64}" type="datetime1">
              <a:rPr lang="en-US"/>
              <a:pPr>
                <a:defRPr/>
              </a:pPr>
              <a:t>07-Apr-25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821DF-A11E-4644-91CD-53DC8D5D7B6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F3998C-1701-446A-9C46-D70577BCF9E9}" type="datetime1">
              <a:rPr lang="en-US"/>
              <a:pPr>
                <a:defRPr/>
              </a:pPr>
              <a:t>07-Apr-25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4662E9A-6385-4C30-BDC6-E81C10C4227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5C2091E7-AFA4-4D48-BA7B-D775766DCBAE}" type="datetime1">
              <a:rPr lang="en-US"/>
              <a:pPr>
                <a:defRPr/>
              </a:pPr>
              <a:t>07-Apr-25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4E3F67-2221-4A6C-A554-369E8559BBD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69363A-8EF7-4FF5-8770-A37D92B16B0D}" type="datetime1">
              <a:rPr lang="en-US"/>
              <a:pPr>
                <a:defRPr/>
              </a:pPr>
              <a:t>07-Apr-25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49F8EDC-486C-486D-91C3-F0BB61E194C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DAF787-0912-409D-AAE9-FD1773A7772B}" type="datetime1">
              <a:rPr lang="en-US"/>
              <a:pPr>
                <a:defRPr/>
              </a:pPr>
              <a:t>07-Apr-25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9E6279-1404-4E11-81FA-B82ECB6FDC1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1ECAC5-C6B8-433A-9C87-46EDF975B513}" type="datetime1">
              <a:rPr lang="en-US"/>
              <a:pPr>
                <a:defRPr/>
              </a:pPr>
              <a:t>07-Apr-25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CBDB8F-D98A-42F3-AE15-FEC73D37FF0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41F0A5-EDB1-44ED-A710-B04655A3E7C2}" type="datetime1">
              <a:rPr lang="en-US"/>
              <a:pPr>
                <a:defRPr/>
              </a:pPr>
              <a:t>07-Apr-25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10400" y="0"/>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3CEE0F-0A67-4BAA-86C5-A7ABFBF9A6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2" r:id="rId12"/>
    <p:sldLayoutId id="2147483734"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0.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9" Type="http://schemas.openxmlformats.org/officeDocument/2006/relationships/image" Target="../media/image130.png"/></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20.png"/><Relationship Id="rId4" Type="http://schemas.openxmlformats.org/officeDocument/2006/relationships/image" Target="../media/image210.png"/></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7.tmp"/><Relationship Id="rId5" Type="http://schemas.openxmlformats.org/officeDocument/2006/relationships/image" Target="../media/image36.emf"/><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8.tmp"/></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20" Type="http://schemas.openxmlformats.org/officeDocument/2006/relationships/image" Target="../media/image40.tmp"/><Relationship Id="rId1" Type="http://schemas.openxmlformats.org/officeDocument/2006/relationships/slideLayout" Target="../slideLayouts/slideLayout12.xml"/><Relationship Id="rId19"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1.tmp"/></Relationships>
</file>

<file path=ppt/slides/_rels/slide33.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0.tm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29.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46.jpe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jpeg"/><Relationship Id="rId4" Type="http://schemas.openxmlformats.org/officeDocument/2006/relationships/image" Target="../media/image45.jpeg"/><Relationship Id="rId9" Type="http://schemas.openxmlformats.org/officeDocument/2006/relationships/image" Target="../media/image50.png"/><Relationship Id="rId1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3.png"/><Relationship Id="rId18" Type="http://schemas.openxmlformats.org/officeDocument/2006/relationships/image" Target="../media/image55.png"/><Relationship Id="rId3" Type="http://schemas.openxmlformats.org/officeDocument/2006/relationships/image" Target="../media/image44.png"/><Relationship Id="rId21" Type="http://schemas.openxmlformats.org/officeDocument/2006/relationships/image" Target="../media/image58.png"/><Relationship Id="rId7" Type="http://schemas.openxmlformats.org/officeDocument/2006/relationships/image" Target="../media/image48.png"/><Relationship Id="rId12" Type="http://schemas.openxmlformats.org/officeDocument/2006/relationships/image" Target="../media/image62.png"/><Relationship Id="rId17" Type="http://schemas.openxmlformats.org/officeDocument/2006/relationships/image" Target="../media/image54.png"/><Relationship Id="rId2" Type="http://schemas.openxmlformats.org/officeDocument/2006/relationships/notesSlide" Target="../notesSlides/notesSlide30.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1.png"/><Relationship Id="rId5" Type="http://schemas.openxmlformats.org/officeDocument/2006/relationships/image" Target="../media/image46.jpeg"/><Relationship Id="rId15" Type="http://schemas.openxmlformats.org/officeDocument/2006/relationships/image" Target="../media/image64.png"/><Relationship Id="rId23" Type="http://schemas.openxmlformats.org/officeDocument/2006/relationships/image" Target="../media/image65.jpg"/><Relationship Id="rId10" Type="http://schemas.openxmlformats.org/officeDocument/2006/relationships/image" Target="../media/image61.png"/><Relationship Id="rId19" Type="http://schemas.openxmlformats.org/officeDocument/2006/relationships/image" Target="../media/image56.png"/><Relationship Id="rId4" Type="http://schemas.openxmlformats.org/officeDocument/2006/relationships/image" Target="../media/image45.jpeg"/><Relationship Id="rId9" Type="http://schemas.openxmlformats.org/officeDocument/2006/relationships/image" Target="../media/image50.png"/><Relationship Id="rId14" Type="http://schemas.openxmlformats.org/officeDocument/2006/relationships/image" Target="../media/image52.png"/><Relationship Id="rId22" Type="http://schemas.openxmlformats.org/officeDocument/2006/relationships/image" Target="../media/image59.png"/></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62.png"/><Relationship Id="rId18" Type="http://schemas.openxmlformats.org/officeDocument/2006/relationships/image" Target="../media/image64.png"/><Relationship Id="rId3" Type="http://schemas.openxmlformats.org/officeDocument/2006/relationships/image" Target="../media/image44.png"/><Relationship Id="rId21" Type="http://schemas.openxmlformats.org/officeDocument/2006/relationships/image" Target="../media/image55.png"/><Relationship Id="rId7" Type="http://schemas.openxmlformats.org/officeDocument/2006/relationships/image" Target="../media/image66.jpg"/><Relationship Id="rId12" Type="http://schemas.openxmlformats.org/officeDocument/2006/relationships/image" Target="../media/image51.png"/><Relationship Id="rId17" Type="http://schemas.openxmlformats.org/officeDocument/2006/relationships/image" Target="../media/image52.png"/><Relationship Id="rId25" Type="http://schemas.openxmlformats.org/officeDocument/2006/relationships/image" Target="../media/image69.png"/><Relationship Id="rId2" Type="http://schemas.openxmlformats.org/officeDocument/2006/relationships/notesSlide" Target="../notesSlides/notesSlide31.xml"/><Relationship Id="rId16" Type="http://schemas.openxmlformats.org/officeDocument/2006/relationships/image" Target="../media/image68.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61.png"/><Relationship Id="rId24" Type="http://schemas.openxmlformats.org/officeDocument/2006/relationships/image" Target="../media/image58.png"/><Relationship Id="rId5" Type="http://schemas.openxmlformats.org/officeDocument/2006/relationships/image" Target="../media/image46.jpeg"/><Relationship Id="rId15" Type="http://schemas.openxmlformats.org/officeDocument/2006/relationships/image" Target="../media/image67.png"/><Relationship Id="rId23" Type="http://schemas.openxmlformats.org/officeDocument/2006/relationships/image" Target="../media/image57.png"/><Relationship Id="rId10" Type="http://schemas.openxmlformats.org/officeDocument/2006/relationships/image" Target="../media/image50.png"/><Relationship Id="rId19" Type="http://schemas.openxmlformats.org/officeDocument/2006/relationships/image" Target="../media/image53.png"/><Relationship Id="rId4" Type="http://schemas.openxmlformats.org/officeDocument/2006/relationships/image" Target="../media/image45.jpeg"/><Relationship Id="rId9" Type="http://schemas.openxmlformats.org/officeDocument/2006/relationships/image" Target="../media/image49.png"/><Relationship Id="rId14" Type="http://schemas.openxmlformats.org/officeDocument/2006/relationships/image" Target="../media/image63.png"/><Relationship Id="rId22"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0.png"/><Relationship Id="rId4"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4800" y="403403"/>
            <a:ext cx="8610601" cy="1734740"/>
          </a:xfrm>
        </p:spPr>
        <p:txBody>
          <a:bodyPr/>
          <a:lstStyle/>
          <a:p>
            <a:pPr algn="ctr"/>
            <a:endParaRPr lang="en-GB" sz="3600" b="1" dirty="0">
              <a:solidFill>
                <a:prstClr val="black"/>
              </a:solidFill>
            </a:endParaRPr>
          </a:p>
          <a:p>
            <a:pPr algn="ctr"/>
            <a:endParaRPr lang="en-GB" sz="3600" b="1" dirty="0">
              <a:solidFill>
                <a:prstClr val="black"/>
              </a:solidFill>
            </a:endParaRPr>
          </a:p>
          <a:p>
            <a:pPr algn="ctr"/>
            <a:endParaRPr lang="en-GB" sz="3600" b="1" dirty="0">
              <a:solidFill>
                <a:prstClr val="black"/>
              </a:solidFill>
            </a:endParaRPr>
          </a:p>
          <a:p>
            <a:pPr algn="ctr"/>
            <a:endParaRPr lang="en-GB" sz="3600" b="1" dirty="0">
              <a:solidFill>
                <a:prstClr val="black"/>
              </a:solidFill>
            </a:endParaRPr>
          </a:p>
          <a:p>
            <a:pPr algn="ctr"/>
            <a:r>
              <a:rPr lang="en-GB" sz="3600" b="1" dirty="0">
                <a:solidFill>
                  <a:prstClr val="black"/>
                </a:solidFill>
              </a:rPr>
              <a:t>Stability Modelling and Analysis of Converter Driven Power System</a:t>
            </a:r>
            <a:r>
              <a:rPr lang="en-US" sz="3600" b="1" dirty="0">
                <a:solidFill>
                  <a:schemeClr val="tx1"/>
                </a:solidFill>
              </a:rPr>
              <a:t>   </a:t>
            </a:r>
          </a:p>
        </p:txBody>
      </p:sp>
      <p:sp>
        <p:nvSpPr>
          <p:cNvPr id="4" name="Slide Number Placeholder 3"/>
          <p:cNvSpPr>
            <a:spLocks noGrp="1"/>
          </p:cNvSpPr>
          <p:nvPr>
            <p:ph type="sldNum" sz="quarter" idx="12"/>
          </p:nvPr>
        </p:nvSpPr>
        <p:spPr/>
        <p:txBody>
          <a:bodyPr/>
          <a:lstStyle/>
          <a:p>
            <a:pPr>
              <a:defRPr/>
            </a:pPr>
            <a:fld id="{1187C20E-1F2E-4809-B9E2-100F2AADB426}" type="slidenum">
              <a:rPr lang="en-US" smtClean="0"/>
              <a:pPr>
                <a:defRPr/>
              </a:pPr>
              <a:t>1</a:t>
            </a:fld>
            <a:endParaRPr lang="en-US" dirty="0"/>
          </a:p>
        </p:txBody>
      </p:sp>
      <p:sp>
        <p:nvSpPr>
          <p:cNvPr id="7" name="TextBox 6"/>
          <p:cNvSpPr txBox="1"/>
          <p:nvPr/>
        </p:nvSpPr>
        <p:spPr>
          <a:xfrm>
            <a:off x="2037555" y="2571750"/>
            <a:ext cx="4724400" cy="646331"/>
          </a:xfrm>
          <a:prstGeom prst="rect">
            <a:avLst/>
          </a:prstGeom>
          <a:noFill/>
        </p:spPr>
        <p:txBody>
          <a:bodyPr wrap="square" rtlCol="0">
            <a:spAutoFit/>
          </a:bodyPr>
          <a:lstStyle/>
          <a:p>
            <a:pPr algn="ctr"/>
            <a:r>
              <a:rPr lang="en-US" dirty="0"/>
              <a:t>Bikash Pal</a:t>
            </a:r>
          </a:p>
          <a:p>
            <a:pPr algn="ctr"/>
            <a:r>
              <a:rPr lang="en-US"/>
              <a:t>Professor</a:t>
            </a:r>
            <a:r>
              <a:rPr lang="en-US" dirty="0"/>
              <a:t>, Imperial College London</a:t>
            </a:r>
          </a:p>
        </p:txBody>
      </p:sp>
      <p:pic>
        <p:nvPicPr>
          <p:cNvPr id="6" name="Picture 5">
            <a:extLst>
              <a:ext uri="{FF2B5EF4-FFF2-40B4-BE49-F238E27FC236}">
                <a16:creationId xmlns:a16="http://schemas.microsoft.com/office/drawing/2014/main" id="{0706F7A5-6866-4C0F-AD39-887065D4B531}"/>
              </a:ext>
            </a:extLst>
          </p:cNvPr>
          <p:cNvPicPr>
            <a:picLocks noChangeAspect="1"/>
          </p:cNvPicPr>
          <p:nvPr/>
        </p:nvPicPr>
        <p:blipFill>
          <a:blip r:embed="rId2" cstate="print"/>
          <a:stretch>
            <a:fillRect/>
          </a:stretch>
        </p:blipFill>
        <p:spPr>
          <a:xfrm>
            <a:off x="7695694" y="129559"/>
            <a:ext cx="1103753" cy="402873"/>
          </a:xfrm>
          <a:prstGeom prst="rect">
            <a:avLst/>
          </a:prstGeom>
        </p:spPr>
      </p:pic>
    </p:spTree>
    <p:extLst>
      <p:ext uri="{BB962C8B-B14F-4D97-AF65-F5344CB8AC3E}">
        <p14:creationId xmlns:p14="http://schemas.microsoft.com/office/powerpoint/2010/main" val="163327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81000" y="685622"/>
            <a:ext cx="8315944" cy="486054"/>
          </a:xfrm>
        </p:spPr>
        <p:txBody>
          <a:bodyPr/>
          <a:lstStyle/>
          <a:p>
            <a:r>
              <a:rPr lang="en-GB" sz="2800" dirty="0"/>
              <a:t>Impedance approach</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10</a:t>
            </a:fld>
            <a:endParaRPr lang="en-GB"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F159980-ECAE-44AD-8A1A-9EAF4140390A}"/>
                  </a:ext>
                </a:extLst>
              </p:cNvPr>
              <p:cNvSpPr txBox="1"/>
              <p:nvPr/>
            </p:nvSpPr>
            <p:spPr>
              <a:xfrm>
                <a:off x="35496" y="2665176"/>
                <a:ext cx="2263120" cy="7825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600" i="1" smtClean="0">
                              <a:latin typeface="Cambria Math" panose="02040503050406030204" pitchFamily="18" charset="0"/>
                            </a:rPr>
                          </m:ctrlPr>
                        </m:dPr>
                        <m:e>
                          <m:m>
                            <m:mPr>
                              <m:mcs>
                                <m:mc>
                                  <m:mcPr>
                                    <m:count m:val="1"/>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𝑉</m:t>
                                    </m:r>
                                  </m:e>
                                  <m:sub>
                                    <m:r>
                                      <m:rPr>
                                        <m:brk m:alnAt="7"/>
                                      </m:rPr>
                                      <a:rPr lang="en-GB" sz="1600" b="0" i="1" smtClean="0">
                                        <a:latin typeface="Cambria Math" panose="02040503050406030204" pitchFamily="18" charset="0"/>
                                      </a:rPr>
                                      <m:t>𝑎</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𝑉</m:t>
                                    </m:r>
                                  </m:e>
                                  <m:sub>
                                    <m:r>
                                      <a:rPr lang="en-GB" sz="1600" b="0" i="1" smtClean="0">
                                        <a:latin typeface="Cambria Math" panose="02040503050406030204" pitchFamily="18" charset="0"/>
                                      </a:rPr>
                                      <m:t>𝑏</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𝑉</m:t>
                                    </m:r>
                                  </m:e>
                                  <m:sub>
                                    <m:r>
                                      <a:rPr lang="en-GB" sz="1600" b="0" i="1" smtClean="0">
                                        <a:latin typeface="Cambria Math" panose="02040503050406030204" pitchFamily="18" charset="0"/>
                                      </a:rPr>
                                      <m:t>𝑐</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
                        </m:e>
                      </m:d>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𝑎𝑏𝑐</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d>
                        <m:dPr>
                          <m:begChr m:val="["/>
                          <m:endChr m:val="]"/>
                          <m:ctrlPr>
                            <a:rPr lang="en-GB" sz="1600" i="1">
                              <a:latin typeface="Cambria Math" panose="02040503050406030204" pitchFamily="18" charset="0"/>
                            </a:rPr>
                          </m:ctrlPr>
                        </m:dPr>
                        <m:e>
                          <m:m>
                            <m:mPr>
                              <m:mcs>
                                <m:mc>
                                  <m:mcPr>
                                    <m:count m:val="1"/>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𝐼</m:t>
                                    </m:r>
                                  </m:e>
                                  <m:sub>
                                    <m:r>
                                      <m:rPr>
                                        <m:brk m:alnAt="7"/>
                                      </m:rPr>
                                      <a:rPr lang="en-GB" sz="1600" b="0" i="1" smtClean="0">
                                        <a:latin typeface="Cambria Math" panose="02040503050406030204" pitchFamily="18" charset="0"/>
                                      </a:rPr>
                                      <m:t>𝑎</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𝐼</m:t>
                                    </m:r>
                                  </m:e>
                                  <m:sub>
                                    <m:r>
                                      <a:rPr lang="en-GB" sz="1600" b="0" i="1" smtClean="0">
                                        <a:latin typeface="Cambria Math" panose="02040503050406030204" pitchFamily="18" charset="0"/>
                                      </a:rPr>
                                      <m:t>𝑏</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𝐼</m:t>
                                    </m:r>
                                  </m:e>
                                  <m:sub>
                                    <m:r>
                                      <a:rPr lang="en-GB" sz="1600" b="0" i="1" smtClean="0">
                                        <a:latin typeface="Cambria Math" panose="02040503050406030204" pitchFamily="18" charset="0"/>
                                      </a:rPr>
                                      <m:t>𝑐</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e>
                            </m:mr>
                          </m:m>
                        </m:e>
                      </m:d>
                    </m:oMath>
                  </m:oMathPara>
                </a14:m>
                <a:endParaRPr lang="en-GB" sz="1600" dirty="0"/>
              </a:p>
            </p:txBody>
          </p:sp>
        </mc:Choice>
        <mc:Fallback xmlns="">
          <p:sp>
            <p:nvSpPr>
              <p:cNvPr id="6" name="TextBox 5">
                <a:extLst>
                  <a:ext uri="{FF2B5EF4-FFF2-40B4-BE49-F238E27FC236}">
                    <a16:creationId xmlns:a16="http://schemas.microsoft.com/office/drawing/2014/main" id="{3F159980-ECAE-44AD-8A1A-9EAF4140390A}"/>
                  </a:ext>
                </a:extLst>
              </p:cNvPr>
              <p:cNvSpPr txBox="1">
                <a:spLocks noRot="1" noChangeAspect="1" noMove="1" noResize="1" noEditPoints="1" noAdjustHandles="1" noChangeArrowheads="1" noChangeShapeType="1" noTextEdit="1"/>
              </p:cNvSpPr>
              <p:nvPr/>
            </p:nvSpPr>
            <p:spPr>
              <a:xfrm>
                <a:off x="35496" y="2665176"/>
                <a:ext cx="2263120" cy="782587"/>
              </a:xfrm>
              <a:prstGeom prst="rect">
                <a:avLst/>
              </a:prstGeom>
              <a:blipFill>
                <a:blip r:embed="rId3"/>
                <a:stretch>
                  <a:fillRect/>
                </a:stretch>
              </a:blipFill>
            </p:spPr>
            <p:txBody>
              <a:bodyPr/>
              <a:lstStyle/>
              <a:p>
                <a:r>
                  <a:rPr lang="en-GB">
                    <a:noFill/>
                  </a:rPr>
                  <a:t> </a:t>
                </a:r>
              </a:p>
            </p:txBody>
          </p:sp>
        </mc:Fallback>
      </mc:AlternateContent>
      <p:sp>
        <p:nvSpPr>
          <p:cNvPr id="8" name="Left Brace 7">
            <a:extLst>
              <a:ext uri="{FF2B5EF4-FFF2-40B4-BE49-F238E27FC236}">
                <a16:creationId xmlns:a16="http://schemas.microsoft.com/office/drawing/2014/main" id="{8736C7C1-D2C3-431B-85CB-127FC48618C2}"/>
              </a:ext>
            </a:extLst>
          </p:cNvPr>
          <p:cNvSpPr/>
          <p:nvPr/>
        </p:nvSpPr>
        <p:spPr>
          <a:xfrm>
            <a:off x="2339752" y="1856584"/>
            <a:ext cx="216024" cy="242535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a:extLst>
              <a:ext uri="{FF2B5EF4-FFF2-40B4-BE49-F238E27FC236}">
                <a16:creationId xmlns:a16="http://schemas.microsoft.com/office/drawing/2014/main" id="{65882F50-C289-4DF8-9E43-AB9C0F091ECB}"/>
              </a:ext>
            </a:extLst>
          </p:cNvPr>
          <p:cNvSpPr/>
          <p:nvPr/>
        </p:nvSpPr>
        <p:spPr>
          <a:xfrm flipH="1">
            <a:off x="3347864" y="1926466"/>
            <a:ext cx="504056" cy="2227334"/>
          </a:xfrm>
          <a:prstGeom prst="arc">
            <a:avLst>
              <a:gd name="adj1" fmla="val 16200000"/>
              <a:gd name="adj2" fmla="val 5292796"/>
            </a:avLst>
          </a:prstGeom>
          <a:ln w="158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a:extLst>
              <a:ext uri="{FF2B5EF4-FFF2-40B4-BE49-F238E27FC236}">
                <a16:creationId xmlns:a16="http://schemas.microsoft.com/office/drawing/2014/main" id="{F4399B64-4B50-422E-A543-9547BCB49A0F}"/>
              </a:ext>
            </a:extLst>
          </p:cNvPr>
          <p:cNvSpPr/>
          <p:nvPr/>
        </p:nvSpPr>
        <p:spPr>
          <a:xfrm>
            <a:off x="7596336" y="1926466"/>
            <a:ext cx="504056" cy="2227334"/>
          </a:xfrm>
          <a:prstGeom prst="arc">
            <a:avLst>
              <a:gd name="adj1" fmla="val 16200000"/>
              <a:gd name="adj2" fmla="val 5292796"/>
            </a:avLst>
          </a:prstGeom>
          <a:ln w="15875">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D939ACC-B492-4795-973C-80CDBEA7EFFB}"/>
                  </a:ext>
                </a:extLst>
              </p:cNvPr>
              <p:cNvSpPr txBox="1"/>
              <p:nvPr/>
            </p:nvSpPr>
            <p:spPr>
              <a:xfrm>
                <a:off x="2584450" y="2809173"/>
                <a:ext cx="763414"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600" b="0" i="1" smtClean="0">
                              <a:latin typeface="Cambria Math" panose="02040503050406030204" pitchFamily="18" charset="0"/>
                            </a:rPr>
                          </m:ctrlPr>
                        </m:dPr>
                        <m:e>
                          <m:m>
                            <m:mPr>
                              <m:mcs>
                                <m:mc>
                                  <m:mcPr>
                                    <m:count m:val="2"/>
                                    <m:mcJc m:val="center"/>
                                  </m:mcPr>
                                </m:mc>
                              </m:mcs>
                              <m:ctrlPr>
                                <a:rPr lang="en-GB" sz="1600" i="1">
                                  <a:latin typeface="Cambria Math" panose="02040503050406030204" pitchFamily="18" charset="0"/>
                                </a:rPr>
                              </m:ctrlPr>
                            </m:mPr>
                            <m:mr>
                              <m:e>
                                <m:r>
                                  <a:rPr lang="en-GB" sz="1600" b="0" i="1" smtClean="0">
                                    <a:latin typeface="Cambria Math" panose="02040503050406030204" pitchFamily="18" charset="0"/>
                                  </a:rPr>
                                  <m:t>1</m:t>
                                </m:r>
                              </m:e>
                              <m:e>
                                <m:r>
                                  <a:rPr lang="en-GB" sz="1600" b="0" i="1" smtClean="0">
                                    <a:latin typeface="Cambria Math" panose="02040503050406030204" pitchFamily="18" charset="0"/>
                                  </a:rPr>
                                  <m:t>−</m:t>
                                </m:r>
                                <m:r>
                                  <a:rPr lang="en-GB" sz="1600" b="0" i="1" smtClean="0">
                                    <a:latin typeface="Cambria Math" panose="02040503050406030204" pitchFamily="18" charset="0"/>
                                  </a:rPr>
                                  <m:t>𝑗</m:t>
                                </m:r>
                              </m:e>
                            </m:mr>
                            <m:mr>
                              <m:e>
                                <m:r>
                                  <a:rPr lang="en-GB" sz="1600" b="0" i="1" smtClean="0">
                                    <a:latin typeface="Cambria Math" panose="02040503050406030204" pitchFamily="18" charset="0"/>
                                  </a:rPr>
                                  <m:t>1</m:t>
                                </m:r>
                              </m:e>
                              <m:e>
                                <m:r>
                                  <a:rPr lang="en-GB" sz="1600" b="0" i="1" smtClean="0">
                                    <a:latin typeface="Cambria Math" panose="02040503050406030204" pitchFamily="18" charset="0"/>
                                  </a:rPr>
                                  <m:t>𝑗</m:t>
                                </m:r>
                              </m:e>
                            </m:mr>
                          </m:m>
                        </m:e>
                      </m:d>
                    </m:oMath>
                  </m:oMathPara>
                </a14:m>
                <a:endParaRPr lang="en-GB" sz="1600" dirty="0"/>
              </a:p>
            </p:txBody>
          </p:sp>
        </mc:Choice>
        <mc:Fallback xmlns="">
          <p:sp>
            <p:nvSpPr>
              <p:cNvPr id="28" name="TextBox 27">
                <a:extLst>
                  <a:ext uri="{FF2B5EF4-FFF2-40B4-BE49-F238E27FC236}">
                    <a16:creationId xmlns:a16="http://schemas.microsoft.com/office/drawing/2014/main" id="{2D939ACC-B492-4795-973C-80CDBEA7EFFB}"/>
                  </a:ext>
                </a:extLst>
              </p:cNvPr>
              <p:cNvSpPr txBox="1">
                <a:spLocks noRot="1" noChangeAspect="1" noMove="1" noResize="1" noEditPoints="1" noAdjustHandles="1" noChangeArrowheads="1" noChangeShapeType="1" noTextEdit="1"/>
              </p:cNvSpPr>
              <p:nvPr/>
            </p:nvSpPr>
            <p:spPr>
              <a:xfrm>
                <a:off x="2584450" y="2809173"/>
                <a:ext cx="763414" cy="461921"/>
              </a:xfrm>
              <a:prstGeom prst="rect">
                <a:avLst/>
              </a:prstGeom>
              <a:blipFill>
                <a:blip r:embed="rId6"/>
                <a:stretch>
                  <a:fillRect t="-3947"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E935E99-E903-4194-956E-0F8CAAE63952}"/>
                  </a:ext>
                </a:extLst>
              </p:cNvPr>
              <p:cNvSpPr txBox="1"/>
              <p:nvPr/>
            </p:nvSpPr>
            <p:spPr>
              <a:xfrm>
                <a:off x="8100392" y="2785128"/>
                <a:ext cx="967508" cy="5100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begChr m:val="["/>
                              <m:endChr m:val="]"/>
                              <m:ctrlPr>
                                <a:rPr lang="en-GB" sz="1600" b="0" i="1" smtClean="0">
                                  <a:latin typeface="Cambria Math" panose="02040503050406030204" pitchFamily="18" charset="0"/>
                                </a:rPr>
                              </m:ctrlPr>
                            </m:dPr>
                            <m:e>
                              <m:m>
                                <m:mPr>
                                  <m:mcs>
                                    <m:mc>
                                      <m:mcPr>
                                        <m:count m:val="2"/>
                                        <m:mcJc m:val="center"/>
                                      </m:mcPr>
                                    </m:mc>
                                  </m:mcs>
                                  <m:ctrlPr>
                                    <a:rPr lang="en-GB" sz="1600" i="1">
                                      <a:latin typeface="Cambria Math" panose="02040503050406030204" pitchFamily="18" charset="0"/>
                                    </a:rPr>
                                  </m:ctrlPr>
                                </m:mPr>
                                <m:mr>
                                  <m:e>
                                    <m:r>
                                      <a:rPr lang="en-GB" sz="1600" b="0" i="1" smtClean="0">
                                        <a:latin typeface="Cambria Math" panose="02040503050406030204" pitchFamily="18" charset="0"/>
                                      </a:rPr>
                                      <m:t>1</m:t>
                                    </m:r>
                                  </m:e>
                                  <m:e>
                                    <m:r>
                                      <a:rPr lang="en-GB" sz="1600" b="0" i="1" smtClean="0">
                                        <a:latin typeface="Cambria Math" panose="02040503050406030204" pitchFamily="18" charset="0"/>
                                      </a:rPr>
                                      <m:t>−</m:t>
                                    </m:r>
                                    <m:r>
                                      <a:rPr lang="en-GB" sz="1600" b="0" i="1" smtClean="0">
                                        <a:latin typeface="Cambria Math" panose="02040503050406030204" pitchFamily="18" charset="0"/>
                                      </a:rPr>
                                      <m:t>𝑗</m:t>
                                    </m:r>
                                  </m:e>
                                </m:mr>
                                <m:mr>
                                  <m:e>
                                    <m:r>
                                      <a:rPr lang="en-GB" sz="1600" b="0" i="1" smtClean="0">
                                        <a:latin typeface="Cambria Math" panose="02040503050406030204" pitchFamily="18" charset="0"/>
                                      </a:rPr>
                                      <m:t>1</m:t>
                                    </m:r>
                                  </m:e>
                                  <m:e>
                                    <m:r>
                                      <a:rPr lang="en-GB" sz="1600" b="0" i="1" smtClean="0">
                                        <a:latin typeface="Cambria Math" panose="02040503050406030204" pitchFamily="18" charset="0"/>
                                      </a:rPr>
                                      <m:t>𝑗</m:t>
                                    </m:r>
                                  </m:e>
                                </m:mr>
                              </m:m>
                            </m:e>
                          </m:d>
                        </m:e>
                        <m:sup>
                          <m:r>
                            <a:rPr lang="en-GB" sz="1600" b="0" i="1" smtClean="0">
                              <a:latin typeface="Cambria Math" panose="02040503050406030204" pitchFamily="18" charset="0"/>
                            </a:rPr>
                            <m:t>−1</m:t>
                          </m:r>
                        </m:sup>
                      </m:sSup>
                    </m:oMath>
                  </m:oMathPara>
                </a14:m>
                <a:endParaRPr lang="en-GB" sz="1600" dirty="0"/>
              </a:p>
            </p:txBody>
          </p:sp>
        </mc:Choice>
        <mc:Fallback xmlns="">
          <p:sp>
            <p:nvSpPr>
              <p:cNvPr id="29" name="TextBox 28">
                <a:extLst>
                  <a:ext uri="{FF2B5EF4-FFF2-40B4-BE49-F238E27FC236}">
                    <a16:creationId xmlns:a16="http://schemas.microsoft.com/office/drawing/2014/main" id="{FE935E99-E903-4194-956E-0F8CAAE63952}"/>
                  </a:ext>
                </a:extLst>
              </p:cNvPr>
              <p:cNvSpPr txBox="1">
                <a:spLocks noRot="1" noChangeAspect="1" noMove="1" noResize="1" noEditPoints="1" noAdjustHandles="1" noChangeArrowheads="1" noChangeShapeType="1" noTextEdit="1"/>
              </p:cNvSpPr>
              <p:nvPr/>
            </p:nvSpPr>
            <p:spPr>
              <a:xfrm>
                <a:off x="8100392" y="2785128"/>
                <a:ext cx="967508" cy="51001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52A9275-0BBB-4753-BBE5-916FFCA31718}"/>
                  </a:ext>
                </a:extLst>
              </p:cNvPr>
              <p:cNvSpPr txBox="1"/>
              <p:nvPr/>
            </p:nvSpPr>
            <p:spPr>
              <a:xfrm>
                <a:off x="4151871" y="1491630"/>
                <a:ext cx="3131177" cy="5479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600" i="1" smtClean="0">
                              <a:latin typeface="Cambria Math" panose="02040503050406030204" pitchFamily="18" charset="0"/>
                            </a:rPr>
                          </m:ctrlPr>
                        </m:dPr>
                        <m:e>
                          <m:m>
                            <m:mPr>
                              <m:mcs>
                                <m:mc>
                                  <m:mcPr>
                                    <m:count m:val="1"/>
                                    <m:mcJc m:val="center"/>
                                  </m:mcPr>
                                </m:mc>
                              </m:mcs>
                              <m:ctrlPr>
                                <a:rPr lang="en-GB" sz="1600" i="1" smtClean="0">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𝑉</m:t>
                                    </m:r>
                                  </m:e>
                                  <m:sub>
                                    <m:r>
                                      <m:rPr>
                                        <m:brk m:alnAt="7"/>
                                      </m:rPr>
                                      <a:rPr lang="en-GB" sz="1600" b="0" i="1" smtClean="0">
                                        <a:latin typeface="Cambria Math" panose="02040503050406030204" pitchFamily="18" charset="0"/>
                                      </a:rPr>
                                      <m:t>𝑑</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𝑉</m:t>
                                    </m:r>
                                  </m:e>
                                  <m:sub>
                                    <m:r>
                                      <a:rPr lang="en-GB" sz="1600" b="0" i="1" smtClean="0">
                                        <a:latin typeface="Cambria Math" panose="02040503050406030204" pitchFamily="18" charset="0"/>
                                      </a:rPr>
                                      <m:t>𝑞</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
                        </m:e>
                      </m:d>
                      <m:r>
                        <a:rPr lang="en-GB" sz="1600" b="0" i="1" smtClean="0">
                          <a:latin typeface="Cambria Math" panose="02040503050406030204" pitchFamily="18" charset="0"/>
                        </a:rPr>
                        <m:t>=</m:t>
                      </m:r>
                      <m:d>
                        <m:dPr>
                          <m:begChr m:val="["/>
                          <m:endChr m:val="]"/>
                          <m:ctrlPr>
                            <a:rPr lang="en-GB" sz="1600" b="0" i="1" smtClean="0">
                              <a:latin typeface="Cambria Math" panose="02040503050406030204" pitchFamily="18" charset="0"/>
                            </a:rPr>
                          </m:ctrlPr>
                        </m:dPr>
                        <m:e>
                          <m:m>
                            <m:mPr>
                              <m:mcs>
                                <m:mc>
                                  <m:mcPr>
                                    <m:count m:val="2"/>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𝑍</m:t>
                                    </m:r>
                                  </m:e>
                                  <m:sub>
                                    <m:r>
                                      <m:rPr>
                                        <m:brk m:alnAt="7"/>
                                      </m:rPr>
                                      <a:rPr lang="en-GB" sz="1600" b="0" i="1" smtClean="0">
                                        <a:latin typeface="Cambria Math" panose="02040503050406030204" pitchFamily="18" charset="0"/>
                                      </a:rPr>
                                      <m:t>𝑑</m:t>
                                    </m:r>
                                    <m:r>
                                      <a:rPr lang="en-GB" sz="1600" b="0" i="1" smtClean="0">
                                        <a:latin typeface="Cambria Math" panose="02040503050406030204" pitchFamily="18" charset="0"/>
                                      </a:rPr>
                                      <m:t>𝑑</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𝑑𝑞</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𝑞𝑑</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𝑞𝑞</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
                        </m:e>
                      </m:d>
                      <m:d>
                        <m:dPr>
                          <m:begChr m:val="["/>
                          <m:endChr m:val="]"/>
                          <m:ctrlPr>
                            <a:rPr lang="en-GB" sz="1600" i="1">
                              <a:latin typeface="Cambria Math" panose="02040503050406030204" pitchFamily="18" charset="0"/>
                            </a:rPr>
                          </m:ctrlPr>
                        </m:dPr>
                        <m:e>
                          <m:m>
                            <m:mPr>
                              <m:mcs>
                                <m:mc>
                                  <m:mcPr>
                                    <m:count m:val="1"/>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𝐼</m:t>
                                    </m:r>
                                  </m:e>
                                  <m:sub>
                                    <m:r>
                                      <m:rPr>
                                        <m:brk m:alnAt="7"/>
                                      </m:rPr>
                                      <a:rPr lang="en-GB" sz="1600" b="0" i="1" smtClean="0">
                                        <a:latin typeface="Cambria Math" panose="02040503050406030204" pitchFamily="18" charset="0"/>
                                      </a:rPr>
                                      <m:t>𝑑</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𝐼</m:t>
                                    </m:r>
                                  </m:e>
                                  <m:sub>
                                    <m:r>
                                      <a:rPr lang="en-GB" sz="1600" b="0" i="1" smtClean="0">
                                        <a:latin typeface="Cambria Math" panose="02040503050406030204" pitchFamily="18" charset="0"/>
                                      </a:rPr>
                                      <m:t>𝑞</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
                        </m:e>
                      </m:d>
                    </m:oMath>
                  </m:oMathPara>
                </a14:m>
                <a:endParaRPr lang="en-GB" sz="1600" dirty="0"/>
              </a:p>
            </p:txBody>
          </p:sp>
        </mc:Choice>
        <mc:Fallback xmlns="">
          <p:sp>
            <p:nvSpPr>
              <p:cNvPr id="18" name="TextBox 17">
                <a:extLst>
                  <a:ext uri="{FF2B5EF4-FFF2-40B4-BE49-F238E27FC236}">
                    <a16:creationId xmlns:a16="http://schemas.microsoft.com/office/drawing/2014/main" id="{F52A9275-0BBB-4753-BBE5-916FFCA31718}"/>
                  </a:ext>
                </a:extLst>
              </p:cNvPr>
              <p:cNvSpPr txBox="1">
                <a:spLocks noRot="1" noChangeAspect="1" noMove="1" noResize="1" noEditPoints="1" noAdjustHandles="1" noChangeArrowheads="1" noChangeShapeType="1" noTextEdit="1"/>
              </p:cNvSpPr>
              <p:nvPr/>
            </p:nvSpPr>
            <p:spPr>
              <a:xfrm>
                <a:off x="4151871" y="1491630"/>
                <a:ext cx="3131177" cy="547971"/>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562CAC6-9F95-4741-9721-F0960886FB09}"/>
                  </a:ext>
                </a:extLst>
              </p:cNvPr>
              <p:cNvSpPr txBox="1"/>
              <p:nvPr/>
            </p:nvSpPr>
            <p:spPr>
              <a:xfrm>
                <a:off x="3622559" y="4083918"/>
                <a:ext cx="4189801" cy="5479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600" i="1" smtClean="0">
                              <a:latin typeface="Cambria Math" panose="02040503050406030204" pitchFamily="18" charset="0"/>
                            </a:rPr>
                          </m:ctrlPr>
                        </m:dPr>
                        <m:e>
                          <m:m>
                            <m:mPr>
                              <m:mcs>
                                <m:mc>
                                  <m:mcPr>
                                    <m:count m:val="1"/>
                                    <m:mcJc m:val="center"/>
                                  </m:mcPr>
                                </m:mc>
                              </m:mcs>
                              <m:ctrlPr>
                                <a:rPr lang="en-GB" sz="1600" i="1" smtClean="0">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𝑉</m:t>
                                    </m:r>
                                  </m:e>
                                  <m:sub>
                                    <m:r>
                                      <a:rPr lang="en-GB" sz="1600" b="0" i="1" smtClean="0">
                                        <a:latin typeface="Cambria Math" panose="02040503050406030204" pitchFamily="18" charset="0"/>
                                      </a:rPr>
                                      <m:t>𝑝</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r>
                                  <a:rPr lang="en-GB" sz="1600" b="0" i="1" smtClean="0">
                                    <a:latin typeface="Cambria Math" panose="02040503050406030204" pitchFamily="18" charset="0"/>
                                  </a:rPr>
                                  <m:t>𝑗</m:t>
                                </m:r>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𝜔</m:t>
                                    </m:r>
                                  </m:e>
                                  <m:sub>
                                    <m:r>
                                      <m:rPr>
                                        <m:brk m:alnAt="7"/>
                                      </m:rPr>
                                      <a:rPr lang="en-GB" sz="1600" b="0" i="1" smtClean="0">
                                        <a:latin typeface="Cambria Math" panose="02040503050406030204" pitchFamily="18" charset="0"/>
                                      </a:rPr>
                                      <m:t>𝑖</m:t>
                                    </m:r>
                                  </m:sub>
                                </m:sSub>
                                <m:r>
                                  <m:rPr>
                                    <m:brk m:alnAt="7"/>
                                  </m:rP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𝑉</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r>
                                  <a:rPr lang="en-GB" sz="1600" i="1">
                                    <a:latin typeface="Cambria Math" panose="02040503050406030204" pitchFamily="18" charset="0"/>
                                  </a:rPr>
                                  <m:t>𝑗</m:t>
                                </m:r>
                                <m:sSub>
                                  <m:sSubPr>
                                    <m:ctrlPr>
                                      <a:rPr lang="en-GB" sz="1600" i="1">
                                        <a:latin typeface="Cambria Math" panose="02040503050406030204" pitchFamily="18" charset="0"/>
                                      </a:rPr>
                                    </m:ctrlPr>
                                  </m:sSubPr>
                                  <m:e>
                                    <m:r>
                                      <m:rPr>
                                        <m:brk m:alnAt="7"/>
                                      </m:rPr>
                                      <a:rPr lang="en-GB" sz="1600" i="1">
                                        <a:latin typeface="Cambria Math" panose="02040503050406030204" pitchFamily="18" charset="0"/>
                                      </a:rPr>
                                      <m:t>𝜔</m:t>
                                    </m:r>
                                  </m:e>
                                  <m:sub>
                                    <m:r>
                                      <m:rPr>
                                        <m:brk m:alnAt="7"/>
                                      </m:rPr>
                                      <a:rPr lang="en-GB" sz="1600" i="1">
                                        <a:latin typeface="Cambria Math" panose="02040503050406030204" pitchFamily="18" charset="0"/>
                                      </a:rPr>
                                      <m:t>𝑖</m:t>
                                    </m:r>
                                  </m:sub>
                                </m:sSub>
                                <m:r>
                                  <a:rPr lang="en-GB" sz="1600" b="0" i="1" smtClean="0">
                                    <a:latin typeface="Cambria Math" panose="02040503050406030204" pitchFamily="18" charset="0"/>
                                  </a:rPr>
                                  <m:t>)</m:t>
                                </m:r>
                              </m:e>
                            </m:mr>
                          </m:m>
                        </m:e>
                      </m:d>
                      <m:r>
                        <a:rPr lang="en-GB" sz="1600" b="0" i="1" smtClean="0">
                          <a:latin typeface="Cambria Math" panose="02040503050406030204" pitchFamily="18" charset="0"/>
                        </a:rPr>
                        <m:t>=</m:t>
                      </m:r>
                      <m:d>
                        <m:dPr>
                          <m:begChr m:val="["/>
                          <m:endChr m:val="]"/>
                          <m:ctrlPr>
                            <a:rPr lang="en-GB" sz="1600" b="0" i="1" smtClean="0">
                              <a:latin typeface="Cambria Math" panose="02040503050406030204" pitchFamily="18" charset="0"/>
                            </a:rPr>
                          </m:ctrlPr>
                        </m:dPr>
                        <m:e>
                          <m:m>
                            <m:mPr>
                              <m:mcs>
                                <m:mc>
                                  <m:mcPr>
                                    <m:count m:val="2"/>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𝑍</m:t>
                                    </m:r>
                                  </m:e>
                                  <m:sub>
                                    <m:r>
                                      <m:rPr>
                                        <m:brk m:alnAt="7"/>
                                      </m:rPr>
                                      <a:rPr lang="en-GB" sz="1600" b="0" i="1" smtClean="0">
                                        <a:latin typeface="Cambria Math" panose="02040503050406030204" pitchFamily="18" charset="0"/>
                                      </a:rPr>
                                      <m:t>𝑝</m:t>
                                    </m:r>
                                    <m:r>
                                      <a:rPr lang="en-GB" sz="1600" b="0" i="1" smtClean="0">
                                        <a:latin typeface="Cambria Math" panose="02040503050406030204" pitchFamily="18" charset="0"/>
                                      </a:rPr>
                                      <m:t>𝑝</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𝑝𝑛</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𝑛𝑝</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𝑛𝑛</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
                        </m:e>
                      </m:d>
                      <m:d>
                        <m:dPr>
                          <m:begChr m:val="["/>
                          <m:endChr m:val="]"/>
                          <m:ctrlPr>
                            <a:rPr lang="en-GB" sz="1600" i="1">
                              <a:latin typeface="Cambria Math" panose="02040503050406030204" pitchFamily="18" charset="0"/>
                            </a:rPr>
                          </m:ctrlPr>
                        </m:dPr>
                        <m:e>
                          <m:m>
                            <m:mPr>
                              <m:mcs>
                                <m:mc>
                                  <m:mcPr>
                                    <m:count m:val="1"/>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𝐼</m:t>
                                    </m:r>
                                  </m:e>
                                  <m:sub>
                                    <m:r>
                                      <a:rPr lang="en-GB" sz="1600" b="0" i="1" smtClean="0">
                                        <a:latin typeface="Cambria Math" panose="02040503050406030204" pitchFamily="18" charset="0"/>
                                      </a:rPr>
                                      <m:t>𝑝</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i="1">
                                    <a:latin typeface="Cambria Math" panose="02040503050406030204" pitchFamily="18" charset="0"/>
                                  </a:rPr>
                                  <m:t>+</m:t>
                                </m:r>
                                <m:r>
                                  <a:rPr lang="en-GB" sz="1600" i="1">
                                    <a:latin typeface="Cambria Math" panose="02040503050406030204" pitchFamily="18" charset="0"/>
                                  </a:rPr>
                                  <m:t>𝑗</m:t>
                                </m:r>
                                <m:sSub>
                                  <m:sSubPr>
                                    <m:ctrlPr>
                                      <a:rPr lang="en-GB" sz="1600" i="1">
                                        <a:latin typeface="Cambria Math" panose="02040503050406030204" pitchFamily="18" charset="0"/>
                                      </a:rPr>
                                    </m:ctrlPr>
                                  </m:sSubPr>
                                  <m:e>
                                    <m:r>
                                      <m:rPr>
                                        <m:brk m:alnAt="7"/>
                                      </m:rPr>
                                      <a:rPr lang="en-GB" sz="1600" i="1">
                                        <a:latin typeface="Cambria Math" panose="02040503050406030204" pitchFamily="18" charset="0"/>
                                      </a:rPr>
                                      <m:t>𝜔</m:t>
                                    </m:r>
                                  </m:e>
                                  <m:sub>
                                    <m:r>
                                      <m:rPr>
                                        <m:brk m:alnAt="7"/>
                                      </m:rPr>
                                      <a:rPr lang="en-GB" sz="1600" i="1">
                                        <a:latin typeface="Cambria Math" panose="02040503050406030204" pitchFamily="18" charset="0"/>
                                      </a:rPr>
                                      <m:t>𝑖</m:t>
                                    </m:r>
                                  </m:sub>
                                </m:sSub>
                                <m:r>
                                  <m:rPr>
                                    <m:brk m:alnAt="7"/>
                                  </m:rP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𝐼</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r>
                                  <a:rPr lang="en-GB" sz="1600" i="1">
                                    <a:latin typeface="Cambria Math" panose="02040503050406030204" pitchFamily="18" charset="0"/>
                                  </a:rPr>
                                  <m:t>𝑗</m:t>
                                </m:r>
                                <m:sSub>
                                  <m:sSubPr>
                                    <m:ctrlPr>
                                      <a:rPr lang="en-GB" sz="1600" i="1">
                                        <a:latin typeface="Cambria Math" panose="02040503050406030204" pitchFamily="18" charset="0"/>
                                      </a:rPr>
                                    </m:ctrlPr>
                                  </m:sSubPr>
                                  <m:e>
                                    <m:r>
                                      <m:rPr>
                                        <m:brk m:alnAt="7"/>
                                      </m:rPr>
                                      <a:rPr lang="en-GB" sz="1600" i="1">
                                        <a:latin typeface="Cambria Math" panose="02040503050406030204" pitchFamily="18" charset="0"/>
                                      </a:rPr>
                                      <m:t>𝜔</m:t>
                                    </m:r>
                                  </m:e>
                                  <m:sub>
                                    <m:r>
                                      <m:rPr>
                                        <m:brk m:alnAt="7"/>
                                      </m:rPr>
                                      <a:rPr lang="en-GB" sz="1600" i="1">
                                        <a:latin typeface="Cambria Math" panose="02040503050406030204" pitchFamily="18" charset="0"/>
                                      </a:rPr>
                                      <m:t>𝑖</m:t>
                                    </m:r>
                                  </m:sub>
                                </m:sSub>
                                <m:r>
                                  <a:rPr lang="en-GB" sz="1600" b="0" i="1" smtClean="0">
                                    <a:latin typeface="Cambria Math" panose="02040503050406030204" pitchFamily="18" charset="0"/>
                                  </a:rPr>
                                  <m:t>)</m:t>
                                </m:r>
                              </m:e>
                            </m:mr>
                          </m:m>
                        </m:e>
                      </m:d>
                    </m:oMath>
                  </m:oMathPara>
                </a14:m>
                <a:endParaRPr lang="en-GB" sz="1600" dirty="0"/>
              </a:p>
            </p:txBody>
          </p:sp>
        </mc:Choice>
        <mc:Fallback xmlns="">
          <p:sp>
            <p:nvSpPr>
              <p:cNvPr id="20" name="TextBox 19">
                <a:extLst>
                  <a:ext uri="{FF2B5EF4-FFF2-40B4-BE49-F238E27FC236}">
                    <a16:creationId xmlns:a16="http://schemas.microsoft.com/office/drawing/2014/main" id="{9562CAC6-9F95-4741-9721-F0960886FB09}"/>
                  </a:ext>
                </a:extLst>
              </p:cNvPr>
              <p:cNvSpPr txBox="1">
                <a:spLocks noRot="1" noChangeAspect="1" noMove="1" noResize="1" noEditPoints="1" noAdjustHandles="1" noChangeArrowheads="1" noChangeShapeType="1" noTextEdit="1"/>
              </p:cNvSpPr>
              <p:nvPr/>
            </p:nvSpPr>
            <p:spPr>
              <a:xfrm>
                <a:off x="3622559" y="4083918"/>
                <a:ext cx="4189801" cy="547971"/>
              </a:xfrm>
              <a:prstGeom prst="rect">
                <a:avLst/>
              </a:prstGeom>
              <a:blipFill>
                <a:blip r:embed="rId9"/>
                <a:stretch>
                  <a:fillRect/>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120F8B24-A8D3-499F-AA5A-569407A43A21}"/>
              </a:ext>
            </a:extLst>
          </p:cNvPr>
          <p:cNvSpPr txBox="1"/>
          <p:nvPr/>
        </p:nvSpPr>
        <p:spPr>
          <a:xfrm>
            <a:off x="4368372" y="2180187"/>
            <a:ext cx="2698175" cy="369332"/>
          </a:xfrm>
          <a:prstGeom prst="rect">
            <a:avLst/>
          </a:prstGeom>
          <a:noFill/>
        </p:spPr>
        <p:txBody>
          <a:bodyPr wrap="none" rtlCol="0">
            <a:spAutoFit/>
          </a:bodyPr>
          <a:lstStyle/>
          <a:p>
            <a:r>
              <a:rPr lang="en-GB" b="1" dirty="0">
                <a:solidFill>
                  <a:srgbClr val="FF0000"/>
                </a:solidFill>
              </a:rPr>
              <a:t>Real transfer functions</a:t>
            </a:r>
          </a:p>
        </p:txBody>
      </p:sp>
      <p:sp>
        <p:nvSpPr>
          <p:cNvPr id="24" name="TextBox 23">
            <a:extLst>
              <a:ext uri="{FF2B5EF4-FFF2-40B4-BE49-F238E27FC236}">
                <a16:creationId xmlns:a16="http://schemas.microsoft.com/office/drawing/2014/main" id="{3498F13E-B3AA-463F-AC3C-2DD3D25C8916}"/>
              </a:ext>
            </a:extLst>
          </p:cNvPr>
          <p:cNvSpPr txBox="1"/>
          <p:nvPr/>
        </p:nvSpPr>
        <p:spPr>
          <a:xfrm>
            <a:off x="4124716" y="3570570"/>
            <a:ext cx="3185487" cy="369332"/>
          </a:xfrm>
          <a:prstGeom prst="rect">
            <a:avLst/>
          </a:prstGeom>
          <a:noFill/>
        </p:spPr>
        <p:txBody>
          <a:bodyPr wrap="none" rtlCol="0">
            <a:spAutoFit/>
          </a:bodyPr>
          <a:lstStyle/>
          <a:p>
            <a:r>
              <a:rPr lang="en-GB" b="1" dirty="0">
                <a:solidFill>
                  <a:srgbClr val="FF0000"/>
                </a:solidFill>
              </a:rPr>
              <a:t>Complex transfer functions</a:t>
            </a:r>
          </a:p>
        </p:txBody>
      </p:sp>
    </p:spTree>
    <p:extLst>
      <p:ext uri="{BB962C8B-B14F-4D97-AF65-F5344CB8AC3E}">
        <p14:creationId xmlns:p14="http://schemas.microsoft.com/office/powerpoint/2010/main" val="244661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27114" y="673829"/>
            <a:ext cx="8315944" cy="486054"/>
          </a:xfrm>
        </p:spPr>
        <p:txBody>
          <a:bodyPr/>
          <a:lstStyle/>
          <a:p>
            <a:r>
              <a:rPr lang="en-GB" sz="2800" dirty="0"/>
              <a:t>Objective</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11</a:t>
            </a:fld>
            <a:endParaRPr lang="en-GB" dirty="0"/>
          </a:p>
        </p:txBody>
      </p:sp>
      <p:sp>
        <p:nvSpPr>
          <p:cNvPr id="14" name="TextBox 13">
            <a:extLst>
              <a:ext uri="{FF2B5EF4-FFF2-40B4-BE49-F238E27FC236}">
                <a16:creationId xmlns:a16="http://schemas.microsoft.com/office/drawing/2014/main" id="{172E3DBD-E995-466B-B5F7-6F4DB556D3F0}"/>
              </a:ext>
            </a:extLst>
          </p:cNvPr>
          <p:cNvSpPr txBox="1"/>
          <p:nvPr/>
        </p:nvSpPr>
        <p:spPr>
          <a:xfrm>
            <a:off x="1284414" y="1419622"/>
            <a:ext cx="1120820" cy="369332"/>
          </a:xfrm>
          <a:prstGeom prst="rect">
            <a:avLst/>
          </a:prstGeom>
          <a:noFill/>
        </p:spPr>
        <p:txBody>
          <a:bodyPr wrap="none" rtlCol="0">
            <a:spAutoFit/>
          </a:bodyPr>
          <a:lstStyle/>
          <a:p>
            <a:r>
              <a:rPr lang="en-GB" b="1" dirty="0">
                <a:solidFill>
                  <a:srgbClr val="637EBB"/>
                </a:solidFill>
              </a:rPr>
              <a:t>Measure</a:t>
            </a:r>
          </a:p>
        </p:txBody>
      </p:sp>
      <p:sp>
        <p:nvSpPr>
          <p:cNvPr id="15" name="TextBox 14">
            <a:extLst>
              <a:ext uri="{FF2B5EF4-FFF2-40B4-BE49-F238E27FC236}">
                <a16:creationId xmlns:a16="http://schemas.microsoft.com/office/drawing/2014/main" id="{69FD6A9B-D4A4-4DB4-B50E-9AF4D4817DF5}"/>
              </a:ext>
            </a:extLst>
          </p:cNvPr>
          <p:cNvSpPr txBox="1"/>
          <p:nvPr/>
        </p:nvSpPr>
        <p:spPr>
          <a:xfrm>
            <a:off x="3630683" y="1419622"/>
            <a:ext cx="1915909" cy="369332"/>
          </a:xfrm>
          <a:prstGeom prst="rect">
            <a:avLst/>
          </a:prstGeom>
          <a:noFill/>
        </p:spPr>
        <p:txBody>
          <a:bodyPr wrap="none" rtlCol="0">
            <a:spAutoFit/>
          </a:bodyPr>
          <a:lstStyle/>
          <a:p>
            <a:r>
              <a:rPr lang="en-GB" b="1" dirty="0">
                <a:solidFill>
                  <a:srgbClr val="637EBB"/>
                </a:solidFill>
              </a:rPr>
              <a:t>Use for stability</a:t>
            </a:r>
          </a:p>
        </p:txBody>
      </p:sp>
      <p:pic>
        <p:nvPicPr>
          <p:cNvPr id="5" name="Picture 4" descr="A close up of a map&#10;&#10;Description automatically generated">
            <a:extLst>
              <a:ext uri="{FF2B5EF4-FFF2-40B4-BE49-F238E27FC236}">
                <a16:creationId xmlns:a16="http://schemas.microsoft.com/office/drawing/2014/main" id="{8A79CBF1-E07B-42E7-BE28-D8201D7FBF8B}"/>
              </a:ext>
            </a:extLst>
          </p:cNvPr>
          <p:cNvPicPr>
            <a:picLocks noChangeAspect="1"/>
          </p:cNvPicPr>
          <p:nvPr/>
        </p:nvPicPr>
        <p:blipFill rotWithShape="1">
          <a:blip r:embed="rId3">
            <a:extLst>
              <a:ext uri="{28A0092B-C50C-407E-A947-70E740481C1C}">
                <a14:useLocalDpi xmlns:a14="http://schemas.microsoft.com/office/drawing/2010/main" val="0"/>
              </a:ext>
            </a:extLst>
          </a:blip>
          <a:srcRect l="3037" r="2837"/>
          <a:stretch/>
        </p:blipFill>
        <p:spPr>
          <a:xfrm>
            <a:off x="3628920" y="1854485"/>
            <a:ext cx="1886159" cy="1509353"/>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42B5F60-3A42-4C77-91EF-2B886F44ACDA}"/>
                  </a:ext>
                </a:extLst>
              </p:cNvPr>
              <p:cNvSpPr txBox="1"/>
              <p:nvPr/>
            </p:nvSpPr>
            <p:spPr>
              <a:xfrm>
                <a:off x="845840" y="2254801"/>
                <a:ext cx="1997968" cy="7087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800" b="0" i="1" smtClean="0">
                              <a:latin typeface="Cambria Math" panose="02040503050406030204" pitchFamily="18" charset="0"/>
                            </a:rPr>
                          </m:ctrlPr>
                        </m:dPr>
                        <m:e>
                          <m:m>
                            <m:mPr>
                              <m:mcs>
                                <m:mc>
                                  <m:mcPr>
                                    <m:count m:val="2"/>
                                    <m:mcJc m:val="center"/>
                                  </m:mcPr>
                                </m:mc>
                              </m:mcs>
                              <m:ctrlPr>
                                <a:rPr lang="en-GB" sz="1800" i="1">
                                  <a:latin typeface="Cambria Math" panose="02040503050406030204" pitchFamily="18" charset="0"/>
                                </a:rPr>
                              </m:ctrlPr>
                            </m:mPr>
                            <m:mr>
                              <m:e>
                                <m:sSub>
                                  <m:sSubPr>
                                    <m:ctrlPr>
                                      <a:rPr lang="en-GB" sz="1800" b="0" i="1" smtClean="0">
                                        <a:latin typeface="Cambria Math" panose="02040503050406030204" pitchFamily="18" charset="0"/>
                                      </a:rPr>
                                    </m:ctrlPr>
                                  </m:sSubPr>
                                  <m:e>
                                    <m:r>
                                      <m:rPr>
                                        <m:brk m:alnAt="7"/>
                                      </m:rPr>
                                      <a:rPr lang="en-GB" sz="1800" b="0" i="1" smtClean="0">
                                        <a:latin typeface="Cambria Math" panose="02040503050406030204" pitchFamily="18" charset="0"/>
                                      </a:rPr>
                                      <m:t>𝑍</m:t>
                                    </m:r>
                                  </m:e>
                                  <m:sub>
                                    <m:r>
                                      <m:rPr>
                                        <m:brk m:alnAt="7"/>
                                      </m:rPr>
                                      <a:rPr lang="en-GB" sz="1800" b="0" i="1" smtClean="0">
                                        <a:latin typeface="Cambria Math" panose="02040503050406030204" pitchFamily="18" charset="0"/>
                                      </a:rPr>
                                      <m:t>𝑝</m:t>
                                    </m:r>
                                    <m:r>
                                      <a:rPr lang="en-GB" sz="1800" b="0" i="1" smtClean="0">
                                        <a:latin typeface="Cambria Math" panose="02040503050406030204" pitchFamily="18" charset="0"/>
                                      </a:rPr>
                                      <m:t>𝑝</m:t>
                                    </m:r>
                                  </m:sub>
                                </m:sSub>
                                <m:r>
                                  <m:rPr>
                                    <m:brk m:alnAt="7"/>
                                  </m:rPr>
                                  <a:rPr lang="en-GB" sz="1800" b="0" i="1" smtClean="0">
                                    <a:latin typeface="Cambria Math" panose="02040503050406030204" pitchFamily="18" charset="0"/>
                                  </a:rPr>
                                  <m:t>(</m:t>
                                </m:r>
                                <m:r>
                                  <a:rPr lang="en-GB" sz="1800" b="0" i="1" smtClean="0">
                                    <a:latin typeface="Cambria Math" panose="02040503050406030204" pitchFamily="18" charset="0"/>
                                  </a:rPr>
                                  <m:t>𝑠</m:t>
                                </m:r>
                                <m:r>
                                  <a:rPr lang="en-GB" sz="1800" b="0" i="1" smtClean="0">
                                    <a:latin typeface="Cambria Math" panose="02040503050406030204" pitchFamily="18" charset="0"/>
                                  </a:rPr>
                                  <m:t>)</m:t>
                                </m:r>
                              </m:e>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𝑍</m:t>
                                    </m:r>
                                  </m:e>
                                  <m:sub>
                                    <m:r>
                                      <a:rPr lang="en-GB" sz="1800" b="0" i="1" smtClean="0">
                                        <a:latin typeface="Cambria Math" panose="02040503050406030204" pitchFamily="18" charset="0"/>
                                      </a:rPr>
                                      <m:t>𝑝𝑛</m:t>
                                    </m:r>
                                  </m:sub>
                                </m:sSub>
                                <m:r>
                                  <a:rPr lang="en-GB" sz="1800" b="0" i="1" smtClean="0">
                                    <a:latin typeface="Cambria Math" panose="02040503050406030204" pitchFamily="18" charset="0"/>
                                  </a:rPr>
                                  <m:t>(</m:t>
                                </m:r>
                                <m:r>
                                  <a:rPr lang="en-GB" sz="1800" b="0" i="1" smtClean="0">
                                    <a:latin typeface="Cambria Math" panose="02040503050406030204" pitchFamily="18" charset="0"/>
                                  </a:rPr>
                                  <m:t>𝑠</m:t>
                                </m:r>
                                <m:r>
                                  <a:rPr lang="en-GB" sz="1800" b="0" i="1" smtClean="0">
                                    <a:latin typeface="Cambria Math" panose="02040503050406030204" pitchFamily="18" charset="0"/>
                                  </a:rPr>
                                  <m:t>)</m:t>
                                </m:r>
                              </m:e>
                            </m:mr>
                            <m:m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𝑍</m:t>
                                    </m:r>
                                  </m:e>
                                  <m:sub>
                                    <m:r>
                                      <a:rPr lang="en-GB" sz="1800" b="0" i="1" smtClean="0">
                                        <a:latin typeface="Cambria Math" panose="02040503050406030204" pitchFamily="18" charset="0"/>
                                      </a:rPr>
                                      <m:t>𝑛𝑝</m:t>
                                    </m:r>
                                  </m:sub>
                                </m:sSub>
                                <m:r>
                                  <a:rPr lang="en-GB" sz="1800" b="0" i="1" smtClean="0">
                                    <a:latin typeface="Cambria Math" panose="02040503050406030204" pitchFamily="18" charset="0"/>
                                  </a:rPr>
                                  <m:t>(</m:t>
                                </m:r>
                                <m:r>
                                  <a:rPr lang="en-GB" sz="1800" b="0" i="1" smtClean="0">
                                    <a:latin typeface="Cambria Math" panose="02040503050406030204" pitchFamily="18" charset="0"/>
                                  </a:rPr>
                                  <m:t>𝑠</m:t>
                                </m:r>
                                <m:r>
                                  <a:rPr lang="en-GB" sz="1800" b="0" i="1" smtClean="0">
                                    <a:latin typeface="Cambria Math" panose="02040503050406030204" pitchFamily="18" charset="0"/>
                                  </a:rPr>
                                  <m:t>)</m:t>
                                </m:r>
                              </m:e>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𝑍</m:t>
                                    </m:r>
                                  </m:e>
                                  <m:sub>
                                    <m:r>
                                      <a:rPr lang="en-GB" sz="1800" b="0" i="1" smtClean="0">
                                        <a:latin typeface="Cambria Math" panose="02040503050406030204" pitchFamily="18" charset="0"/>
                                      </a:rPr>
                                      <m:t>𝑛𝑛</m:t>
                                    </m:r>
                                  </m:sub>
                                </m:sSub>
                                <m:r>
                                  <a:rPr lang="en-GB" sz="1800" b="0" i="1" smtClean="0">
                                    <a:latin typeface="Cambria Math" panose="02040503050406030204" pitchFamily="18" charset="0"/>
                                  </a:rPr>
                                  <m:t>(</m:t>
                                </m:r>
                                <m:r>
                                  <a:rPr lang="en-GB" sz="1800" b="0" i="1" smtClean="0">
                                    <a:latin typeface="Cambria Math" panose="02040503050406030204" pitchFamily="18" charset="0"/>
                                  </a:rPr>
                                  <m:t>𝑠</m:t>
                                </m:r>
                                <m:r>
                                  <a:rPr lang="en-GB" sz="1800" b="0" i="1" smtClean="0">
                                    <a:latin typeface="Cambria Math" panose="02040503050406030204" pitchFamily="18" charset="0"/>
                                  </a:rPr>
                                  <m:t>)</m:t>
                                </m:r>
                              </m:e>
                            </m:mr>
                          </m:m>
                        </m:e>
                      </m:d>
                    </m:oMath>
                  </m:oMathPara>
                </a14:m>
                <a:endParaRPr lang="en-GB" dirty="0"/>
              </a:p>
            </p:txBody>
          </p:sp>
        </mc:Choice>
        <mc:Fallback xmlns="">
          <p:sp>
            <p:nvSpPr>
              <p:cNvPr id="22" name="TextBox 21">
                <a:extLst>
                  <a:ext uri="{FF2B5EF4-FFF2-40B4-BE49-F238E27FC236}">
                    <a16:creationId xmlns:a16="http://schemas.microsoft.com/office/drawing/2014/main" id="{C42B5F60-3A42-4C77-91EF-2B886F44ACDA}"/>
                  </a:ext>
                </a:extLst>
              </p:cNvPr>
              <p:cNvSpPr txBox="1">
                <a:spLocks noRot="1" noChangeAspect="1" noMove="1" noResize="1" noEditPoints="1" noAdjustHandles="1" noChangeArrowheads="1" noChangeShapeType="1" noTextEdit="1"/>
              </p:cNvSpPr>
              <p:nvPr/>
            </p:nvSpPr>
            <p:spPr>
              <a:xfrm>
                <a:off x="845840" y="2254801"/>
                <a:ext cx="1997968" cy="7087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0DBF496-734B-49D9-9FE7-9AEEEC4489E1}"/>
                  </a:ext>
                </a:extLst>
              </p:cNvPr>
              <p:cNvSpPr txBox="1"/>
              <p:nvPr/>
            </p:nvSpPr>
            <p:spPr>
              <a:xfrm>
                <a:off x="872766" y="3705948"/>
                <a:ext cx="1853952" cy="7087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800" b="0" i="1" smtClean="0">
                              <a:latin typeface="Cambria Math" panose="02040503050406030204" pitchFamily="18" charset="0"/>
                            </a:rPr>
                          </m:ctrlPr>
                        </m:dPr>
                        <m:e>
                          <m:m>
                            <m:mPr>
                              <m:mcs>
                                <m:mc>
                                  <m:mcPr>
                                    <m:count m:val="2"/>
                                    <m:mcJc m:val="center"/>
                                  </m:mcPr>
                                </m:mc>
                              </m:mcs>
                              <m:ctrlPr>
                                <a:rPr lang="en-GB" sz="1800" i="1">
                                  <a:latin typeface="Cambria Math" panose="02040503050406030204" pitchFamily="18" charset="0"/>
                                </a:rPr>
                              </m:ctrlPr>
                            </m:mPr>
                            <m:mr>
                              <m:e>
                                <m:sSub>
                                  <m:sSubPr>
                                    <m:ctrlPr>
                                      <a:rPr lang="en-GB" sz="1800" b="0" i="1" smtClean="0">
                                        <a:latin typeface="Cambria Math" panose="02040503050406030204" pitchFamily="18" charset="0"/>
                                      </a:rPr>
                                    </m:ctrlPr>
                                  </m:sSubPr>
                                  <m:e>
                                    <m:r>
                                      <m:rPr>
                                        <m:brk m:alnAt="7"/>
                                      </m:rPr>
                                      <a:rPr lang="en-GB" sz="1800" b="0" i="1" smtClean="0">
                                        <a:latin typeface="Cambria Math" panose="02040503050406030204" pitchFamily="18" charset="0"/>
                                      </a:rPr>
                                      <m:t>𝑍</m:t>
                                    </m:r>
                                  </m:e>
                                  <m:sub>
                                    <m:r>
                                      <m:rPr>
                                        <m:brk m:alnAt="7"/>
                                      </m:rPr>
                                      <a:rPr lang="en-GB" sz="1800" b="0" i="1" smtClean="0">
                                        <a:latin typeface="Cambria Math" panose="02040503050406030204" pitchFamily="18" charset="0"/>
                                      </a:rPr>
                                      <m:t>𝑑</m:t>
                                    </m:r>
                                    <m:r>
                                      <a:rPr lang="en-GB" sz="1800" b="0" i="1" smtClean="0">
                                        <a:latin typeface="Cambria Math" panose="02040503050406030204" pitchFamily="18" charset="0"/>
                                      </a:rPr>
                                      <m:t>𝑑</m:t>
                                    </m:r>
                                  </m:sub>
                                </m:sSub>
                                <m:r>
                                  <m:rPr>
                                    <m:brk m:alnAt="7"/>
                                  </m:rPr>
                                  <a:rPr lang="en-GB" sz="1800" b="0" i="1" smtClean="0">
                                    <a:latin typeface="Cambria Math" panose="02040503050406030204" pitchFamily="18" charset="0"/>
                                  </a:rPr>
                                  <m:t>(</m:t>
                                </m:r>
                                <m:r>
                                  <a:rPr lang="en-GB" sz="1800" b="0" i="1" smtClean="0">
                                    <a:latin typeface="Cambria Math" panose="02040503050406030204" pitchFamily="18" charset="0"/>
                                  </a:rPr>
                                  <m:t>𝑠</m:t>
                                </m:r>
                                <m:r>
                                  <a:rPr lang="en-GB" sz="1800" b="0" i="1" smtClean="0">
                                    <a:latin typeface="Cambria Math" panose="02040503050406030204" pitchFamily="18" charset="0"/>
                                  </a:rPr>
                                  <m:t>)</m:t>
                                </m:r>
                              </m:e>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𝑍</m:t>
                                    </m:r>
                                  </m:e>
                                  <m:sub>
                                    <m:r>
                                      <a:rPr lang="en-GB" sz="1800" b="0" i="1" smtClean="0">
                                        <a:latin typeface="Cambria Math" panose="02040503050406030204" pitchFamily="18" charset="0"/>
                                      </a:rPr>
                                      <m:t>𝑑𝑞</m:t>
                                    </m:r>
                                  </m:sub>
                                </m:sSub>
                                <m:r>
                                  <a:rPr lang="en-GB" sz="1800" b="0" i="1" smtClean="0">
                                    <a:latin typeface="Cambria Math" panose="02040503050406030204" pitchFamily="18" charset="0"/>
                                  </a:rPr>
                                  <m:t>(</m:t>
                                </m:r>
                                <m:r>
                                  <a:rPr lang="en-GB" sz="1800" b="0" i="1" smtClean="0">
                                    <a:latin typeface="Cambria Math" panose="02040503050406030204" pitchFamily="18" charset="0"/>
                                  </a:rPr>
                                  <m:t>𝑠</m:t>
                                </m:r>
                                <m:r>
                                  <a:rPr lang="en-GB" sz="1800" b="0" i="1" smtClean="0">
                                    <a:latin typeface="Cambria Math" panose="02040503050406030204" pitchFamily="18" charset="0"/>
                                  </a:rPr>
                                  <m:t>)</m:t>
                                </m:r>
                              </m:e>
                            </m:mr>
                            <m:m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𝑍</m:t>
                                    </m:r>
                                  </m:e>
                                  <m:sub>
                                    <m:r>
                                      <a:rPr lang="en-GB" sz="1800" b="0" i="1" smtClean="0">
                                        <a:latin typeface="Cambria Math" panose="02040503050406030204" pitchFamily="18" charset="0"/>
                                      </a:rPr>
                                      <m:t>𝑞𝑑</m:t>
                                    </m:r>
                                  </m:sub>
                                </m:sSub>
                                <m:r>
                                  <a:rPr lang="en-GB" sz="1800" b="0" i="1" smtClean="0">
                                    <a:latin typeface="Cambria Math" panose="02040503050406030204" pitchFamily="18" charset="0"/>
                                  </a:rPr>
                                  <m:t>(</m:t>
                                </m:r>
                                <m:r>
                                  <a:rPr lang="en-GB" sz="1800" b="0" i="1" smtClean="0">
                                    <a:latin typeface="Cambria Math" panose="02040503050406030204" pitchFamily="18" charset="0"/>
                                  </a:rPr>
                                  <m:t>𝑠</m:t>
                                </m:r>
                                <m:r>
                                  <a:rPr lang="en-GB" sz="1800" b="0" i="1" smtClean="0">
                                    <a:latin typeface="Cambria Math" panose="02040503050406030204" pitchFamily="18" charset="0"/>
                                  </a:rPr>
                                  <m:t>)</m:t>
                                </m:r>
                              </m:e>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𝑍</m:t>
                                    </m:r>
                                  </m:e>
                                  <m:sub>
                                    <m:r>
                                      <a:rPr lang="en-GB" sz="1800" b="0" i="1" smtClean="0">
                                        <a:latin typeface="Cambria Math" panose="02040503050406030204" pitchFamily="18" charset="0"/>
                                      </a:rPr>
                                      <m:t>𝑞𝑞</m:t>
                                    </m:r>
                                  </m:sub>
                                </m:sSub>
                                <m:r>
                                  <a:rPr lang="en-GB" sz="1800" b="0" i="1" smtClean="0">
                                    <a:latin typeface="Cambria Math" panose="02040503050406030204" pitchFamily="18" charset="0"/>
                                  </a:rPr>
                                  <m:t>(</m:t>
                                </m:r>
                                <m:r>
                                  <a:rPr lang="en-GB" sz="1800" b="0" i="1" smtClean="0">
                                    <a:latin typeface="Cambria Math" panose="02040503050406030204" pitchFamily="18" charset="0"/>
                                  </a:rPr>
                                  <m:t>𝑠</m:t>
                                </m:r>
                                <m:r>
                                  <a:rPr lang="en-GB" sz="1800" b="0" i="1" smtClean="0">
                                    <a:latin typeface="Cambria Math" panose="02040503050406030204" pitchFamily="18" charset="0"/>
                                  </a:rPr>
                                  <m:t>)</m:t>
                                </m:r>
                              </m:e>
                            </m:mr>
                          </m:m>
                        </m:e>
                      </m:d>
                    </m:oMath>
                  </m:oMathPara>
                </a14:m>
                <a:endParaRPr lang="en-GB" dirty="0"/>
              </a:p>
            </p:txBody>
          </p:sp>
        </mc:Choice>
        <mc:Fallback xmlns="">
          <p:sp>
            <p:nvSpPr>
              <p:cNvPr id="24" name="TextBox 23">
                <a:extLst>
                  <a:ext uri="{FF2B5EF4-FFF2-40B4-BE49-F238E27FC236}">
                    <a16:creationId xmlns:a16="http://schemas.microsoft.com/office/drawing/2014/main" id="{D0DBF496-734B-49D9-9FE7-9AEEEC4489E1}"/>
                  </a:ext>
                </a:extLst>
              </p:cNvPr>
              <p:cNvSpPr txBox="1">
                <a:spLocks noRot="1" noChangeAspect="1" noMove="1" noResize="1" noEditPoints="1" noAdjustHandles="1" noChangeArrowheads="1" noChangeShapeType="1" noTextEdit="1"/>
              </p:cNvSpPr>
              <p:nvPr/>
            </p:nvSpPr>
            <p:spPr>
              <a:xfrm>
                <a:off x="872766" y="3705948"/>
                <a:ext cx="1853952" cy="708720"/>
              </a:xfrm>
              <a:prstGeom prst="rect">
                <a:avLst/>
              </a:prstGeom>
              <a:blipFill>
                <a:blip r:embed="rId5"/>
                <a:stretch>
                  <a:fillRect/>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28C7B702-6652-49CF-91A9-99DA39A834FC}"/>
              </a:ext>
            </a:extLst>
          </p:cNvPr>
          <p:cNvSpPr txBox="1"/>
          <p:nvPr/>
        </p:nvSpPr>
        <p:spPr>
          <a:xfrm>
            <a:off x="6800852" y="1419622"/>
            <a:ext cx="1287532" cy="369332"/>
          </a:xfrm>
          <a:prstGeom prst="rect">
            <a:avLst/>
          </a:prstGeom>
          <a:noFill/>
        </p:spPr>
        <p:txBody>
          <a:bodyPr wrap="none" rtlCol="0">
            <a:spAutoFit/>
          </a:bodyPr>
          <a:lstStyle/>
          <a:p>
            <a:r>
              <a:rPr lang="en-GB" b="1" dirty="0">
                <a:solidFill>
                  <a:srgbClr val="637EBB"/>
                </a:solidFill>
              </a:rPr>
              <a:t>Limitation</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AEE98CD-C0C3-4C0B-86FB-E8B747B16BFB}"/>
                  </a:ext>
                </a:extLst>
              </p:cNvPr>
              <p:cNvSpPr txBox="1"/>
              <p:nvPr/>
            </p:nvSpPr>
            <p:spPr>
              <a:xfrm>
                <a:off x="3595068" y="3758976"/>
                <a:ext cx="1853952" cy="602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GB" sz="1800" b="0" i="1" smtClean="0">
                              <a:latin typeface="Cambria Math" panose="02040503050406030204" pitchFamily="18" charset="0"/>
                            </a:rPr>
                          </m:ctrlPr>
                        </m:mPr>
                        <m:mr>
                          <m:e>
                            <m:acc>
                              <m:accPr>
                                <m:chr m:val="̇"/>
                                <m:ctrlPr>
                                  <a:rPr lang="en-GB" sz="1800" b="0" i="1" smtClean="0">
                                    <a:latin typeface="Cambria Math" panose="02040503050406030204" pitchFamily="18" charset="0"/>
                                  </a:rPr>
                                </m:ctrlPr>
                              </m:accPr>
                              <m:e>
                                <m:r>
                                  <a:rPr lang="en-GB" sz="1800" b="0" i="1" smtClean="0">
                                    <a:latin typeface="Cambria Math" panose="02040503050406030204" pitchFamily="18" charset="0"/>
                                  </a:rPr>
                                  <m:t>𝑥</m:t>
                                </m:r>
                              </m:e>
                            </m:acc>
                            <m:r>
                              <m:rPr>
                                <m:brk m:alnAt="7"/>
                              </m:rPr>
                              <a:rPr lang="en-GB" sz="1800" b="0" i="1" smtClean="0">
                                <a:latin typeface="Cambria Math" panose="02040503050406030204" pitchFamily="18" charset="0"/>
                              </a:rPr>
                              <m:t>=</m:t>
                            </m:r>
                            <m:r>
                              <a:rPr lang="en-GB" sz="1800" b="0" i="1" smtClean="0">
                                <a:latin typeface="Cambria Math" panose="02040503050406030204" pitchFamily="18" charset="0"/>
                              </a:rPr>
                              <m:t>𝐴𝑥</m:t>
                            </m:r>
                            <m:r>
                              <a:rPr lang="en-GB" sz="1800" b="0" i="1" smtClean="0">
                                <a:latin typeface="Cambria Math" panose="02040503050406030204" pitchFamily="18" charset="0"/>
                              </a:rPr>
                              <m:t>+</m:t>
                            </m:r>
                            <m:r>
                              <a:rPr lang="en-GB" sz="1800" b="0" i="1" smtClean="0">
                                <a:latin typeface="Cambria Math" panose="02040503050406030204" pitchFamily="18" charset="0"/>
                              </a:rPr>
                              <m:t>𝐵𝑢</m:t>
                            </m:r>
                          </m:e>
                        </m:mr>
                        <m:mr>
                          <m:e>
                            <m:r>
                              <a:rPr lang="en-GB" sz="1800" b="0" i="1" smtClean="0">
                                <a:latin typeface="Cambria Math" panose="02040503050406030204" pitchFamily="18" charset="0"/>
                              </a:rPr>
                              <m:t>𝑦</m:t>
                            </m:r>
                            <m:r>
                              <a:rPr lang="en-GB" sz="1800" b="0" i="1" smtClean="0">
                                <a:latin typeface="Cambria Math" panose="02040503050406030204" pitchFamily="18" charset="0"/>
                              </a:rPr>
                              <m:t>=</m:t>
                            </m:r>
                            <m:r>
                              <a:rPr lang="en-GB" sz="1800" b="0" i="1" smtClean="0">
                                <a:latin typeface="Cambria Math" panose="02040503050406030204" pitchFamily="18" charset="0"/>
                              </a:rPr>
                              <m:t>𝐶𝑥</m:t>
                            </m:r>
                            <m:r>
                              <a:rPr lang="en-GB" sz="1800" b="0" i="1" smtClean="0">
                                <a:latin typeface="Cambria Math" panose="02040503050406030204" pitchFamily="18" charset="0"/>
                              </a:rPr>
                              <m:t>+</m:t>
                            </m:r>
                            <m:r>
                              <a:rPr lang="en-GB" sz="1800" b="0" i="1" smtClean="0">
                                <a:latin typeface="Cambria Math" panose="02040503050406030204" pitchFamily="18" charset="0"/>
                              </a:rPr>
                              <m:t>𝐷𝑢</m:t>
                            </m:r>
                          </m:e>
                        </m:mr>
                      </m:m>
                    </m:oMath>
                  </m:oMathPara>
                </a14:m>
                <a:endParaRPr lang="en-GB" dirty="0"/>
              </a:p>
            </p:txBody>
          </p:sp>
        </mc:Choice>
        <mc:Fallback xmlns="">
          <p:sp>
            <p:nvSpPr>
              <p:cNvPr id="26" name="TextBox 25">
                <a:extLst>
                  <a:ext uri="{FF2B5EF4-FFF2-40B4-BE49-F238E27FC236}">
                    <a16:creationId xmlns:a16="http://schemas.microsoft.com/office/drawing/2014/main" id="{BAEE98CD-C0C3-4C0B-86FB-E8B747B16BFB}"/>
                  </a:ext>
                </a:extLst>
              </p:cNvPr>
              <p:cNvSpPr txBox="1">
                <a:spLocks noRot="1" noChangeAspect="1" noMove="1" noResize="1" noEditPoints="1" noAdjustHandles="1" noChangeArrowheads="1" noChangeShapeType="1" noTextEdit="1"/>
              </p:cNvSpPr>
              <p:nvPr/>
            </p:nvSpPr>
            <p:spPr>
              <a:xfrm>
                <a:off x="3595068" y="3758976"/>
                <a:ext cx="1853952" cy="602665"/>
              </a:xfrm>
              <a:prstGeom prst="rect">
                <a:avLst/>
              </a:prstGeom>
              <a:blipFill>
                <a:blip r:embed="rId6"/>
                <a:stretch>
                  <a:fillRect/>
                </a:stretch>
              </a:blipFill>
            </p:spPr>
            <p:txBody>
              <a:bodyPr/>
              <a:lstStyle/>
              <a:p>
                <a:r>
                  <a:rPr lang="en-GB">
                    <a:noFill/>
                  </a:rPr>
                  <a:t> </a:t>
                </a:r>
              </a:p>
            </p:txBody>
          </p:sp>
        </mc:Fallback>
      </mc:AlternateContent>
      <p:sp>
        <p:nvSpPr>
          <p:cNvPr id="30" name="TextBox 29">
            <a:extLst>
              <a:ext uri="{FF2B5EF4-FFF2-40B4-BE49-F238E27FC236}">
                <a16:creationId xmlns:a16="http://schemas.microsoft.com/office/drawing/2014/main" id="{644BC806-0A5B-4711-A4A7-E32206F591F7}"/>
              </a:ext>
            </a:extLst>
          </p:cNvPr>
          <p:cNvSpPr txBox="1"/>
          <p:nvPr/>
        </p:nvSpPr>
        <p:spPr>
          <a:xfrm>
            <a:off x="6012160" y="2147496"/>
            <a:ext cx="2864916" cy="923330"/>
          </a:xfrm>
          <a:prstGeom prst="rect">
            <a:avLst/>
          </a:prstGeom>
          <a:noFill/>
        </p:spPr>
        <p:txBody>
          <a:bodyPr wrap="square" rtlCol="0">
            <a:spAutoFit/>
          </a:bodyPr>
          <a:lstStyle/>
          <a:p>
            <a:pPr algn="ctr"/>
            <a:r>
              <a:rPr lang="en-GB" dirty="0"/>
              <a:t>Limited to only a single converter to infinite-bus scenario</a:t>
            </a:r>
          </a:p>
        </p:txBody>
      </p:sp>
      <p:sp>
        <p:nvSpPr>
          <p:cNvPr id="31" name="TextBox 30">
            <a:extLst>
              <a:ext uri="{FF2B5EF4-FFF2-40B4-BE49-F238E27FC236}">
                <a16:creationId xmlns:a16="http://schemas.microsoft.com/office/drawing/2014/main" id="{3F8E1A4D-1122-4852-AE70-11694751C911}"/>
              </a:ext>
            </a:extLst>
          </p:cNvPr>
          <p:cNvSpPr txBox="1"/>
          <p:nvPr/>
        </p:nvSpPr>
        <p:spPr>
          <a:xfrm>
            <a:off x="6012160" y="3737143"/>
            <a:ext cx="2864916" cy="646331"/>
          </a:xfrm>
          <a:prstGeom prst="rect">
            <a:avLst/>
          </a:prstGeom>
          <a:noFill/>
        </p:spPr>
        <p:txBody>
          <a:bodyPr wrap="square" rtlCol="0">
            <a:spAutoFit/>
          </a:bodyPr>
          <a:lstStyle/>
          <a:p>
            <a:pPr algn="ctr"/>
            <a:r>
              <a:rPr lang="en-GB" dirty="0"/>
              <a:t>System identification problem is “not trivial”</a:t>
            </a:r>
          </a:p>
        </p:txBody>
      </p:sp>
      <p:cxnSp>
        <p:nvCxnSpPr>
          <p:cNvPr id="16" name="Straight Connector 15">
            <a:extLst>
              <a:ext uri="{FF2B5EF4-FFF2-40B4-BE49-F238E27FC236}">
                <a16:creationId xmlns:a16="http://schemas.microsoft.com/office/drawing/2014/main" id="{3BA08D18-E535-43E6-A1D3-1B323424DB2E}"/>
              </a:ext>
            </a:extLst>
          </p:cNvPr>
          <p:cNvCxnSpPr>
            <a:cxnSpLocks/>
          </p:cNvCxnSpPr>
          <p:nvPr/>
        </p:nvCxnSpPr>
        <p:spPr>
          <a:xfrm>
            <a:off x="0" y="3363838"/>
            <a:ext cx="914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25D2C7-2BDA-4E4D-8426-3990564B7CCB}"/>
              </a:ext>
            </a:extLst>
          </p:cNvPr>
          <p:cNvCxnSpPr>
            <a:cxnSpLocks/>
          </p:cNvCxnSpPr>
          <p:nvPr/>
        </p:nvCxnSpPr>
        <p:spPr>
          <a:xfrm>
            <a:off x="0" y="1788954"/>
            <a:ext cx="914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C8CF5A4-C56C-41FE-8F16-7E18EF02A1D1}"/>
              </a:ext>
            </a:extLst>
          </p:cNvPr>
          <p:cNvSpPr txBox="1"/>
          <p:nvPr/>
        </p:nvSpPr>
        <p:spPr>
          <a:xfrm>
            <a:off x="495736" y="3397264"/>
            <a:ext cx="2698175" cy="369332"/>
          </a:xfrm>
          <a:prstGeom prst="rect">
            <a:avLst/>
          </a:prstGeom>
          <a:noFill/>
        </p:spPr>
        <p:txBody>
          <a:bodyPr wrap="none" rtlCol="0">
            <a:spAutoFit/>
          </a:bodyPr>
          <a:lstStyle/>
          <a:p>
            <a:r>
              <a:rPr lang="en-GB" b="1" dirty="0">
                <a:solidFill>
                  <a:srgbClr val="FF0000"/>
                </a:solidFill>
              </a:rPr>
              <a:t>Real transfer functions</a:t>
            </a:r>
          </a:p>
        </p:txBody>
      </p:sp>
      <p:sp>
        <p:nvSpPr>
          <p:cNvPr id="34" name="TextBox 33">
            <a:extLst>
              <a:ext uri="{FF2B5EF4-FFF2-40B4-BE49-F238E27FC236}">
                <a16:creationId xmlns:a16="http://schemas.microsoft.com/office/drawing/2014/main" id="{4C5C297E-C6A2-47C2-8108-0F79162879F9}"/>
              </a:ext>
            </a:extLst>
          </p:cNvPr>
          <p:cNvSpPr txBox="1"/>
          <p:nvPr/>
        </p:nvSpPr>
        <p:spPr>
          <a:xfrm>
            <a:off x="234385" y="1923678"/>
            <a:ext cx="3185487" cy="369332"/>
          </a:xfrm>
          <a:prstGeom prst="rect">
            <a:avLst/>
          </a:prstGeom>
          <a:noFill/>
        </p:spPr>
        <p:txBody>
          <a:bodyPr wrap="none" rtlCol="0">
            <a:spAutoFit/>
          </a:bodyPr>
          <a:lstStyle/>
          <a:p>
            <a:r>
              <a:rPr lang="en-GB" b="1" dirty="0">
                <a:solidFill>
                  <a:srgbClr val="FF0000"/>
                </a:solidFill>
              </a:rPr>
              <a:t>Complex transfer functions</a:t>
            </a:r>
          </a:p>
        </p:txBody>
      </p:sp>
    </p:spTree>
    <p:extLst>
      <p:ext uri="{BB962C8B-B14F-4D97-AF65-F5344CB8AC3E}">
        <p14:creationId xmlns:p14="http://schemas.microsoft.com/office/powerpoint/2010/main" val="208969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409799" y="623330"/>
            <a:ext cx="8315944" cy="486054"/>
          </a:xfrm>
        </p:spPr>
        <p:txBody>
          <a:bodyPr/>
          <a:lstStyle/>
          <a:p>
            <a:r>
              <a:rPr lang="en-GB" sz="2800" dirty="0"/>
              <a:t>Impedance estimation</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12</a:t>
            </a:fld>
            <a:endParaRPr lang="en-GB" dirty="0"/>
          </a:p>
        </p:txBody>
      </p:sp>
      <p:sp>
        <p:nvSpPr>
          <p:cNvPr id="33" name="TextBox 32">
            <a:extLst>
              <a:ext uri="{FF2B5EF4-FFF2-40B4-BE49-F238E27FC236}">
                <a16:creationId xmlns:a16="http://schemas.microsoft.com/office/drawing/2014/main" id="{7C8CF5A4-C56C-41FE-8F16-7E18EF02A1D1}"/>
              </a:ext>
            </a:extLst>
          </p:cNvPr>
          <p:cNvSpPr txBox="1"/>
          <p:nvPr/>
        </p:nvSpPr>
        <p:spPr>
          <a:xfrm>
            <a:off x="251997" y="1347614"/>
            <a:ext cx="2698175" cy="369332"/>
          </a:xfrm>
          <a:prstGeom prst="rect">
            <a:avLst/>
          </a:prstGeom>
          <a:noFill/>
        </p:spPr>
        <p:txBody>
          <a:bodyPr wrap="none" rtlCol="0">
            <a:spAutoFit/>
          </a:bodyPr>
          <a:lstStyle/>
          <a:p>
            <a:r>
              <a:rPr lang="en-GB" b="1" dirty="0">
                <a:solidFill>
                  <a:srgbClr val="637EBB"/>
                </a:solidFill>
              </a:rPr>
              <a:t>Real transfer functions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8EE16DD-D73B-4E0E-9230-97A1A67FBD7F}"/>
                  </a:ext>
                </a:extLst>
              </p:cNvPr>
              <p:cNvSpPr txBox="1"/>
              <p:nvPr/>
            </p:nvSpPr>
            <p:spPr>
              <a:xfrm>
                <a:off x="35496" y="1716946"/>
                <a:ext cx="3131177" cy="5479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600" i="1" smtClean="0">
                              <a:latin typeface="Cambria Math" panose="02040503050406030204" pitchFamily="18" charset="0"/>
                            </a:rPr>
                          </m:ctrlPr>
                        </m:dPr>
                        <m:e>
                          <m:m>
                            <m:mPr>
                              <m:mcs>
                                <m:mc>
                                  <m:mcPr>
                                    <m:count m:val="1"/>
                                    <m:mcJc m:val="center"/>
                                  </m:mcPr>
                                </m:mc>
                              </m:mcs>
                              <m:ctrlPr>
                                <a:rPr lang="en-GB" sz="1600" i="1" smtClean="0">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𝑉</m:t>
                                    </m:r>
                                  </m:e>
                                  <m:sub>
                                    <m:r>
                                      <m:rPr>
                                        <m:brk m:alnAt="7"/>
                                      </m:rPr>
                                      <a:rPr lang="en-GB" sz="1600" b="0" i="1" smtClean="0">
                                        <a:latin typeface="Cambria Math" panose="02040503050406030204" pitchFamily="18" charset="0"/>
                                      </a:rPr>
                                      <m:t>𝑑</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𝑉</m:t>
                                    </m:r>
                                  </m:e>
                                  <m:sub>
                                    <m:r>
                                      <a:rPr lang="en-GB" sz="1600" b="0" i="1" smtClean="0">
                                        <a:latin typeface="Cambria Math" panose="02040503050406030204" pitchFamily="18" charset="0"/>
                                      </a:rPr>
                                      <m:t>𝑞</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
                        </m:e>
                      </m:d>
                      <m:r>
                        <a:rPr lang="en-GB" sz="1600" b="0" i="1" smtClean="0">
                          <a:latin typeface="Cambria Math" panose="02040503050406030204" pitchFamily="18" charset="0"/>
                        </a:rPr>
                        <m:t>=</m:t>
                      </m:r>
                      <m:d>
                        <m:dPr>
                          <m:begChr m:val="["/>
                          <m:endChr m:val="]"/>
                          <m:ctrlPr>
                            <a:rPr lang="en-GB" sz="1600" b="0" i="1" smtClean="0">
                              <a:latin typeface="Cambria Math" panose="02040503050406030204" pitchFamily="18" charset="0"/>
                            </a:rPr>
                          </m:ctrlPr>
                        </m:dPr>
                        <m:e>
                          <m:m>
                            <m:mPr>
                              <m:mcs>
                                <m:mc>
                                  <m:mcPr>
                                    <m:count m:val="2"/>
                                    <m:mcJc m:val="center"/>
                                  </m:mcPr>
                                </m:mc>
                              </m:mcs>
                              <m:ctrlPr>
                                <a:rPr lang="en-GB" sz="1600" i="1" smtClean="0">
                                  <a:solidFill>
                                    <a:srgbClr val="003E74"/>
                                  </a:solidFill>
                                  <a:latin typeface="Cambria Math" panose="02040503050406030204" pitchFamily="18" charset="0"/>
                                </a:rPr>
                              </m:ctrlPr>
                            </m:mPr>
                            <m:mr>
                              <m:e>
                                <m:sSub>
                                  <m:sSubPr>
                                    <m:ctrlPr>
                                      <a:rPr lang="en-GB" sz="1600" b="0" i="1" smtClean="0">
                                        <a:solidFill>
                                          <a:srgbClr val="003E74"/>
                                        </a:solidFill>
                                        <a:latin typeface="Cambria Math" panose="02040503050406030204" pitchFamily="18" charset="0"/>
                                      </a:rPr>
                                    </m:ctrlPr>
                                  </m:sSubPr>
                                  <m:e>
                                    <m:r>
                                      <m:rPr>
                                        <m:brk m:alnAt="7"/>
                                      </m:rPr>
                                      <a:rPr lang="en-GB" sz="1600" b="0" i="1" smtClean="0">
                                        <a:solidFill>
                                          <a:srgbClr val="003E74"/>
                                        </a:solidFill>
                                        <a:latin typeface="Cambria Math" panose="02040503050406030204" pitchFamily="18" charset="0"/>
                                      </a:rPr>
                                      <m:t>𝑍</m:t>
                                    </m:r>
                                  </m:e>
                                  <m:sub>
                                    <m:r>
                                      <m:rPr>
                                        <m:brk m:alnAt="7"/>
                                      </m:rPr>
                                      <a:rPr lang="en-GB" sz="1600" b="0" i="1" smtClean="0">
                                        <a:solidFill>
                                          <a:srgbClr val="003E74"/>
                                        </a:solidFill>
                                        <a:latin typeface="Cambria Math" panose="02040503050406030204" pitchFamily="18" charset="0"/>
                                      </a:rPr>
                                      <m:t>𝑑</m:t>
                                    </m:r>
                                    <m:r>
                                      <a:rPr lang="en-GB" sz="1600" b="0" i="1" smtClean="0">
                                        <a:solidFill>
                                          <a:srgbClr val="003E74"/>
                                        </a:solidFill>
                                        <a:latin typeface="Cambria Math" panose="02040503050406030204" pitchFamily="18" charset="0"/>
                                      </a:rPr>
                                      <m:t>𝑑</m:t>
                                    </m:r>
                                  </m:sub>
                                </m:sSub>
                                <m:r>
                                  <m:rPr>
                                    <m:brk m:alnAt="7"/>
                                  </m:rPr>
                                  <a:rPr lang="en-GB" sz="1600" b="0" i="1" smtClean="0">
                                    <a:solidFill>
                                      <a:srgbClr val="003E74"/>
                                    </a:solidFill>
                                    <a:latin typeface="Cambria Math" panose="02040503050406030204" pitchFamily="18" charset="0"/>
                                  </a:rPr>
                                  <m:t>(</m:t>
                                </m:r>
                                <m:r>
                                  <a:rPr lang="en-GB" sz="1600" b="0" i="1" smtClean="0">
                                    <a:solidFill>
                                      <a:srgbClr val="003E74"/>
                                    </a:solidFill>
                                    <a:latin typeface="Cambria Math" panose="02040503050406030204" pitchFamily="18" charset="0"/>
                                  </a:rPr>
                                  <m:t>𝑠</m:t>
                                </m:r>
                                <m:r>
                                  <a:rPr lang="en-GB" sz="1600" b="0" i="1" smtClean="0">
                                    <a:solidFill>
                                      <a:srgbClr val="003E74"/>
                                    </a:solidFill>
                                    <a:latin typeface="Cambria Math" panose="02040503050406030204" pitchFamily="18" charset="0"/>
                                  </a:rPr>
                                  <m:t>)</m:t>
                                </m:r>
                              </m:e>
                              <m:e>
                                <m:sSub>
                                  <m:sSubPr>
                                    <m:ctrlPr>
                                      <a:rPr lang="en-GB" sz="1600" b="0" i="1" smtClean="0">
                                        <a:solidFill>
                                          <a:srgbClr val="003E74"/>
                                        </a:solidFill>
                                        <a:latin typeface="Cambria Math" panose="02040503050406030204" pitchFamily="18" charset="0"/>
                                      </a:rPr>
                                    </m:ctrlPr>
                                  </m:sSubPr>
                                  <m:e>
                                    <m:r>
                                      <a:rPr lang="en-GB" sz="1600" b="0" i="1" smtClean="0">
                                        <a:solidFill>
                                          <a:srgbClr val="003E74"/>
                                        </a:solidFill>
                                        <a:latin typeface="Cambria Math" panose="02040503050406030204" pitchFamily="18" charset="0"/>
                                      </a:rPr>
                                      <m:t>𝑍</m:t>
                                    </m:r>
                                  </m:e>
                                  <m:sub>
                                    <m:r>
                                      <a:rPr lang="en-GB" sz="1600" b="0" i="1" smtClean="0">
                                        <a:solidFill>
                                          <a:srgbClr val="003E74"/>
                                        </a:solidFill>
                                        <a:latin typeface="Cambria Math" panose="02040503050406030204" pitchFamily="18" charset="0"/>
                                      </a:rPr>
                                      <m:t>𝑑𝑞</m:t>
                                    </m:r>
                                  </m:sub>
                                </m:sSub>
                                <m:r>
                                  <a:rPr lang="en-GB" sz="1600" b="0" i="1" smtClean="0">
                                    <a:solidFill>
                                      <a:srgbClr val="003E74"/>
                                    </a:solidFill>
                                    <a:latin typeface="Cambria Math" panose="02040503050406030204" pitchFamily="18" charset="0"/>
                                  </a:rPr>
                                  <m:t>(</m:t>
                                </m:r>
                                <m:r>
                                  <a:rPr lang="en-GB" sz="1600" b="0" i="1" smtClean="0">
                                    <a:solidFill>
                                      <a:srgbClr val="003E74"/>
                                    </a:solidFill>
                                    <a:latin typeface="Cambria Math" panose="02040503050406030204" pitchFamily="18" charset="0"/>
                                  </a:rPr>
                                  <m:t>𝑠</m:t>
                                </m:r>
                                <m:r>
                                  <a:rPr lang="en-GB" sz="1600" b="0" i="1" smtClean="0">
                                    <a:solidFill>
                                      <a:srgbClr val="003E74"/>
                                    </a:solidFill>
                                    <a:latin typeface="Cambria Math" panose="02040503050406030204" pitchFamily="18" charset="0"/>
                                  </a:rPr>
                                  <m:t>)</m:t>
                                </m:r>
                              </m:e>
                            </m:mr>
                            <m:mr>
                              <m:e>
                                <m:sSub>
                                  <m:sSubPr>
                                    <m:ctrlPr>
                                      <a:rPr lang="en-GB" sz="1600" b="0" i="1" smtClean="0">
                                        <a:solidFill>
                                          <a:srgbClr val="003E74"/>
                                        </a:solidFill>
                                        <a:latin typeface="Cambria Math" panose="02040503050406030204" pitchFamily="18" charset="0"/>
                                      </a:rPr>
                                    </m:ctrlPr>
                                  </m:sSubPr>
                                  <m:e>
                                    <m:r>
                                      <a:rPr lang="en-GB" sz="1600" b="0" i="1" smtClean="0">
                                        <a:solidFill>
                                          <a:srgbClr val="003E74"/>
                                        </a:solidFill>
                                        <a:latin typeface="Cambria Math" panose="02040503050406030204" pitchFamily="18" charset="0"/>
                                      </a:rPr>
                                      <m:t>𝑍</m:t>
                                    </m:r>
                                  </m:e>
                                  <m:sub>
                                    <m:r>
                                      <a:rPr lang="en-GB" sz="1600" b="0" i="1" smtClean="0">
                                        <a:solidFill>
                                          <a:srgbClr val="003E74"/>
                                        </a:solidFill>
                                        <a:latin typeface="Cambria Math" panose="02040503050406030204" pitchFamily="18" charset="0"/>
                                      </a:rPr>
                                      <m:t>𝑞𝑑</m:t>
                                    </m:r>
                                  </m:sub>
                                </m:sSub>
                                <m:r>
                                  <a:rPr lang="en-GB" sz="1600" b="0" i="1" smtClean="0">
                                    <a:solidFill>
                                      <a:srgbClr val="003E74"/>
                                    </a:solidFill>
                                    <a:latin typeface="Cambria Math" panose="02040503050406030204" pitchFamily="18" charset="0"/>
                                  </a:rPr>
                                  <m:t>(</m:t>
                                </m:r>
                                <m:r>
                                  <a:rPr lang="en-GB" sz="1600" b="0" i="1" smtClean="0">
                                    <a:solidFill>
                                      <a:srgbClr val="003E74"/>
                                    </a:solidFill>
                                    <a:latin typeface="Cambria Math" panose="02040503050406030204" pitchFamily="18" charset="0"/>
                                  </a:rPr>
                                  <m:t>𝑠</m:t>
                                </m:r>
                                <m:r>
                                  <a:rPr lang="en-GB" sz="1600" b="0" i="1" smtClean="0">
                                    <a:solidFill>
                                      <a:srgbClr val="003E74"/>
                                    </a:solidFill>
                                    <a:latin typeface="Cambria Math" panose="02040503050406030204" pitchFamily="18" charset="0"/>
                                  </a:rPr>
                                  <m:t>)</m:t>
                                </m:r>
                              </m:e>
                              <m:e>
                                <m:sSub>
                                  <m:sSubPr>
                                    <m:ctrlPr>
                                      <a:rPr lang="en-GB" sz="1600" b="0" i="1" smtClean="0">
                                        <a:solidFill>
                                          <a:srgbClr val="003E74"/>
                                        </a:solidFill>
                                        <a:latin typeface="Cambria Math" panose="02040503050406030204" pitchFamily="18" charset="0"/>
                                      </a:rPr>
                                    </m:ctrlPr>
                                  </m:sSubPr>
                                  <m:e>
                                    <m:r>
                                      <a:rPr lang="en-GB" sz="1600" b="0" i="1" smtClean="0">
                                        <a:solidFill>
                                          <a:srgbClr val="003E74"/>
                                        </a:solidFill>
                                        <a:latin typeface="Cambria Math" panose="02040503050406030204" pitchFamily="18" charset="0"/>
                                      </a:rPr>
                                      <m:t>𝑍</m:t>
                                    </m:r>
                                  </m:e>
                                  <m:sub>
                                    <m:r>
                                      <a:rPr lang="en-GB" sz="1600" b="0" i="1" smtClean="0">
                                        <a:solidFill>
                                          <a:srgbClr val="003E74"/>
                                        </a:solidFill>
                                        <a:latin typeface="Cambria Math" panose="02040503050406030204" pitchFamily="18" charset="0"/>
                                      </a:rPr>
                                      <m:t>𝑞𝑞</m:t>
                                    </m:r>
                                  </m:sub>
                                </m:sSub>
                                <m:r>
                                  <a:rPr lang="en-GB" sz="1600" b="0" i="1" smtClean="0">
                                    <a:solidFill>
                                      <a:srgbClr val="003E74"/>
                                    </a:solidFill>
                                    <a:latin typeface="Cambria Math" panose="02040503050406030204" pitchFamily="18" charset="0"/>
                                  </a:rPr>
                                  <m:t>(</m:t>
                                </m:r>
                                <m:r>
                                  <a:rPr lang="en-GB" sz="1600" b="0" i="1" smtClean="0">
                                    <a:solidFill>
                                      <a:srgbClr val="003E74"/>
                                    </a:solidFill>
                                    <a:latin typeface="Cambria Math" panose="02040503050406030204" pitchFamily="18" charset="0"/>
                                  </a:rPr>
                                  <m:t>𝑠</m:t>
                                </m:r>
                                <m:r>
                                  <a:rPr lang="en-GB" sz="1600" b="0" i="1" smtClean="0">
                                    <a:solidFill>
                                      <a:srgbClr val="003E74"/>
                                    </a:solidFill>
                                    <a:latin typeface="Cambria Math" panose="02040503050406030204" pitchFamily="18" charset="0"/>
                                  </a:rPr>
                                  <m:t>)</m:t>
                                </m:r>
                              </m:e>
                            </m:mr>
                          </m:m>
                        </m:e>
                      </m:d>
                      <m:d>
                        <m:dPr>
                          <m:begChr m:val="["/>
                          <m:endChr m:val="]"/>
                          <m:ctrlPr>
                            <a:rPr lang="en-GB" sz="1600" i="1">
                              <a:latin typeface="Cambria Math" panose="02040503050406030204" pitchFamily="18" charset="0"/>
                            </a:rPr>
                          </m:ctrlPr>
                        </m:dPr>
                        <m:e>
                          <m:m>
                            <m:mPr>
                              <m:mcs>
                                <m:mc>
                                  <m:mcPr>
                                    <m:count m:val="1"/>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𝐼</m:t>
                                    </m:r>
                                  </m:e>
                                  <m:sub>
                                    <m:r>
                                      <m:rPr>
                                        <m:brk m:alnAt="7"/>
                                      </m:rPr>
                                      <a:rPr lang="en-GB" sz="1600" b="0" i="1" smtClean="0">
                                        <a:latin typeface="Cambria Math" panose="02040503050406030204" pitchFamily="18" charset="0"/>
                                      </a:rPr>
                                      <m:t>𝑑</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𝐼</m:t>
                                    </m:r>
                                  </m:e>
                                  <m:sub>
                                    <m:r>
                                      <a:rPr lang="en-GB" sz="1600" b="0" i="1" smtClean="0">
                                        <a:latin typeface="Cambria Math" panose="02040503050406030204" pitchFamily="18" charset="0"/>
                                      </a:rPr>
                                      <m:t>𝑞</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
                        </m:e>
                      </m:d>
                    </m:oMath>
                  </m:oMathPara>
                </a14:m>
                <a:endParaRPr lang="en-GB" sz="1600" dirty="0"/>
              </a:p>
            </p:txBody>
          </p:sp>
        </mc:Choice>
        <mc:Fallback xmlns="">
          <p:sp>
            <p:nvSpPr>
              <p:cNvPr id="15" name="TextBox 14">
                <a:extLst>
                  <a:ext uri="{FF2B5EF4-FFF2-40B4-BE49-F238E27FC236}">
                    <a16:creationId xmlns:a16="http://schemas.microsoft.com/office/drawing/2014/main" id="{68EE16DD-D73B-4E0E-9230-97A1A67FBD7F}"/>
                  </a:ext>
                </a:extLst>
              </p:cNvPr>
              <p:cNvSpPr txBox="1">
                <a:spLocks noRot="1" noChangeAspect="1" noMove="1" noResize="1" noEditPoints="1" noAdjustHandles="1" noChangeArrowheads="1" noChangeShapeType="1" noTextEdit="1"/>
              </p:cNvSpPr>
              <p:nvPr/>
            </p:nvSpPr>
            <p:spPr>
              <a:xfrm>
                <a:off x="35496" y="1716946"/>
                <a:ext cx="3131177" cy="547971"/>
              </a:xfrm>
              <a:prstGeom prst="rect">
                <a:avLst/>
              </a:prstGeom>
              <a:blipFill>
                <a:blip r:embed="rId3"/>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9F6839A1-D776-4FE7-B2E6-DEF35CE61881}"/>
              </a:ext>
            </a:extLst>
          </p:cNvPr>
          <p:cNvSpPr txBox="1"/>
          <p:nvPr/>
        </p:nvSpPr>
        <p:spPr>
          <a:xfrm>
            <a:off x="610492" y="3204448"/>
            <a:ext cx="2256384" cy="369332"/>
          </a:xfrm>
          <a:prstGeom prst="rect">
            <a:avLst/>
          </a:prstGeom>
          <a:noFill/>
        </p:spPr>
        <p:txBody>
          <a:bodyPr wrap="square" rtlCol="0">
            <a:spAutoFit/>
          </a:bodyPr>
          <a:lstStyle/>
          <a:p>
            <a:pPr algn="ctr"/>
            <a:r>
              <a:rPr lang="en-GB" b="1" dirty="0">
                <a:solidFill>
                  <a:srgbClr val="637EBB"/>
                </a:solidFill>
              </a:rPr>
              <a:t>4 unknowns</a:t>
            </a:r>
          </a:p>
        </p:txBody>
      </p:sp>
      <p:cxnSp>
        <p:nvCxnSpPr>
          <p:cNvPr id="17" name="Straight Arrow Connector 16">
            <a:extLst>
              <a:ext uri="{FF2B5EF4-FFF2-40B4-BE49-F238E27FC236}">
                <a16:creationId xmlns:a16="http://schemas.microsoft.com/office/drawing/2014/main" id="{2A3A7C3F-4635-4B10-8937-1080C5B87AF8}"/>
              </a:ext>
            </a:extLst>
          </p:cNvPr>
          <p:cNvCxnSpPr>
            <a:cxnSpLocks/>
            <a:endCxn id="16" idx="0"/>
          </p:cNvCxnSpPr>
          <p:nvPr/>
        </p:nvCxnSpPr>
        <p:spPr>
          <a:xfrm>
            <a:off x="1734288" y="2240634"/>
            <a:ext cx="4396" cy="963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E6D8FE1-577E-4F43-99D1-D9E881E7E7C3}"/>
              </a:ext>
            </a:extLst>
          </p:cNvPr>
          <p:cNvSpPr txBox="1"/>
          <p:nvPr/>
        </p:nvSpPr>
        <p:spPr>
          <a:xfrm>
            <a:off x="1001170" y="3582366"/>
            <a:ext cx="1466236" cy="369332"/>
          </a:xfrm>
          <a:prstGeom prst="rect">
            <a:avLst/>
          </a:prstGeom>
          <a:noFill/>
        </p:spPr>
        <p:txBody>
          <a:bodyPr wrap="square" rtlCol="0">
            <a:spAutoFit/>
          </a:bodyPr>
          <a:lstStyle/>
          <a:p>
            <a:pPr algn="ctr"/>
            <a:r>
              <a:rPr lang="en-GB" b="1" dirty="0">
                <a:solidFill>
                  <a:srgbClr val="637EBB"/>
                </a:solidFill>
              </a:rPr>
              <a:t>2 equations</a:t>
            </a:r>
          </a:p>
        </p:txBody>
      </p:sp>
      <p:sp>
        <p:nvSpPr>
          <p:cNvPr id="25" name="TextBox 24">
            <a:extLst>
              <a:ext uri="{FF2B5EF4-FFF2-40B4-BE49-F238E27FC236}">
                <a16:creationId xmlns:a16="http://schemas.microsoft.com/office/drawing/2014/main" id="{796BD450-1407-4FD0-AC65-F0E0FBE638DB}"/>
              </a:ext>
            </a:extLst>
          </p:cNvPr>
          <p:cNvSpPr txBox="1"/>
          <p:nvPr/>
        </p:nvSpPr>
        <p:spPr>
          <a:xfrm>
            <a:off x="2806633" y="3292843"/>
            <a:ext cx="2477280" cy="646331"/>
          </a:xfrm>
          <a:prstGeom prst="rect">
            <a:avLst/>
          </a:prstGeom>
          <a:noFill/>
        </p:spPr>
        <p:txBody>
          <a:bodyPr wrap="square" rtlCol="0">
            <a:spAutoFit/>
          </a:bodyPr>
          <a:lstStyle/>
          <a:p>
            <a:pPr algn="ctr"/>
            <a:r>
              <a:rPr lang="en-GB" b="1" dirty="0">
                <a:solidFill>
                  <a:srgbClr val="637EBB"/>
                </a:solidFill>
              </a:rPr>
              <a:t>At least 2 measurements tests</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2AC1D9E-E4BB-4978-AFFA-E1991CE2B17E}"/>
                  </a:ext>
                </a:extLst>
              </p:cNvPr>
              <p:cNvSpPr txBox="1"/>
              <p:nvPr/>
            </p:nvSpPr>
            <p:spPr>
              <a:xfrm>
                <a:off x="5593490" y="3841253"/>
                <a:ext cx="3294812" cy="5479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600" i="1" smtClean="0">
                              <a:solidFill>
                                <a:schemeClr val="tx1"/>
                              </a:solidFill>
                              <a:latin typeface="Cambria Math" panose="02040503050406030204" pitchFamily="18" charset="0"/>
                            </a:rPr>
                          </m:ctrlPr>
                        </m:dPr>
                        <m:e>
                          <m:m>
                            <m:mPr>
                              <m:mcs>
                                <m:mc>
                                  <m:mcPr>
                                    <m:count m:val="1"/>
                                    <m:mcJc m:val="center"/>
                                  </m:mcPr>
                                </m:mc>
                              </m:mcs>
                              <m:ctrlPr>
                                <a:rPr lang="en-GB" sz="1600" i="1" smtClean="0">
                                  <a:solidFill>
                                    <a:srgbClr val="FF0000"/>
                                  </a:solidFill>
                                  <a:latin typeface="Cambria Math" panose="02040503050406030204" pitchFamily="18" charset="0"/>
                                </a:rPr>
                              </m:ctrlPr>
                            </m:mPr>
                            <m:mr>
                              <m:e>
                                <m:sSub>
                                  <m:sSubPr>
                                    <m:ctrlPr>
                                      <a:rPr lang="en-GB" sz="1600" b="0" i="1" smtClean="0">
                                        <a:solidFill>
                                          <a:srgbClr val="FF0000"/>
                                        </a:solidFill>
                                        <a:latin typeface="Cambria Math" panose="02040503050406030204" pitchFamily="18" charset="0"/>
                                      </a:rPr>
                                    </m:ctrlPr>
                                  </m:sSubPr>
                                  <m:e>
                                    <m:r>
                                      <m:rPr>
                                        <m:brk m:alnAt="7"/>
                                      </m:rPr>
                                      <a:rPr lang="en-GB" sz="1600" b="0" i="1" smtClean="0">
                                        <a:solidFill>
                                          <a:srgbClr val="FF0000"/>
                                        </a:solidFill>
                                        <a:latin typeface="Cambria Math" panose="02040503050406030204" pitchFamily="18" charset="0"/>
                                      </a:rPr>
                                      <m:t>𝑉</m:t>
                                    </m:r>
                                  </m:e>
                                  <m:sub>
                                    <m:r>
                                      <a:rPr lang="en-GB" sz="1600" b="0" i="1" smtClean="0">
                                        <a:solidFill>
                                          <a:srgbClr val="FF0000"/>
                                        </a:solidFill>
                                        <a:latin typeface="Cambria Math" panose="02040503050406030204" pitchFamily="18" charset="0"/>
                                      </a:rPr>
                                      <m:t>1</m:t>
                                    </m:r>
                                    <m:r>
                                      <m:rPr>
                                        <m:brk m:alnAt="7"/>
                                      </m:rPr>
                                      <a:rPr lang="en-GB" sz="1600" b="0" i="1" smtClean="0">
                                        <a:solidFill>
                                          <a:srgbClr val="FF0000"/>
                                        </a:solidFill>
                                        <a:latin typeface="Cambria Math" panose="02040503050406030204" pitchFamily="18" charset="0"/>
                                      </a:rPr>
                                      <m:t>𝑑</m:t>
                                    </m:r>
                                  </m:sub>
                                </m:sSub>
                                <m:r>
                                  <m:rPr>
                                    <m:brk m:alnAt="7"/>
                                  </m:rPr>
                                  <a:rPr lang="en-GB" sz="1600" b="0" i="1" smtClean="0">
                                    <a:solidFill>
                                      <a:srgbClr val="FF0000"/>
                                    </a:solidFill>
                                    <a:latin typeface="Cambria Math" panose="02040503050406030204" pitchFamily="18" charset="0"/>
                                  </a:rPr>
                                  <m:t>(</m:t>
                                </m:r>
                                <m:r>
                                  <a:rPr lang="en-GB" sz="1600" b="0" i="1" smtClean="0">
                                    <a:solidFill>
                                      <a:srgbClr val="FF0000"/>
                                    </a:solidFill>
                                    <a:latin typeface="Cambria Math" panose="02040503050406030204" pitchFamily="18" charset="0"/>
                                  </a:rPr>
                                  <m:t>𝑠</m:t>
                                </m:r>
                                <m:r>
                                  <a:rPr lang="en-GB" sz="1600" b="0" i="1" smtClean="0">
                                    <a:solidFill>
                                      <a:srgbClr val="FF0000"/>
                                    </a:solidFill>
                                    <a:latin typeface="Cambria Math" panose="02040503050406030204" pitchFamily="18" charset="0"/>
                                  </a:rPr>
                                  <m:t>)</m:t>
                                </m:r>
                              </m:e>
                            </m:mr>
                            <m:mr>
                              <m:e>
                                <m:sSub>
                                  <m:sSubPr>
                                    <m:ctrlPr>
                                      <a:rPr lang="en-GB" sz="1600" b="0" i="1" smtClean="0">
                                        <a:solidFill>
                                          <a:srgbClr val="FF0000"/>
                                        </a:solidFill>
                                        <a:latin typeface="Cambria Math" panose="02040503050406030204" pitchFamily="18" charset="0"/>
                                      </a:rPr>
                                    </m:ctrlPr>
                                  </m:sSubPr>
                                  <m:e>
                                    <m:r>
                                      <a:rPr lang="en-GB" sz="1600" b="0" i="1" smtClean="0">
                                        <a:solidFill>
                                          <a:srgbClr val="FF0000"/>
                                        </a:solidFill>
                                        <a:latin typeface="Cambria Math" panose="02040503050406030204" pitchFamily="18" charset="0"/>
                                      </a:rPr>
                                      <m:t>𝑉</m:t>
                                    </m:r>
                                  </m:e>
                                  <m:sub>
                                    <m:r>
                                      <a:rPr lang="en-GB" sz="1600" b="0" i="1" smtClean="0">
                                        <a:solidFill>
                                          <a:srgbClr val="FF0000"/>
                                        </a:solidFill>
                                        <a:latin typeface="Cambria Math" panose="02040503050406030204" pitchFamily="18" charset="0"/>
                                      </a:rPr>
                                      <m:t>1</m:t>
                                    </m:r>
                                    <m:r>
                                      <a:rPr lang="en-GB" sz="1600" b="0" i="1" smtClean="0">
                                        <a:solidFill>
                                          <a:srgbClr val="FF0000"/>
                                        </a:solidFill>
                                        <a:latin typeface="Cambria Math" panose="02040503050406030204" pitchFamily="18" charset="0"/>
                                      </a:rPr>
                                      <m:t>𝑞</m:t>
                                    </m:r>
                                  </m:sub>
                                </m:sSub>
                                <m:r>
                                  <a:rPr lang="en-GB" sz="1600" b="0" i="1" smtClean="0">
                                    <a:solidFill>
                                      <a:srgbClr val="FF0000"/>
                                    </a:solidFill>
                                    <a:latin typeface="Cambria Math" panose="02040503050406030204" pitchFamily="18" charset="0"/>
                                  </a:rPr>
                                  <m:t>(</m:t>
                                </m:r>
                                <m:r>
                                  <a:rPr lang="en-GB" sz="1600" b="0" i="1" smtClean="0">
                                    <a:solidFill>
                                      <a:srgbClr val="FF0000"/>
                                    </a:solidFill>
                                    <a:latin typeface="Cambria Math" panose="02040503050406030204" pitchFamily="18" charset="0"/>
                                  </a:rPr>
                                  <m:t>𝑠</m:t>
                                </m:r>
                                <m:r>
                                  <a:rPr lang="en-GB" sz="1600" b="0" i="1" smtClean="0">
                                    <a:solidFill>
                                      <a:srgbClr val="FF0000"/>
                                    </a:solidFill>
                                    <a:latin typeface="Cambria Math" panose="02040503050406030204" pitchFamily="18" charset="0"/>
                                  </a:rPr>
                                  <m:t>)</m:t>
                                </m:r>
                              </m:e>
                            </m:mr>
                          </m:m>
                        </m:e>
                      </m:d>
                      <m:r>
                        <a:rPr lang="en-GB" sz="1600" b="0" i="1" smtClean="0">
                          <a:solidFill>
                            <a:schemeClr val="tx1"/>
                          </a:solidFill>
                          <a:latin typeface="Cambria Math" panose="02040503050406030204" pitchFamily="18" charset="0"/>
                        </a:rPr>
                        <m:t>=</m:t>
                      </m:r>
                      <m:d>
                        <m:dPr>
                          <m:begChr m:val="["/>
                          <m:endChr m:val="]"/>
                          <m:ctrlPr>
                            <a:rPr lang="en-GB" sz="1600" b="0" i="1" smtClean="0">
                              <a:solidFill>
                                <a:schemeClr val="tx1"/>
                              </a:solidFill>
                              <a:latin typeface="Cambria Math" panose="02040503050406030204" pitchFamily="18" charset="0"/>
                            </a:rPr>
                          </m:ctrlPr>
                        </m:dPr>
                        <m:e>
                          <m:m>
                            <m:mPr>
                              <m:mcs>
                                <m:mc>
                                  <m:mcPr>
                                    <m:count m:val="2"/>
                                    <m:mcJc m:val="center"/>
                                  </m:mcPr>
                                </m:mc>
                              </m:mcs>
                              <m:ctrlPr>
                                <a:rPr lang="en-GB" sz="1600" i="1" smtClean="0">
                                  <a:solidFill>
                                    <a:schemeClr val="tx1"/>
                                  </a:solidFill>
                                  <a:latin typeface="Cambria Math" panose="02040503050406030204" pitchFamily="18" charset="0"/>
                                </a:rPr>
                              </m:ctrlPr>
                            </m:mPr>
                            <m:mr>
                              <m:e>
                                <m:sSub>
                                  <m:sSubPr>
                                    <m:ctrlPr>
                                      <a:rPr lang="en-GB" sz="1600" b="0" i="1" smtClean="0">
                                        <a:solidFill>
                                          <a:schemeClr val="tx1"/>
                                        </a:solidFill>
                                        <a:latin typeface="Cambria Math" panose="02040503050406030204" pitchFamily="18" charset="0"/>
                                      </a:rPr>
                                    </m:ctrlPr>
                                  </m:sSubPr>
                                  <m:e>
                                    <m:r>
                                      <m:rPr>
                                        <m:brk m:alnAt="7"/>
                                      </m:rPr>
                                      <a:rPr lang="en-GB" sz="1600" b="0" i="1" smtClean="0">
                                        <a:solidFill>
                                          <a:schemeClr val="tx1"/>
                                        </a:solidFill>
                                        <a:latin typeface="Cambria Math" panose="02040503050406030204" pitchFamily="18" charset="0"/>
                                      </a:rPr>
                                      <m:t>𝑍</m:t>
                                    </m:r>
                                  </m:e>
                                  <m:sub>
                                    <m:r>
                                      <m:rPr>
                                        <m:brk m:alnAt="7"/>
                                      </m:rPr>
                                      <a:rPr lang="en-GB" sz="1600" b="0" i="1" smtClean="0">
                                        <a:solidFill>
                                          <a:schemeClr val="tx1"/>
                                        </a:solidFill>
                                        <a:latin typeface="Cambria Math" panose="02040503050406030204" pitchFamily="18" charset="0"/>
                                      </a:rPr>
                                      <m:t>𝑑</m:t>
                                    </m:r>
                                    <m:r>
                                      <a:rPr lang="en-GB" sz="1600" b="0" i="1" smtClean="0">
                                        <a:solidFill>
                                          <a:schemeClr val="tx1"/>
                                        </a:solidFill>
                                        <a:latin typeface="Cambria Math" panose="02040503050406030204" pitchFamily="18" charset="0"/>
                                      </a:rPr>
                                      <m:t>𝑑</m:t>
                                    </m:r>
                                  </m:sub>
                                </m:sSub>
                                <m:r>
                                  <m:rPr>
                                    <m:brk m:alnAt="7"/>
                                  </m:rPr>
                                  <a:rPr lang="en-GB" sz="1600" b="0" i="1" smtClean="0">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𝑠</m:t>
                                </m:r>
                                <m:r>
                                  <a:rPr lang="en-GB" sz="1600" b="0" i="1" smtClean="0">
                                    <a:solidFill>
                                      <a:schemeClr val="tx1"/>
                                    </a:solidFill>
                                    <a:latin typeface="Cambria Math" panose="02040503050406030204" pitchFamily="18" charset="0"/>
                                  </a:rPr>
                                  <m:t>)</m:t>
                                </m:r>
                              </m:e>
                              <m:e>
                                <m:sSub>
                                  <m:sSubPr>
                                    <m:ctrlPr>
                                      <a:rPr lang="en-GB" sz="1600" b="0" i="1" smtClean="0">
                                        <a:solidFill>
                                          <a:schemeClr val="tx1"/>
                                        </a:solidFill>
                                        <a:latin typeface="Cambria Math" panose="02040503050406030204" pitchFamily="18" charset="0"/>
                                      </a:rPr>
                                    </m:ctrlPr>
                                  </m:sSubPr>
                                  <m:e>
                                    <m:r>
                                      <a:rPr lang="en-GB" sz="1600" b="0" i="1" smtClean="0">
                                        <a:solidFill>
                                          <a:schemeClr val="tx1"/>
                                        </a:solidFill>
                                        <a:latin typeface="Cambria Math" panose="02040503050406030204" pitchFamily="18" charset="0"/>
                                      </a:rPr>
                                      <m:t>𝑍</m:t>
                                    </m:r>
                                  </m:e>
                                  <m:sub>
                                    <m:r>
                                      <a:rPr lang="en-GB" sz="1600" b="0" i="1" smtClean="0">
                                        <a:solidFill>
                                          <a:schemeClr val="tx1"/>
                                        </a:solidFill>
                                        <a:latin typeface="Cambria Math" panose="02040503050406030204" pitchFamily="18" charset="0"/>
                                      </a:rPr>
                                      <m:t>𝑑𝑞</m:t>
                                    </m:r>
                                  </m:sub>
                                </m:sSub>
                                <m:r>
                                  <a:rPr lang="en-GB" sz="1600" b="0" i="1" smtClean="0">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𝑠</m:t>
                                </m:r>
                                <m:r>
                                  <a:rPr lang="en-GB" sz="1600" b="0" i="1" smtClean="0">
                                    <a:solidFill>
                                      <a:schemeClr val="tx1"/>
                                    </a:solidFill>
                                    <a:latin typeface="Cambria Math" panose="02040503050406030204" pitchFamily="18" charset="0"/>
                                  </a:rPr>
                                  <m:t>)</m:t>
                                </m:r>
                              </m:e>
                            </m:mr>
                            <m:mr>
                              <m:e>
                                <m:sSub>
                                  <m:sSubPr>
                                    <m:ctrlPr>
                                      <a:rPr lang="en-GB" sz="1600" b="0" i="1" smtClean="0">
                                        <a:solidFill>
                                          <a:schemeClr val="tx1"/>
                                        </a:solidFill>
                                        <a:latin typeface="Cambria Math" panose="02040503050406030204" pitchFamily="18" charset="0"/>
                                      </a:rPr>
                                    </m:ctrlPr>
                                  </m:sSubPr>
                                  <m:e>
                                    <m:r>
                                      <a:rPr lang="en-GB" sz="1600" b="0" i="1" smtClean="0">
                                        <a:solidFill>
                                          <a:schemeClr val="tx1"/>
                                        </a:solidFill>
                                        <a:latin typeface="Cambria Math" panose="02040503050406030204" pitchFamily="18" charset="0"/>
                                      </a:rPr>
                                      <m:t>𝑍</m:t>
                                    </m:r>
                                  </m:e>
                                  <m:sub>
                                    <m:r>
                                      <a:rPr lang="en-GB" sz="1600" b="0" i="1" smtClean="0">
                                        <a:solidFill>
                                          <a:schemeClr val="tx1"/>
                                        </a:solidFill>
                                        <a:latin typeface="Cambria Math" panose="02040503050406030204" pitchFamily="18" charset="0"/>
                                      </a:rPr>
                                      <m:t>𝑞𝑑</m:t>
                                    </m:r>
                                  </m:sub>
                                </m:sSub>
                                <m:r>
                                  <a:rPr lang="en-GB" sz="1600" b="0" i="1" smtClean="0">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𝑠</m:t>
                                </m:r>
                                <m:r>
                                  <a:rPr lang="en-GB" sz="1600" b="0" i="1" smtClean="0">
                                    <a:solidFill>
                                      <a:schemeClr val="tx1"/>
                                    </a:solidFill>
                                    <a:latin typeface="Cambria Math" panose="02040503050406030204" pitchFamily="18" charset="0"/>
                                  </a:rPr>
                                  <m:t>)</m:t>
                                </m:r>
                              </m:e>
                              <m:e>
                                <m:sSub>
                                  <m:sSubPr>
                                    <m:ctrlPr>
                                      <a:rPr lang="en-GB" sz="1600" b="0" i="1" smtClean="0">
                                        <a:solidFill>
                                          <a:schemeClr val="tx1"/>
                                        </a:solidFill>
                                        <a:latin typeface="Cambria Math" panose="02040503050406030204" pitchFamily="18" charset="0"/>
                                      </a:rPr>
                                    </m:ctrlPr>
                                  </m:sSubPr>
                                  <m:e>
                                    <m:r>
                                      <a:rPr lang="en-GB" sz="1600" b="0" i="1" smtClean="0">
                                        <a:solidFill>
                                          <a:schemeClr val="tx1"/>
                                        </a:solidFill>
                                        <a:latin typeface="Cambria Math" panose="02040503050406030204" pitchFamily="18" charset="0"/>
                                      </a:rPr>
                                      <m:t>𝑍</m:t>
                                    </m:r>
                                  </m:e>
                                  <m:sub>
                                    <m:r>
                                      <a:rPr lang="en-GB" sz="1600" b="0" i="1" smtClean="0">
                                        <a:solidFill>
                                          <a:schemeClr val="tx1"/>
                                        </a:solidFill>
                                        <a:latin typeface="Cambria Math" panose="02040503050406030204" pitchFamily="18" charset="0"/>
                                      </a:rPr>
                                      <m:t>𝑞𝑞</m:t>
                                    </m:r>
                                  </m:sub>
                                </m:sSub>
                                <m:r>
                                  <a:rPr lang="en-GB" sz="1600" b="0" i="1" smtClean="0">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𝑠</m:t>
                                </m:r>
                                <m:r>
                                  <a:rPr lang="en-GB" sz="1600" b="0" i="1" smtClean="0">
                                    <a:solidFill>
                                      <a:schemeClr val="tx1"/>
                                    </a:solidFill>
                                    <a:latin typeface="Cambria Math" panose="02040503050406030204" pitchFamily="18" charset="0"/>
                                  </a:rPr>
                                  <m:t>)</m:t>
                                </m:r>
                              </m:e>
                            </m:mr>
                          </m:m>
                        </m:e>
                      </m:d>
                      <m:d>
                        <m:dPr>
                          <m:begChr m:val="["/>
                          <m:endChr m:val="]"/>
                          <m:ctrlPr>
                            <a:rPr lang="en-GB" sz="1600" i="1">
                              <a:solidFill>
                                <a:schemeClr val="tx1"/>
                              </a:solidFill>
                              <a:latin typeface="Cambria Math" panose="02040503050406030204" pitchFamily="18" charset="0"/>
                            </a:rPr>
                          </m:ctrlPr>
                        </m:dPr>
                        <m:e>
                          <m:m>
                            <m:mPr>
                              <m:mcs>
                                <m:mc>
                                  <m:mcPr>
                                    <m:count m:val="1"/>
                                    <m:mcJc m:val="center"/>
                                  </m:mcPr>
                                </m:mc>
                              </m:mcs>
                              <m:ctrlPr>
                                <a:rPr lang="en-GB" sz="1600" i="1" smtClean="0">
                                  <a:solidFill>
                                    <a:srgbClr val="FF0000"/>
                                  </a:solidFill>
                                  <a:latin typeface="Cambria Math" panose="02040503050406030204" pitchFamily="18" charset="0"/>
                                </a:rPr>
                              </m:ctrlPr>
                            </m:mPr>
                            <m:mr>
                              <m:e>
                                <m:sSub>
                                  <m:sSubPr>
                                    <m:ctrlPr>
                                      <a:rPr lang="en-GB" sz="1600" b="0" i="1" smtClean="0">
                                        <a:solidFill>
                                          <a:srgbClr val="FF0000"/>
                                        </a:solidFill>
                                        <a:latin typeface="Cambria Math" panose="02040503050406030204" pitchFamily="18" charset="0"/>
                                      </a:rPr>
                                    </m:ctrlPr>
                                  </m:sSubPr>
                                  <m:e>
                                    <m:r>
                                      <m:rPr>
                                        <m:brk m:alnAt="7"/>
                                      </m:rPr>
                                      <a:rPr lang="en-GB" sz="1600" b="0" i="1" smtClean="0">
                                        <a:solidFill>
                                          <a:srgbClr val="FF0000"/>
                                        </a:solidFill>
                                        <a:latin typeface="Cambria Math" panose="02040503050406030204" pitchFamily="18" charset="0"/>
                                      </a:rPr>
                                      <m:t>𝐼</m:t>
                                    </m:r>
                                  </m:e>
                                  <m:sub>
                                    <m:r>
                                      <a:rPr lang="en-GB" sz="1600" b="0" i="1" smtClean="0">
                                        <a:solidFill>
                                          <a:srgbClr val="FF0000"/>
                                        </a:solidFill>
                                        <a:latin typeface="Cambria Math" panose="02040503050406030204" pitchFamily="18" charset="0"/>
                                      </a:rPr>
                                      <m:t>1</m:t>
                                    </m:r>
                                    <m:r>
                                      <m:rPr>
                                        <m:brk m:alnAt="7"/>
                                      </m:rPr>
                                      <a:rPr lang="en-GB" sz="1600" b="0" i="1" smtClean="0">
                                        <a:solidFill>
                                          <a:srgbClr val="FF0000"/>
                                        </a:solidFill>
                                        <a:latin typeface="Cambria Math" panose="02040503050406030204" pitchFamily="18" charset="0"/>
                                      </a:rPr>
                                      <m:t>𝑑</m:t>
                                    </m:r>
                                  </m:sub>
                                </m:sSub>
                                <m:r>
                                  <m:rPr>
                                    <m:brk m:alnAt="7"/>
                                  </m:rPr>
                                  <a:rPr lang="en-GB" sz="1600" b="0" i="1" smtClean="0">
                                    <a:solidFill>
                                      <a:srgbClr val="FF0000"/>
                                    </a:solidFill>
                                    <a:latin typeface="Cambria Math" panose="02040503050406030204" pitchFamily="18" charset="0"/>
                                  </a:rPr>
                                  <m:t>(</m:t>
                                </m:r>
                                <m:r>
                                  <a:rPr lang="en-GB" sz="1600" b="0" i="1" smtClean="0">
                                    <a:solidFill>
                                      <a:srgbClr val="FF0000"/>
                                    </a:solidFill>
                                    <a:latin typeface="Cambria Math" panose="02040503050406030204" pitchFamily="18" charset="0"/>
                                  </a:rPr>
                                  <m:t>𝑠</m:t>
                                </m:r>
                                <m:r>
                                  <a:rPr lang="en-GB" sz="1600" b="0" i="1" smtClean="0">
                                    <a:solidFill>
                                      <a:srgbClr val="FF0000"/>
                                    </a:solidFill>
                                    <a:latin typeface="Cambria Math" panose="02040503050406030204" pitchFamily="18" charset="0"/>
                                  </a:rPr>
                                  <m:t>)</m:t>
                                </m:r>
                              </m:e>
                            </m:mr>
                            <m:mr>
                              <m:e>
                                <m:sSub>
                                  <m:sSubPr>
                                    <m:ctrlPr>
                                      <a:rPr lang="en-GB" sz="1600" b="0" i="1" smtClean="0">
                                        <a:solidFill>
                                          <a:srgbClr val="FF0000"/>
                                        </a:solidFill>
                                        <a:latin typeface="Cambria Math" panose="02040503050406030204" pitchFamily="18" charset="0"/>
                                      </a:rPr>
                                    </m:ctrlPr>
                                  </m:sSubPr>
                                  <m:e>
                                    <m:r>
                                      <a:rPr lang="en-GB" sz="1600" b="0" i="1" smtClean="0">
                                        <a:solidFill>
                                          <a:srgbClr val="FF0000"/>
                                        </a:solidFill>
                                        <a:latin typeface="Cambria Math" panose="02040503050406030204" pitchFamily="18" charset="0"/>
                                      </a:rPr>
                                      <m:t>𝐼</m:t>
                                    </m:r>
                                  </m:e>
                                  <m:sub>
                                    <m:r>
                                      <a:rPr lang="en-GB" sz="1600" b="0" i="1" smtClean="0">
                                        <a:solidFill>
                                          <a:srgbClr val="FF0000"/>
                                        </a:solidFill>
                                        <a:latin typeface="Cambria Math" panose="02040503050406030204" pitchFamily="18" charset="0"/>
                                      </a:rPr>
                                      <m:t>1</m:t>
                                    </m:r>
                                    <m:r>
                                      <a:rPr lang="en-GB" sz="1600" b="0" i="1" smtClean="0">
                                        <a:solidFill>
                                          <a:srgbClr val="FF0000"/>
                                        </a:solidFill>
                                        <a:latin typeface="Cambria Math" panose="02040503050406030204" pitchFamily="18" charset="0"/>
                                      </a:rPr>
                                      <m:t>𝑞</m:t>
                                    </m:r>
                                  </m:sub>
                                </m:sSub>
                                <m:r>
                                  <a:rPr lang="en-GB" sz="1600" b="0" i="1" smtClean="0">
                                    <a:solidFill>
                                      <a:srgbClr val="FF0000"/>
                                    </a:solidFill>
                                    <a:latin typeface="Cambria Math" panose="02040503050406030204" pitchFamily="18" charset="0"/>
                                  </a:rPr>
                                  <m:t>(</m:t>
                                </m:r>
                                <m:r>
                                  <a:rPr lang="en-GB" sz="1600" b="0" i="1" smtClean="0">
                                    <a:solidFill>
                                      <a:srgbClr val="FF0000"/>
                                    </a:solidFill>
                                    <a:latin typeface="Cambria Math" panose="02040503050406030204" pitchFamily="18" charset="0"/>
                                  </a:rPr>
                                  <m:t>𝑠</m:t>
                                </m:r>
                                <m:r>
                                  <a:rPr lang="en-GB" sz="1600" b="0" i="1" smtClean="0">
                                    <a:solidFill>
                                      <a:srgbClr val="FF0000"/>
                                    </a:solidFill>
                                    <a:latin typeface="Cambria Math" panose="02040503050406030204" pitchFamily="18" charset="0"/>
                                  </a:rPr>
                                  <m:t>)</m:t>
                                </m:r>
                              </m:e>
                            </m:mr>
                          </m:m>
                        </m:e>
                      </m:d>
                    </m:oMath>
                  </m:oMathPara>
                </a14:m>
                <a:endParaRPr lang="en-GB" sz="1600" dirty="0">
                  <a:solidFill>
                    <a:schemeClr val="tx1"/>
                  </a:solidFill>
                </a:endParaRPr>
              </a:p>
            </p:txBody>
          </p:sp>
        </mc:Choice>
        <mc:Fallback xmlns="">
          <p:sp>
            <p:nvSpPr>
              <p:cNvPr id="32" name="TextBox 31">
                <a:extLst>
                  <a:ext uri="{FF2B5EF4-FFF2-40B4-BE49-F238E27FC236}">
                    <a16:creationId xmlns:a16="http://schemas.microsoft.com/office/drawing/2014/main" id="{72AC1D9E-E4BB-4978-AFFA-E1991CE2B17E}"/>
                  </a:ext>
                </a:extLst>
              </p:cNvPr>
              <p:cNvSpPr txBox="1">
                <a:spLocks noRot="1" noChangeAspect="1" noMove="1" noResize="1" noEditPoints="1" noAdjustHandles="1" noChangeArrowheads="1" noChangeShapeType="1" noTextEdit="1"/>
              </p:cNvSpPr>
              <p:nvPr/>
            </p:nvSpPr>
            <p:spPr>
              <a:xfrm>
                <a:off x="5593490" y="3841253"/>
                <a:ext cx="3294812" cy="54797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1F68CA7-298F-4F20-94FC-DB58A669CD57}"/>
                  </a:ext>
                </a:extLst>
              </p:cNvPr>
              <p:cNvSpPr txBox="1"/>
              <p:nvPr/>
            </p:nvSpPr>
            <p:spPr>
              <a:xfrm>
                <a:off x="5593490" y="2932097"/>
                <a:ext cx="3343544" cy="5479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600" i="1" smtClean="0">
                              <a:solidFill>
                                <a:schemeClr val="tx1"/>
                              </a:solidFill>
                              <a:latin typeface="Cambria Math" panose="02040503050406030204" pitchFamily="18" charset="0"/>
                            </a:rPr>
                          </m:ctrlPr>
                        </m:dPr>
                        <m:e>
                          <m:m>
                            <m:mPr>
                              <m:mcs>
                                <m:mc>
                                  <m:mcPr>
                                    <m:count m:val="1"/>
                                    <m:mcJc m:val="center"/>
                                  </m:mcPr>
                                </m:mc>
                              </m:mcs>
                              <m:ctrlPr>
                                <a:rPr lang="en-GB" sz="1600" i="1" smtClean="0">
                                  <a:solidFill>
                                    <a:srgbClr val="FF0000"/>
                                  </a:solidFill>
                                  <a:latin typeface="Cambria Math" panose="02040503050406030204" pitchFamily="18" charset="0"/>
                                </a:rPr>
                              </m:ctrlPr>
                            </m:mPr>
                            <m:mr>
                              <m:e>
                                <m:sSub>
                                  <m:sSubPr>
                                    <m:ctrlPr>
                                      <a:rPr lang="en-GB" sz="1600" b="0" i="1" smtClean="0">
                                        <a:solidFill>
                                          <a:srgbClr val="FF0000"/>
                                        </a:solidFill>
                                        <a:latin typeface="Cambria Math" panose="02040503050406030204" pitchFamily="18" charset="0"/>
                                      </a:rPr>
                                    </m:ctrlPr>
                                  </m:sSubPr>
                                  <m:e>
                                    <m:r>
                                      <m:rPr>
                                        <m:brk m:alnAt="7"/>
                                      </m:rPr>
                                      <a:rPr lang="en-GB" sz="1600" b="0" i="1" smtClean="0">
                                        <a:solidFill>
                                          <a:srgbClr val="FF0000"/>
                                        </a:solidFill>
                                        <a:latin typeface="Cambria Math" panose="02040503050406030204" pitchFamily="18" charset="0"/>
                                      </a:rPr>
                                      <m:t>𝑉</m:t>
                                    </m:r>
                                  </m:e>
                                  <m:sub>
                                    <m:r>
                                      <a:rPr lang="en-GB" sz="1600" b="0" i="1" smtClean="0">
                                        <a:solidFill>
                                          <a:srgbClr val="FF0000"/>
                                        </a:solidFill>
                                        <a:latin typeface="Cambria Math" panose="02040503050406030204" pitchFamily="18" charset="0"/>
                                      </a:rPr>
                                      <m:t>2</m:t>
                                    </m:r>
                                    <m:r>
                                      <m:rPr>
                                        <m:brk m:alnAt="7"/>
                                      </m:rPr>
                                      <a:rPr lang="en-GB" sz="1600" b="0" i="1" smtClean="0">
                                        <a:solidFill>
                                          <a:srgbClr val="FF0000"/>
                                        </a:solidFill>
                                        <a:latin typeface="Cambria Math" panose="02040503050406030204" pitchFamily="18" charset="0"/>
                                      </a:rPr>
                                      <m:t>𝑑</m:t>
                                    </m:r>
                                  </m:sub>
                                </m:sSub>
                                <m:r>
                                  <m:rPr>
                                    <m:brk m:alnAt="7"/>
                                  </m:rPr>
                                  <a:rPr lang="en-GB" sz="1600" b="0" i="1" smtClean="0">
                                    <a:solidFill>
                                      <a:srgbClr val="FF0000"/>
                                    </a:solidFill>
                                    <a:latin typeface="Cambria Math" panose="02040503050406030204" pitchFamily="18" charset="0"/>
                                  </a:rPr>
                                  <m:t>(</m:t>
                                </m:r>
                                <m:r>
                                  <a:rPr lang="en-GB" sz="1600" b="0" i="1" smtClean="0">
                                    <a:solidFill>
                                      <a:srgbClr val="FF0000"/>
                                    </a:solidFill>
                                    <a:latin typeface="Cambria Math" panose="02040503050406030204" pitchFamily="18" charset="0"/>
                                  </a:rPr>
                                  <m:t>𝑠</m:t>
                                </m:r>
                                <m:r>
                                  <a:rPr lang="en-GB" sz="1600" b="0" i="1" smtClean="0">
                                    <a:solidFill>
                                      <a:srgbClr val="FF0000"/>
                                    </a:solidFill>
                                    <a:latin typeface="Cambria Math" panose="02040503050406030204" pitchFamily="18" charset="0"/>
                                  </a:rPr>
                                  <m:t>)</m:t>
                                </m:r>
                              </m:e>
                            </m:mr>
                            <m:mr>
                              <m:e>
                                <m:sSub>
                                  <m:sSubPr>
                                    <m:ctrlPr>
                                      <a:rPr lang="en-GB" sz="1600" b="0" i="1" smtClean="0">
                                        <a:solidFill>
                                          <a:srgbClr val="FF0000"/>
                                        </a:solidFill>
                                        <a:latin typeface="Cambria Math" panose="02040503050406030204" pitchFamily="18" charset="0"/>
                                      </a:rPr>
                                    </m:ctrlPr>
                                  </m:sSubPr>
                                  <m:e>
                                    <m:r>
                                      <a:rPr lang="en-GB" sz="1600" b="0" i="1" smtClean="0">
                                        <a:solidFill>
                                          <a:srgbClr val="FF0000"/>
                                        </a:solidFill>
                                        <a:latin typeface="Cambria Math" panose="02040503050406030204" pitchFamily="18" charset="0"/>
                                      </a:rPr>
                                      <m:t>𝑉</m:t>
                                    </m:r>
                                  </m:e>
                                  <m:sub>
                                    <m:r>
                                      <a:rPr lang="en-GB" sz="1600" b="0" i="1" smtClean="0">
                                        <a:solidFill>
                                          <a:srgbClr val="FF0000"/>
                                        </a:solidFill>
                                        <a:latin typeface="Cambria Math" panose="02040503050406030204" pitchFamily="18" charset="0"/>
                                      </a:rPr>
                                      <m:t>2</m:t>
                                    </m:r>
                                    <m:r>
                                      <a:rPr lang="en-GB" sz="1600" b="0" i="1" smtClean="0">
                                        <a:solidFill>
                                          <a:srgbClr val="FF0000"/>
                                        </a:solidFill>
                                        <a:latin typeface="Cambria Math" panose="02040503050406030204" pitchFamily="18" charset="0"/>
                                      </a:rPr>
                                      <m:t>𝑞</m:t>
                                    </m:r>
                                  </m:sub>
                                </m:sSub>
                                <m:r>
                                  <a:rPr lang="en-GB" sz="1600" b="0" i="1" smtClean="0">
                                    <a:solidFill>
                                      <a:srgbClr val="FF0000"/>
                                    </a:solidFill>
                                    <a:latin typeface="Cambria Math" panose="02040503050406030204" pitchFamily="18" charset="0"/>
                                  </a:rPr>
                                  <m:t>(</m:t>
                                </m:r>
                                <m:r>
                                  <a:rPr lang="en-GB" sz="1600" b="0" i="1" smtClean="0">
                                    <a:solidFill>
                                      <a:srgbClr val="FF0000"/>
                                    </a:solidFill>
                                    <a:latin typeface="Cambria Math" panose="02040503050406030204" pitchFamily="18" charset="0"/>
                                  </a:rPr>
                                  <m:t>𝑠</m:t>
                                </m:r>
                                <m:r>
                                  <a:rPr lang="en-GB" sz="1600" b="0" i="1" smtClean="0">
                                    <a:solidFill>
                                      <a:srgbClr val="FF0000"/>
                                    </a:solidFill>
                                    <a:latin typeface="Cambria Math" panose="02040503050406030204" pitchFamily="18" charset="0"/>
                                  </a:rPr>
                                  <m:t>)</m:t>
                                </m:r>
                              </m:e>
                            </m:mr>
                          </m:m>
                        </m:e>
                      </m:d>
                      <m:r>
                        <a:rPr lang="en-GB" sz="1600" b="0" i="1" smtClean="0">
                          <a:solidFill>
                            <a:schemeClr val="tx1"/>
                          </a:solidFill>
                          <a:latin typeface="Cambria Math" panose="02040503050406030204" pitchFamily="18" charset="0"/>
                        </a:rPr>
                        <m:t>=</m:t>
                      </m:r>
                      <m:d>
                        <m:dPr>
                          <m:begChr m:val="["/>
                          <m:endChr m:val="]"/>
                          <m:ctrlPr>
                            <a:rPr lang="en-GB" sz="1600" b="0" i="1" smtClean="0">
                              <a:solidFill>
                                <a:schemeClr val="tx1"/>
                              </a:solidFill>
                              <a:latin typeface="Cambria Math" panose="02040503050406030204" pitchFamily="18" charset="0"/>
                            </a:rPr>
                          </m:ctrlPr>
                        </m:dPr>
                        <m:e>
                          <m:m>
                            <m:mPr>
                              <m:mcs>
                                <m:mc>
                                  <m:mcPr>
                                    <m:count m:val="2"/>
                                    <m:mcJc m:val="center"/>
                                  </m:mcPr>
                                </m:mc>
                              </m:mcs>
                              <m:ctrlPr>
                                <a:rPr lang="en-GB" sz="1600" i="1" smtClean="0">
                                  <a:solidFill>
                                    <a:schemeClr val="tx1"/>
                                  </a:solidFill>
                                  <a:latin typeface="Cambria Math" panose="02040503050406030204" pitchFamily="18" charset="0"/>
                                </a:rPr>
                              </m:ctrlPr>
                            </m:mPr>
                            <m:mr>
                              <m:e>
                                <m:sSub>
                                  <m:sSubPr>
                                    <m:ctrlPr>
                                      <a:rPr lang="en-GB" sz="1600" b="0" i="1" smtClean="0">
                                        <a:solidFill>
                                          <a:schemeClr val="tx1"/>
                                        </a:solidFill>
                                        <a:latin typeface="Cambria Math" panose="02040503050406030204" pitchFamily="18" charset="0"/>
                                      </a:rPr>
                                    </m:ctrlPr>
                                  </m:sSubPr>
                                  <m:e>
                                    <m:r>
                                      <m:rPr>
                                        <m:brk m:alnAt="7"/>
                                      </m:rPr>
                                      <a:rPr lang="en-GB" sz="1600" b="0" i="1" smtClean="0">
                                        <a:solidFill>
                                          <a:schemeClr val="tx1"/>
                                        </a:solidFill>
                                        <a:latin typeface="Cambria Math" panose="02040503050406030204" pitchFamily="18" charset="0"/>
                                      </a:rPr>
                                      <m:t>𝑍</m:t>
                                    </m:r>
                                  </m:e>
                                  <m:sub>
                                    <m:r>
                                      <m:rPr>
                                        <m:brk m:alnAt="7"/>
                                      </m:rPr>
                                      <a:rPr lang="en-GB" sz="1600" b="0" i="1" smtClean="0">
                                        <a:solidFill>
                                          <a:schemeClr val="tx1"/>
                                        </a:solidFill>
                                        <a:latin typeface="Cambria Math" panose="02040503050406030204" pitchFamily="18" charset="0"/>
                                      </a:rPr>
                                      <m:t>𝑑</m:t>
                                    </m:r>
                                    <m:r>
                                      <a:rPr lang="en-GB" sz="1600" b="0" i="1" smtClean="0">
                                        <a:solidFill>
                                          <a:schemeClr val="tx1"/>
                                        </a:solidFill>
                                        <a:latin typeface="Cambria Math" panose="02040503050406030204" pitchFamily="18" charset="0"/>
                                      </a:rPr>
                                      <m:t>𝑑</m:t>
                                    </m:r>
                                  </m:sub>
                                </m:sSub>
                                <m:r>
                                  <m:rPr>
                                    <m:brk m:alnAt="7"/>
                                  </m:rPr>
                                  <a:rPr lang="en-GB" sz="1600" b="0" i="1" smtClean="0">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𝑠</m:t>
                                </m:r>
                                <m:r>
                                  <a:rPr lang="en-GB" sz="1600" b="0" i="1" smtClean="0">
                                    <a:solidFill>
                                      <a:schemeClr val="tx1"/>
                                    </a:solidFill>
                                    <a:latin typeface="Cambria Math" panose="02040503050406030204" pitchFamily="18" charset="0"/>
                                  </a:rPr>
                                  <m:t>)</m:t>
                                </m:r>
                              </m:e>
                              <m:e>
                                <m:sSub>
                                  <m:sSubPr>
                                    <m:ctrlPr>
                                      <a:rPr lang="en-GB" sz="1600" b="0" i="1" smtClean="0">
                                        <a:solidFill>
                                          <a:schemeClr val="tx1"/>
                                        </a:solidFill>
                                        <a:latin typeface="Cambria Math" panose="02040503050406030204" pitchFamily="18" charset="0"/>
                                      </a:rPr>
                                    </m:ctrlPr>
                                  </m:sSubPr>
                                  <m:e>
                                    <m:r>
                                      <a:rPr lang="en-GB" sz="1600" b="0" i="1" smtClean="0">
                                        <a:solidFill>
                                          <a:schemeClr val="tx1"/>
                                        </a:solidFill>
                                        <a:latin typeface="Cambria Math" panose="02040503050406030204" pitchFamily="18" charset="0"/>
                                      </a:rPr>
                                      <m:t>𝑍</m:t>
                                    </m:r>
                                  </m:e>
                                  <m:sub>
                                    <m:r>
                                      <a:rPr lang="en-GB" sz="1600" b="0" i="1" smtClean="0">
                                        <a:solidFill>
                                          <a:schemeClr val="tx1"/>
                                        </a:solidFill>
                                        <a:latin typeface="Cambria Math" panose="02040503050406030204" pitchFamily="18" charset="0"/>
                                      </a:rPr>
                                      <m:t>𝑑𝑞</m:t>
                                    </m:r>
                                  </m:sub>
                                </m:sSub>
                                <m:r>
                                  <a:rPr lang="en-GB" sz="1600" b="0" i="1" smtClean="0">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𝑠</m:t>
                                </m:r>
                                <m:r>
                                  <a:rPr lang="en-GB" sz="1600" b="0" i="1" smtClean="0">
                                    <a:solidFill>
                                      <a:schemeClr val="tx1"/>
                                    </a:solidFill>
                                    <a:latin typeface="Cambria Math" panose="02040503050406030204" pitchFamily="18" charset="0"/>
                                  </a:rPr>
                                  <m:t>)</m:t>
                                </m:r>
                              </m:e>
                            </m:mr>
                            <m:mr>
                              <m:e>
                                <m:sSub>
                                  <m:sSubPr>
                                    <m:ctrlPr>
                                      <a:rPr lang="en-GB" sz="1600" b="0" i="1" smtClean="0">
                                        <a:solidFill>
                                          <a:schemeClr val="tx1"/>
                                        </a:solidFill>
                                        <a:latin typeface="Cambria Math" panose="02040503050406030204" pitchFamily="18" charset="0"/>
                                      </a:rPr>
                                    </m:ctrlPr>
                                  </m:sSubPr>
                                  <m:e>
                                    <m:r>
                                      <a:rPr lang="en-GB" sz="1600" b="0" i="1" smtClean="0">
                                        <a:solidFill>
                                          <a:schemeClr val="tx1"/>
                                        </a:solidFill>
                                        <a:latin typeface="Cambria Math" panose="02040503050406030204" pitchFamily="18" charset="0"/>
                                      </a:rPr>
                                      <m:t>𝑍</m:t>
                                    </m:r>
                                  </m:e>
                                  <m:sub>
                                    <m:r>
                                      <a:rPr lang="en-GB" sz="1600" b="0" i="1" smtClean="0">
                                        <a:solidFill>
                                          <a:schemeClr val="tx1"/>
                                        </a:solidFill>
                                        <a:latin typeface="Cambria Math" panose="02040503050406030204" pitchFamily="18" charset="0"/>
                                      </a:rPr>
                                      <m:t>𝑞𝑑</m:t>
                                    </m:r>
                                  </m:sub>
                                </m:sSub>
                                <m:r>
                                  <a:rPr lang="en-GB" sz="1600" b="0" i="1" smtClean="0">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𝑠</m:t>
                                </m:r>
                                <m:r>
                                  <a:rPr lang="en-GB" sz="1600" b="0" i="1" smtClean="0">
                                    <a:solidFill>
                                      <a:schemeClr val="tx1"/>
                                    </a:solidFill>
                                    <a:latin typeface="Cambria Math" panose="02040503050406030204" pitchFamily="18" charset="0"/>
                                  </a:rPr>
                                  <m:t>)</m:t>
                                </m:r>
                              </m:e>
                              <m:e>
                                <m:sSub>
                                  <m:sSubPr>
                                    <m:ctrlPr>
                                      <a:rPr lang="en-GB" sz="1600" b="0" i="1" smtClean="0">
                                        <a:solidFill>
                                          <a:schemeClr val="tx1"/>
                                        </a:solidFill>
                                        <a:latin typeface="Cambria Math" panose="02040503050406030204" pitchFamily="18" charset="0"/>
                                      </a:rPr>
                                    </m:ctrlPr>
                                  </m:sSubPr>
                                  <m:e>
                                    <m:r>
                                      <a:rPr lang="en-GB" sz="1600" b="0" i="1" smtClean="0">
                                        <a:solidFill>
                                          <a:schemeClr val="tx1"/>
                                        </a:solidFill>
                                        <a:latin typeface="Cambria Math" panose="02040503050406030204" pitchFamily="18" charset="0"/>
                                      </a:rPr>
                                      <m:t>𝑍</m:t>
                                    </m:r>
                                  </m:e>
                                  <m:sub>
                                    <m:r>
                                      <a:rPr lang="en-GB" sz="1600" b="0" i="1" smtClean="0">
                                        <a:solidFill>
                                          <a:schemeClr val="tx1"/>
                                        </a:solidFill>
                                        <a:latin typeface="Cambria Math" panose="02040503050406030204" pitchFamily="18" charset="0"/>
                                      </a:rPr>
                                      <m:t>𝑞𝑞</m:t>
                                    </m:r>
                                  </m:sub>
                                </m:sSub>
                                <m:r>
                                  <a:rPr lang="en-GB" sz="1600" b="0" i="1" smtClean="0">
                                    <a:solidFill>
                                      <a:schemeClr val="tx1"/>
                                    </a:solidFill>
                                    <a:latin typeface="Cambria Math" panose="02040503050406030204" pitchFamily="18" charset="0"/>
                                  </a:rPr>
                                  <m:t>(</m:t>
                                </m:r>
                                <m:r>
                                  <a:rPr lang="en-GB" sz="1600" b="0" i="1" smtClean="0">
                                    <a:solidFill>
                                      <a:schemeClr val="tx1"/>
                                    </a:solidFill>
                                    <a:latin typeface="Cambria Math" panose="02040503050406030204" pitchFamily="18" charset="0"/>
                                  </a:rPr>
                                  <m:t>𝑠</m:t>
                                </m:r>
                                <m:r>
                                  <a:rPr lang="en-GB" sz="1600" b="0" i="1" smtClean="0">
                                    <a:solidFill>
                                      <a:schemeClr val="tx1"/>
                                    </a:solidFill>
                                    <a:latin typeface="Cambria Math" panose="02040503050406030204" pitchFamily="18" charset="0"/>
                                  </a:rPr>
                                  <m:t>)</m:t>
                                </m:r>
                              </m:e>
                            </m:mr>
                          </m:m>
                        </m:e>
                      </m:d>
                      <m:d>
                        <m:dPr>
                          <m:begChr m:val="["/>
                          <m:endChr m:val="]"/>
                          <m:ctrlPr>
                            <a:rPr lang="en-GB" sz="1600" i="1">
                              <a:solidFill>
                                <a:schemeClr val="tx1"/>
                              </a:solidFill>
                              <a:latin typeface="Cambria Math" panose="02040503050406030204" pitchFamily="18" charset="0"/>
                            </a:rPr>
                          </m:ctrlPr>
                        </m:dPr>
                        <m:e>
                          <m:m>
                            <m:mPr>
                              <m:mcs>
                                <m:mc>
                                  <m:mcPr>
                                    <m:count m:val="1"/>
                                    <m:mcJc m:val="center"/>
                                  </m:mcPr>
                                </m:mc>
                              </m:mcs>
                              <m:ctrlPr>
                                <a:rPr lang="en-GB" sz="1600" i="1" smtClean="0">
                                  <a:solidFill>
                                    <a:srgbClr val="FF0000"/>
                                  </a:solidFill>
                                  <a:latin typeface="Cambria Math" panose="02040503050406030204" pitchFamily="18" charset="0"/>
                                </a:rPr>
                              </m:ctrlPr>
                            </m:mPr>
                            <m:mr>
                              <m:e>
                                <m:sSub>
                                  <m:sSubPr>
                                    <m:ctrlPr>
                                      <a:rPr lang="en-GB" sz="1600" b="0" i="1" smtClean="0">
                                        <a:solidFill>
                                          <a:srgbClr val="FF0000"/>
                                        </a:solidFill>
                                        <a:latin typeface="Cambria Math" panose="02040503050406030204" pitchFamily="18" charset="0"/>
                                      </a:rPr>
                                    </m:ctrlPr>
                                  </m:sSubPr>
                                  <m:e>
                                    <m:r>
                                      <m:rPr>
                                        <m:brk m:alnAt="7"/>
                                      </m:rPr>
                                      <a:rPr lang="en-GB" sz="1600" b="0" i="1" smtClean="0">
                                        <a:solidFill>
                                          <a:srgbClr val="FF0000"/>
                                        </a:solidFill>
                                        <a:latin typeface="Cambria Math" panose="02040503050406030204" pitchFamily="18" charset="0"/>
                                      </a:rPr>
                                      <m:t>𝐼</m:t>
                                    </m:r>
                                  </m:e>
                                  <m:sub>
                                    <m:r>
                                      <a:rPr lang="en-GB" sz="1600" b="0" i="1" smtClean="0">
                                        <a:solidFill>
                                          <a:srgbClr val="FF0000"/>
                                        </a:solidFill>
                                        <a:latin typeface="Cambria Math" panose="02040503050406030204" pitchFamily="18" charset="0"/>
                                      </a:rPr>
                                      <m:t>2</m:t>
                                    </m:r>
                                    <m:r>
                                      <m:rPr>
                                        <m:brk m:alnAt="7"/>
                                      </m:rPr>
                                      <a:rPr lang="en-GB" sz="1600" b="0" i="1" smtClean="0">
                                        <a:solidFill>
                                          <a:srgbClr val="FF0000"/>
                                        </a:solidFill>
                                        <a:latin typeface="Cambria Math" panose="02040503050406030204" pitchFamily="18" charset="0"/>
                                      </a:rPr>
                                      <m:t>𝑑</m:t>
                                    </m:r>
                                  </m:sub>
                                </m:sSub>
                                <m:r>
                                  <m:rPr>
                                    <m:brk m:alnAt="7"/>
                                  </m:rPr>
                                  <a:rPr lang="en-GB" sz="1600" b="0" i="1" smtClean="0">
                                    <a:solidFill>
                                      <a:srgbClr val="FF0000"/>
                                    </a:solidFill>
                                    <a:latin typeface="Cambria Math" panose="02040503050406030204" pitchFamily="18" charset="0"/>
                                  </a:rPr>
                                  <m:t>(</m:t>
                                </m:r>
                                <m:r>
                                  <a:rPr lang="en-GB" sz="1600" b="0" i="1" smtClean="0">
                                    <a:solidFill>
                                      <a:srgbClr val="FF0000"/>
                                    </a:solidFill>
                                    <a:latin typeface="Cambria Math" panose="02040503050406030204" pitchFamily="18" charset="0"/>
                                  </a:rPr>
                                  <m:t>𝑠</m:t>
                                </m:r>
                                <m:r>
                                  <a:rPr lang="en-GB" sz="1600" b="0" i="1" smtClean="0">
                                    <a:solidFill>
                                      <a:srgbClr val="FF0000"/>
                                    </a:solidFill>
                                    <a:latin typeface="Cambria Math" panose="02040503050406030204" pitchFamily="18" charset="0"/>
                                  </a:rPr>
                                  <m:t>)</m:t>
                                </m:r>
                              </m:e>
                            </m:mr>
                            <m:mr>
                              <m:e>
                                <m:sSub>
                                  <m:sSubPr>
                                    <m:ctrlPr>
                                      <a:rPr lang="en-GB" sz="1600" b="0" i="1" smtClean="0">
                                        <a:solidFill>
                                          <a:srgbClr val="FF0000"/>
                                        </a:solidFill>
                                        <a:latin typeface="Cambria Math" panose="02040503050406030204" pitchFamily="18" charset="0"/>
                                      </a:rPr>
                                    </m:ctrlPr>
                                  </m:sSubPr>
                                  <m:e>
                                    <m:r>
                                      <a:rPr lang="en-GB" sz="1600" b="0" i="1" smtClean="0">
                                        <a:solidFill>
                                          <a:srgbClr val="FF0000"/>
                                        </a:solidFill>
                                        <a:latin typeface="Cambria Math" panose="02040503050406030204" pitchFamily="18" charset="0"/>
                                      </a:rPr>
                                      <m:t>𝐼</m:t>
                                    </m:r>
                                  </m:e>
                                  <m:sub>
                                    <m:r>
                                      <a:rPr lang="en-GB" sz="1600" b="0" i="1" smtClean="0">
                                        <a:solidFill>
                                          <a:srgbClr val="FF0000"/>
                                        </a:solidFill>
                                        <a:latin typeface="Cambria Math" panose="02040503050406030204" pitchFamily="18" charset="0"/>
                                      </a:rPr>
                                      <m:t>2</m:t>
                                    </m:r>
                                    <m:r>
                                      <a:rPr lang="en-GB" sz="1600" b="0" i="1" smtClean="0">
                                        <a:solidFill>
                                          <a:srgbClr val="FF0000"/>
                                        </a:solidFill>
                                        <a:latin typeface="Cambria Math" panose="02040503050406030204" pitchFamily="18" charset="0"/>
                                      </a:rPr>
                                      <m:t>𝑞</m:t>
                                    </m:r>
                                  </m:sub>
                                </m:sSub>
                                <m:r>
                                  <a:rPr lang="en-GB" sz="1600" b="0" i="1" smtClean="0">
                                    <a:solidFill>
                                      <a:srgbClr val="FF0000"/>
                                    </a:solidFill>
                                    <a:latin typeface="Cambria Math" panose="02040503050406030204" pitchFamily="18" charset="0"/>
                                  </a:rPr>
                                  <m:t>(</m:t>
                                </m:r>
                                <m:r>
                                  <a:rPr lang="en-GB" sz="1600" b="0" i="1" smtClean="0">
                                    <a:solidFill>
                                      <a:srgbClr val="FF0000"/>
                                    </a:solidFill>
                                    <a:latin typeface="Cambria Math" panose="02040503050406030204" pitchFamily="18" charset="0"/>
                                  </a:rPr>
                                  <m:t>𝑠</m:t>
                                </m:r>
                                <m:r>
                                  <a:rPr lang="en-GB" sz="1600" b="0" i="1" smtClean="0">
                                    <a:solidFill>
                                      <a:srgbClr val="FF0000"/>
                                    </a:solidFill>
                                    <a:latin typeface="Cambria Math" panose="02040503050406030204" pitchFamily="18" charset="0"/>
                                  </a:rPr>
                                  <m:t>)</m:t>
                                </m:r>
                              </m:e>
                            </m:mr>
                          </m:m>
                        </m:e>
                      </m:d>
                    </m:oMath>
                  </m:oMathPara>
                </a14:m>
                <a:endParaRPr lang="en-GB" sz="1600" dirty="0">
                  <a:solidFill>
                    <a:schemeClr val="tx1"/>
                  </a:solidFill>
                </a:endParaRPr>
              </a:p>
            </p:txBody>
          </p:sp>
        </mc:Choice>
        <mc:Fallback xmlns="">
          <p:sp>
            <p:nvSpPr>
              <p:cNvPr id="34" name="TextBox 33">
                <a:extLst>
                  <a:ext uri="{FF2B5EF4-FFF2-40B4-BE49-F238E27FC236}">
                    <a16:creationId xmlns:a16="http://schemas.microsoft.com/office/drawing/2014/main" id="{C1F68CA7-298F-4F20-94FC-DB58A669CD57}"/>
                  </a:ext>
                </a:extLst>
              </p:cNvPr>
              <p:cNvSpPr txBox="1">
                <a:spLocks noRot="1" noChangeAspect="1" noMove="1" noResize="1" noEditPoints="1" noAdjustHandles="1" noChangeArrowheads="1" noChangeShapeType="1" noTextEdit="1"/>
              </p:cNvSpPr>
              <p:nvPr/>
            </p:nvSpPr>
            <p:spPr>
              <a:xfrm>
                <a:off x="5593490" y="2932097"/>
                <a:ext cx="3343544" cy="547971"/>
              </a:xfrm>
              <a:prstGeom prst="rect">
                <a:avLst/>
              </a:prstGeom>
              <a:blipFill>
                <a:blip r:embed="rId5"/>
                <a:stretch>
                  <a:fillRect/>
                </a:stretch>
              </a:blipFill>
            </p:spPr>
            <p:txBody>
              <a:bodyPr/>
              <a:lstStyle/>
              <a:p>
                <a:r>
                  <a:rPr lang="en-GB">
                    <a:noFill/>
                  </a:rPr>
                  <a:t> </a:t>
                </a:r>
              </a:p>
            </p:txBody>
          </p:sp>
        </mc:Fallback>
      </mc:AlternateContent>
      <p:sp>
        <p:nvSpPr>
          <p:cNvPr id="35" name="TextBox 34">
            <a:extLst>
              <a:ext uri="{FF2B5EF4-FFF2-40B4-BE49-F238E27FC236}">
                <a16:creationId xmlns:a16="http://schemas.microsoft.com/office/drawing/2014/main" id="{16C59790-9B08-44BC-9235-A50878598446}"/>
              </a:ext>
            </a:extLst>
          </p:cNvPr>
          <p:cNvSpPr txBox="1"/>
          <p:nvPr/>
        </p:nvSpPr>
        <p:spPr>
          <a:xfrm>
            <a:off x="5920438" y="3441852"/>
            <a:ext cx="2477280" cy="369332"/>
          </a:xfrm>
          <a:prstGeom prst="rect">
            <a:avLst/>
          </a:prstGeom>
          <a:noFill/>
        </p:spPr>
        <p:txBody>
          <a:bodyPr wrap="square" rtlCol="0">
            <a:spAutoFit/>
          </a:bodyPr>
          <a:lstStyle/>
          <a:p>
            <a:pPr algn="ctr"/>
            <a:r>
              <a:rPr lang="en-GB" b="1" dirty="0">
                <a:solidFill>
                  <a:srgbClr val="637EBB"/>
                </a:solidFill>
              </a:rPr>
              <a:t>Test 1</a:t>
            </a:r>
          </a:p>
        </p:txBody>
      </p:sp>
      <p:sp>
        <p:nvSpPr>
          <p:cNvPr id="36" name="TextBox 35">
            <a:extLst>
              <a:ext uri="{FF2B5EF4-FFF2-40B4-BE49-F238E27FC236}">
                <a16:creationId xmlns:a16="http://schemas.microsoft.com/office/drawing/2014/main" id="{1678E46E-9560-4E03-BC92-3A4B2C936FCA}"/>
              </a:ext>
            </a:extLst>
          </p:cNvPr>
          <p:cNvSpPr txBox="1"/>
          <p:nvPr/>
        </p:nvSpPr>
        <p:spPr>
          <a:xfrm>
            <a:off x="5920438" y="2571750"/>
            <a:ext cx="2477280" cy="369332"/>
          </a:xfrm>
          <a:prstGeom prst="rect">
            <a:avLst/>
          </a:prstGeom>
          <a:noFill/>
        </p:spPr>
        <p:txBody>
          <a:bodyPr wrap="square" rtlCol="0">
            <a:spAutoFit/>
          </a:bodyPr>
          <a:lstStyle/>
          <a:p>
            <a:pPr algn="ctr"/>
            <a:r>
              <a:rPr lang="en-GB" b="1" dirty="0">
                <a:solidFill>
                  <a:srgbClr val="637EBB"/>
                </a:solidFill>
              </a:rPr>
              <a:t>Test 2</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6E46CA9-FBD7-4481-ADB3-A4DF2C880876}"/>
                  </a:ext>
                </a:extLst>
              </p:cNvPr>
              <p:cNvSpPr txBox="1"/>
              <p:nvPr/>
            </p:nvSpPr>
            <p:spPr>
              <a:xfrm>
                <a:off x="4045273" y="1644573"/>
                <a:ext cx="5045227" cy="596061"/>
              </a:xfrm>
              <a:prstGeom prst="rect">
                <a:avLst/>
              </a:prstGeom>
              <a:noFill/>
            </p:spPr>
            <p:txBody>
              <a:bodyPr wrap="none" lIns="0" tIns="0" rIns="0" bIns="0" rtlCol="0">
                <a:spAutoFit/>
              </a:bodyPr>
              <a:lstStyle/>
              <a:p>
                <a14:m>
                  <m:oMath xmlns:m="http://schemas.openxmlformats.org/officeDocument/2006/math">
                    <m:d>
                      <m:dPr>
                        <m:begChr m:val="["/>
                        <m:endChr m:val="]"/>
                        <m:ctrlPr>
                          <a:rPr lang="en-GB" sz="1600" i="1" smtClean="0">
                            <a:solidFill>
                              <a:schemeClr val="tx1"/>
                            </a:solidFill>
                            <a:latin typeface="Cambria Math" panose="02040503050406030204" pitchFamily="18" charset="0"/>
                          </a:rPr>
                        </m:ctrlPr>
                      </m:dPr>
                      <m:e>
                        <m:m>
                          <m:mPr>
                            <m:mcs>
                              <m:mc>
                                <m:mcPr>
                                  <m:count m:val="2"/>
                                  <m:mcJc m:val="center"/>
                                </m:mcPr>
                              </m:mc>
                            </m:mcs>
                            <m:ctrlPr>
                              <a:rPr lang="en-GB" sz="1600" i="1">
                                <a:solidFill>
                                  <a:schemeClr val="tx1"/>
                                </a:solidFill>
                                <a:latin typeface="Cambria Math" panose="02040503050406030204" pitchFamily="18" charset="0"/>
                              </a:rPr>
                            </m:ctrlPr>
                          </m:mPr>
                          <m:mr>
                            <m:e>
                              <m:sSub>
                                <m:sSubPr>
                                  <m:ctrlPr>
                                    <a:rPr lang="en-GB" sz="1600" i="1">
                                      <a:solidFill>
                                        <a:schemeClr val="tx1"/>
                                      </a:solidFill>
                                      <a:latin typeface="Cambria Math" panose="02040503050406030204" pitchFamily="18" charset="0"/>
                                    </a:rPr>
                                  </m:ctrlPr>
                                </m:sSubPr>
                                <m:e>
                                  <m:r>
                                    <m:rPr>
                                      <m:brk m:alnAt="7"/>
                                    </m:rPr>
                                    <a:rPr lang="en-GB" sz="1600" i="1">
                                      <a:solidFill>
                                        <a:schemeClr val="tx1"/>
                                      </a:solidFill>
                                      <a:latin typeface="Cambria Math" panose="02040503050406030204" pitchFamily="18" charset="0"/>
                                    </a:rPr>
                                    <m:t>𝑍</m:t>
                                  </m:r>
                                </m:e>
                                <m:sub>
                                  <m:r>
                                    <m:rPr>
                                      <m:brk m:alnAt="7"/>
                                    </m:rPr>
                                    <a:rPr lang="en-GB" sz="1600" i="1">
                                      <a:solidFill>
                                        <a:schemeClr val="tx1"/>
                                      </a:solidFill>
                                      <a:latin typeface="Cambria Math" panose="02040503050406030204" pitchFamily="18" charset="0"/>
                                    </a:rPr>
                                    <m:t>𝑑</m:t>
                                  </m:r>
                                  <m:r>
                                    <a:rPr lang="en-GB" sz="1600" i="1">
                                      <a:solidFill>
                                        <a:schemeClr val="tx1"/>
                                      </a:solidFill>
                                      <a:latin typeface="Cambria Math" panose="02040503050406030204" pitchFamily="18" charset="0"/>
                                    </a:rPr>
                                    <m:t>𝑑</m:t>
                                  </m:r>
                                </m:sub>
                              </m:sSub>
                              <m:r>
                                <m:rPr>
                                  <m:brk m:alnAt="7"/>
                                </m:rPr>
                                <a:rPr lang="en-GB" sz="1600" i="1">
                                  <a:solidFill>
                                    <a:schemeClr val="tx1"/>
                                  </a:solidFill>
                                  <a:latin typeface="Cambria Math" panose="02040503050406030204" pitchFamily="18" charset="0"/>
                                </a:rPr>
                                <m:t>(</m:t>
                              </m:r>
                              <m:r>
                                <a:rPr lang="en-GB" sz="1600" i="1">
                                  <a:solidFill>
                                    <a:schemeClr val="tx1"/>
                                  </a:solidFill>
                                  <a:latin typeface="Cambria Math" panose="02040503050406030204" pitchFamily="18" charset="0"/>
                                </a:rPr>
                                <m:t>𝑠</m:t>
                              </m:r>
                              <m:r>
                                <a:rPr lang="en-GB" sz="1600" i="1">
                                  <a:solidFill>
                                    <a:schemeClr val="tx1"/>
                                  </a:solidFill>
                                  <a:latin typeface="Cambria Math" panose="02040503050406030204" pitchFamily="18" charset="0"/>
                                </a:rPr>
                                <m:t>)</m:t>
                              </m:r>
                            </m:e>
                            <m:e>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𝑍</m:t>
                                  </m:r>
                                </m:e>
                                <m:sub>
                                  <m:r>
                                    <a:rPr lang="en-GB" sz="1600" i="1">
                                      <a:solidFill>
                                        <a:schemeClr val="tx1"/>
                                      </a:solidFill>
                                      <a:latin typeface="Cambria Math" panose="02040503050406030204" pitchFamily="18" charset="0"/>
                                    </a:rPr>
                                    <m:t>𝑑𝑞</m:t>
                                  </m:r>
                                </m:sub>
                              </m:sSub>
                              <m:r>
                                <a:rPr lang="en-GB" sz="1600" i="1">
                                  <a:solidFill>
                                    <a:schemeClr val="tx1"/>
                                  </a:solidFill>
                                  <a:latin typeface="Cambria Math" panose="02040503050406030204" pitchFamily="18" charset="0"/>
                                </a:rPr>
                                <m:t>(</m:t>
                              </m:r>
                              <m:r>
                                <a:rPr lang="en-GB" sz="1600" i="1">
                                  <a:solidFill>
                                    <a:schemeClr val="tx1"/>
                                  </a:solidFill>
                                  <a:latin typeface="Cambria Math" panose="02040503050406030204" pitchFamily="18" charset="0"/>
                                </a:rPr>
                                <m:t>𝑠</m:t>
                              </m:r>
                              <m:r>
                                <a:rPr lang="en-GB" sz="1600" i="1">
                                  <a:solidFill>
                                    <a:schemeClr val="tx1"/>
                                  </a:solidFill>
                                  <a:latin typeface="Cambria Math" panose="02040503050406030204" pitchFamily="18" charset="0"/>
                                </a:rPr>
                                <m:t>)</m:t>
                              </m:r>
                            </m:e>
                          </m:mr>
                          <m:mr>
                            <m:e>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𝑍</m:t>
                                  </m:r>
                                </m:e>
                                <m:sub>
                                  <m:r>
                                    <a:rPr lang="en-GB" sz="1600" i="1">
                                      <a:solidFill>
                                        <a:schemeClr val="tx1"/>
                                      </a:solidFill>
                                      <a:latin typeface="Cambria Math" panose="02040503050406030204" pitchFamily="18" charset="0"/>
                                    </a:rPr>
                                    <m:t>𝑞𝑑</m:t>
                                  </m:r>
                                </m:sub>
                              </m:sSub>
                              <m:r>
                                <a:rPr lang="en-GB" sz="1600" i="1">
                                  <a:solidFill>
                                    <a:schemeClr val="tx1"/>
                                  </a:solidFill>
                                  <a:latin typeface="Cambria Math" panose="02040503050406030204" pitchFamily="18" charset="0"/>
                                </a:rPr>
                                <m:t>(</m:t>
                              </m:r>
                              <m:r>
                                <a:rPr lang="en-GB" sz="1600" i="1">
                                  <a:solidFill>
                                    <a:schemeClr val="tx1"/>
                                  </a:solidFill>
                                  <a:latin typeface="Cambria Math" panose="02040503050406030204" pitchFamily="18" charset="0"/>
                                </a:rPr>
                                <m:t>𝑠</m:t>
                              </m:r>
                              <m:r>
                                <a:rPr lang="en-GB" sz="1600" i="1">
                                  <a:solidFill>
                                    <a:schemeClr val="tx1"/>
                                  </a:solidFill>
                                  <a:latin typeface="Cambria Math" panose="02040503050406030204" pitchFamily="18" charset="0"/>
                                </a:rPr>
                                <m:t>)</m:t>
                              </m:r>
                            </m:e>
                            <m:e>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𝑍</m:t>
                                  </m:r>
                                </m:e>
                                <m:sub>
                                  <m:r>
                                    <a:rPr lang="en-GB" sz="1600" i="1">
                                      <a:solidFill>
                                        <a:schemeClr val="tx1"/>
                                      </a:solidFill>
                                      <a:latin typeface="Cambria Math" panose="02040503050406030204" pitchFamily="18" charset="0"/>
                                    </a:rPr>
                                    <m:t>𝑞𝑞</m:t>
                                  </m:r>
                                </m:sub>
                              </m:sSub>
                              <m:r>
                                <a:rPr lang="en-GB" sz="1600" i="1">
                                  <a:solidFill>
                                    <a:schemeClr val="tx1"/>
                                  </a:solidFill>
                                  <a:latin typeface="Cambria Math" panose="02040503050406030204" pitchFamily="18" charset="0"/>
                                </a:rPr>
                                <m:t>(</m:t>
                              </m:r>
                              <m:r>
                                <a:rPr lang="en-GB" sz="1600" i="1">
                                  <a:solidFill>
                                    <a:schemeClr val="tx1"/>
                                  </a:solidFill>
                                  <a:latin typeface="Cambria Math" panose="02040503050406030204" pitchFamily="18" charset="0"/>
                                </a:rPr>
                                <m:t>𝑠</m:t>
                              </m:r>
                              <m:r>
                                <a:rPr lang="en-GB" sz="1600" i="1">
                                  <a:solidFill>
                                    <a:schemeClr val="tx1"/>
                                  </a:solidFill>
                                  <a:latin typeface="Cambria Math" panose="02040503050406030204" pitchFamily="18" charset="0"/>
                                </a:rPr>
                                <m:t>)</m:t>
                              </m:r>
                            </m:e>
                          </m:mr>
                        </m:m>
                      </m:e>
                    </m:d>
                    <m:r>
                      <a:rPr lang="en-GB" sz="1600" b="0" i="1" smtClean="0">
                        <a:solidFill>
                          <a:schemeClr val="tx1"/>
                        </a:solidFill>
                        <a:latin typeface="Cambria Math" panose="02040503050406030204" pitchFamily="18" charset="0"/>
                      </a:rPr>
                      <m:t>=</m:t>
                    </m:r>
                    <m:d>
                      <m:dPr>
                        <m:begChr m:val="["/>
                        <m:endChr m:val="]"/>
                        <m:ctrlPr>
                          <a:rPr lang="en-GB" sz="1600" i="1">
                            <a:solidFill>
                              <a:schemeClr val="tx1"/>
                            </a:solidFill>
                            <a:latin typeface="Cambria Math" panose="02040503050406030204" pitchFamily="18" charset="0"/>
                          </a:rPr>
                        </m:ctrlPr>
                      </m:dPr>
                      <m:e>
                        <m:m>
                          <m:mPr>
                            <m:mcs>
                              <m:mc>
                                <m:mcPr>
                                  <m:count m:val="2"/>
                                  <m:mcJc m:val="center"/>
                                </m:mcPr>
                              </m:mc>
                            </m:mcs>
                            <m:ctrlPr>
                              <a:rPr lang="en-GB" sz="1600" i="1" smtClean="0">
                                <a:solidFill>
                                  <a:srgbClr val="FF0000"/>
                                </a:solidFill>
                                <a:latin typeface="Cambria Math" panose="02040503050406030204" pitchFamily="18" charset="0"/>
                              </a:rPr>
                            </m:ctrlPr>
                          </m:mPr>
                          <m:mr>
                            <m:e>
                              <m:sSub>
                                <m:sSubPr>
                                  <m:ctrlPr>
                                    <a:rPr lang="en-GB" sz="1600" i="1">
                                      <a:solidFill>
                                        <a:srgbClr val="FF0000"/>
                                      </a:solidFill>
                                      <a:latin typeface="Cambria Math" panose="02040503050406030204" pitchFamily="18" charset="0"/>
                                    </a:rPr>
                                  </m:ctrlPr>
                                </m:sSubPr>
                                <m:e>
                                  <m:r>
                                    <a:rPr lang="en-GB" sz="1600" b="0" i="1" smtClean="0">
                                      <a:solidFill>
                                        <a:srgbClr val="FF0000"/>
                                      </a:solidFill>
                                      <a:latin typeface="Cambria Math" panose="02040503050406030204" pitchFamily="18" charset="0"/>
                                    </a:rPr>
                                    <m:t>𝑉</m:t>
                                  </m:r>
                                </m:e>
                                <m:sub>
                                  <m:r>
                                    <a:rPr lang="en-GB" sz="1600" b="0" i="1" smtClean="0">
                                      <a:solidFill>
                                        <a:srgbClr val="FF0000"/>
                                      </a:solidFill>
                                      <a:latin typeface="Cambria Math" panose="02040503050406030204" pitchFamily="18" charset="0"/>
                                    </a:rPr>
                                    <m:t>1</m:t>
                                  </m:r>
                                  <m:r>
                                    <a:rPr lang="en-GB" sz="1600" i="1">
                                      <a:solidFill>
                                        <a:srgbClr val="FF0000"/>
                                      </a:solidFill>
                                      <a:latin typeface="Cambria Math" panose="02040503050406030204" pitchFamily="18" charset="0"/>
                                    </a:rPr>
                                    <m:t>𝑑</m:t>
                                  </m:r>
                                </m:sub>
                              </m:sSub>
                              <m:r>
                                <m:rPr>
                                  <m:brk m:alnAt="7"/>
                                </m:rPr>
                                <a:rPr lang="en-GB" sz="1600" i="1">
                                  <a:solidFill>
                                    <a:srgbClr val="FF0000"/>
                                  </a:solidFill>
                                  <a:latin typeface="Cambria Math" panose="02040503050406030204" pitchFamily="18" charset="0"/>
                                </a:rPr>
                                <m:t>(</m:t>
                              </m:r>
                              <m:r>
                                <a:rPr lang="en-GB" sz="1600" i="1">
                                  <a:solidFill>
                                    <a:srgbClr val="FF0000"/>
                                  </a:solidFill>
                                  <a:latin typeface="Cambria Math" panose="02040503050406030204" pitchFamily="18" charset="0"/>
                                </a:rPr>
                                <m:t>𝑠</m:t>
                              </m:r>
                              <m:r>
                                <a:rPr lang="en-GB" sz="1600" i="1">
                                  <a:solidFill>
                                    <a:srgbClr val="FF0000"/>
                                  </a:solidFill>
                                  <a:latin typeface="Cambria Math" panose="02040503050406030204" pitchFamily="18" charset="0"/>
                                </a:rPr>
                                <m:t>)</m:t>
                              </m:r>
                            </m:e>
                            <m:e>
                              <m:sSub>
                                <m:sSubPr>
                                  <m:ctrlPr>
                                    <a:rPr lang="en-GB" sz="1600" i="1">
                                      <a:solidFill>
                                        <a:srgbClr val="FF0000"/>
                                      </a:solidFill>
                                      <a:latin typeface="Cambria Math" panose="02040503050406030204" pitchFamily="18" charset="0"/>
                                    </a:rPr>
                                  </m:ctrlPr>
                                </m:sSubPr>
                                <m:e>
                                  <m:r>
                                    <a:rPr lang="en-GB" sz="1600" b="0" i="1" smtClean="0">
                                      <a:solidFill>
                                        <a:srgbClr val="FF0000"/>
                                      </a:solidFill>
                                      <a:latin typeface="Cambria Math" panose="02040503050406030204" pitchFamily="18" charset="0"/>
                                    </a:rPr>
                                    <m:t>𝑉</m:t>
                                  </m:r>
                                </m:e>
                                <m:sub>
                                  <m:r>
                                    <a:rPr lang="en-GB" sz="1600" b="0" i="1" smtClean="0">
                                      <a:solidFill>
                                        <a:srgbClr val="FF0000"/>
                                      </a:solidFill>
                                      <a:latin typeface="Cambria Math" panose="02040503050406030204" pitchFamily="18" charset="0"/>
                                    </a:rPr>
                                    <m:t>2</m:t>
                                  </m:r>
                                  <m:r>
                                    <a:rPr lang="en-GB" sz="1600" b="0" i="1" smtClean="0">
                                      <a:solidFill>
                                        <a:srgbClr val="FF0000"/>
                                      </a:solidFill>
                                      <a:latin typeface="Cambria Math" panose="02040503050406030204" pitchFamily="18" charset="0"/>
                                    </a:rPr>
                                    <m:t>𝑑</m:t>
                                  </m:r>
                                </m:sub>
                              </m:sSub>
                              <m:r>
                                <a:rPr lang="en-GB" sz="1600" i="1">
                                  <a:solidFill>
                                    <a:srgbClr val="FF0000"/>
                                  </a:solidFill>
                                  <a:latin typeface="Cambria Math" panose="02040503050406030204" pitchFamily="18" charset="0"/>
                                </a:rPr>
                                <m:t>(</m:t>
                              </m:r>
                              <m:r>
                                <a:rPr lang="en-GB" sz="1600" i="1">
                                  <a:solidFill>
                                    <a:srgbClr val="FF0000"/>
                                  </a:solidFill>
                                  <a:latin typeface="Cambria Math" panose="02040503050406030204" pitchFamily="18" charset="0"/>
                                </a:rPr>
                                <m:t>𝑠</m:t>
                              </m:r>
                              <m:r>
                                <a:rPr lang="en-GB" sz="1600" i="1">
                                  <a:solidFill>
                                    <a:srgbClr val="FF0000"/>
                                  </a:solidFill>
                                  <a:latin typeface="Cambria Math" panose="02040503050406030204" pitchFamily="18" charset="0"/>
                                </a:rPr>
                                <m:t>)</m:t>
                              </m:r>
                            </m:e>
                          </m:mr>
                          <m:mr>
                            <m:e>
                              <m:sSub>
                                <m:sSubPr>
                                  <m:ctrlPr>
                                    <a:rPr lang="en-GB" sz="1600" i="1">
                                      <a:solidFill>
                                        <a:srgbClr val="FF0000"/>
                                      </a:solidFill>
                                      <a:latin typeface="Cambria Math" panose="02040503050406030204" pitchFamily="18" charset="0"/>
                                    </a:rPr>
                                  </m:ctrlPr>
                                </m:sSubPr>
                                <m:e>
                                  <m:r>
                                    <a:rPr lang="en-GB" sz="1600" b="0" i="1" smtClean="0">
                                      <a:solidFill>
                                        <a:srgbClr val="FF0000"/>
                                      </a:solidFill>
                                      <a:latin typeface="Cambria Math" panose="02040503050406030204" pitchFamily="18" charset="0"/>
                                    </a:rPr>
                                    <m:t>𝑉</m:t>
                                  </m:r>
                                </m:e>
                                <m:sub>
                                  <m:r>
                                    <a:rPr lang="en-GB" sz="1600" b="0" i="1" smtClean="0">
                                      <a:solidFill>
                                        <a:srgbClr val="FF0000"/>
                                      </a:solidFill>
                                      <a:latin typeface="Cambria Math" panose="02040503050406030204" pitchFamily="18" charset="0"/>
                                    </a:rPr>
                                    <m:t>1</m:t>
                                  </m:r>
                                  <m:r>
                                    <a:rPr lang="en-GB" sz="1600" b="0" i="1" smtClean="0">
                                      <a:solidFill>
                                        <a:srgbClr val="FF0000"/>
                                      </a:solidFill>
                                      <a:latin typeface="Cambria Math" panose="02040503050406030204" pitchFamily="18" charset="0"/>
                                    </a:rPr>
                                    <m:t>𝑞</m:t>
                                  </m:r>
                                </m:sub>
                              </m:sSub>
                              <m:r>
                                <a:rPr lang="en-GB" sz="1600" i="1">
                                  <a:solidFill>
                                    <a:srgbClr val="FF0000"/>
                                  </a:solidFill>
                                  <a:latin typeface="Cambria Math" panose="02040503050406030204" pitchFamily="18" charset="0"/>
                                </a:rPr>
                                <m:t>(</m:t>
                              </m:r>
                              <m:r>
                                <a:rPr lang="en-GB" sz="1600" i="1">
                                  <a:solidFill>
                                    <a:srgbClr val="FF0000"/>
                                  </a:solidFill>
                                  <a:latin typeface="Cambria Math" panose="02040503050406030204" pitchFamily="18" charset="0"/>
                                </a:rPr>
                                <m:t>𝑠</m:t>
                              </m:r>
                              <m:r>
                                <a:rPr lang="en-GB" sz="1600" i="1">
                                  <a:solidFill>
                                    <a:srgbClr val="FF0000"/>
                                  </a:solidFill>
                                  <a:latin typeface="Cambria Math" panose="02040503050406030204" pitchFamily="18" charset="0"/>
                                </a:rPr>
                                <m:t>)</m:t>
                              </m:r>
                            </m:e>
                            <m:e>
                              <m:sSub>
                                <m:sSubPr>
                                  <m:ctrlPr>
                                    <a:rPr lang="en-GB" sz="1600" i="1">
                                      <a:solidFill>
                                        <a:srgbClr val="FF0000"/>
                                      </a:solidFill>
                                      <a:latin typeface="Cambria Math" panose="02040503050406030204" pitchFamily="18" charset="0"/>
                                    </a:rPr>
                                  </m:ctrlPr>
                                </m:sSubPr>
                                <m:e>
                                  <m:r>
                                    <a:rPr lang="en-GB" sz="1600" b="0" i="1" smtClean="0">
                                      <a:solidFill>
                                        <a:srgbClr val="FF0000"/>
                                      </a:solidFill>
                                      <a:latin typeface="Cambria Math" panose="02040503050406030204" pitchFamily="18" charset="0"/>
                                    </a:rPr>
                                    <m:t>𝑉</m:t>
                                  </m:r>
                                </m:e>
                                <m:sub>
                                  <m:r>
                                    <a:rPr lang="en-GB" sz="1600" b="0" i="1" smtClean="0">
                                      <a:solidFill>
                                        <a:srgbClr val="FF0000"/>
                                      </a:solidFill>
                                      <a:latin typeface="Cambria Math" panose="02040503050406030204" pitchFamily="18" charset="0"/>
                                    </a:rPr>
                                    <m:t>2</m:t>
                                  </m:r>
                                  <m:r>
                                    <a:rPr lang="en-GB" sz="1600" i="1">
                                      <a:solidFill>
                                        <a:srgbClr val="FF0000"/>
                                      </a:solidFill>
                                      <a:latin typeface="Cambria Math" panose="02040503050406030204" pitchFamily="18" charset="0"/>
                                    </a:rPr>
                                    <m:t>𝑞</m:t>
                                  </m:r>
                                </m:sub>
                              </m:sSub>
                              <m:r>
                                <a:rPr lang="en-GB" sz="1600" i="1">
                                  <a:solidFill>
                                    <a:srgbClr val="FF0000"/>
                                  </a:solidFill>
                                  <a:latin typeface="Cambria Math" panose="02040503050406030204" pitchFamily="18" charset="0"/>
                                </a:rPr>
                                <m:t>(</m:t>
                              </m:r>
                              <m:r>
                                <a:rPr lang="en-GB" sz="1600" i="1">
                                  <a:solidFill>
                                    <a:srgbClr val="FF0000"/>
                                  </a:solidFill>
                                  <a:latin typeface="Cambria Math" panose="02040503050406030204" pitchFamily="18" charset="0"/>
                                </a:rPr>
                                <m:t>𝑠</m:t>
                              </m:r>
                              <m:r>
                                <a:rPr lang="en-GB" sz="1600" i="1">
                                  <a:solidFill>
                                    <a:srgbClr val="FF0000"/>
                                  </a:solidFill>
                                  <a:latin typeface="Cambria Math" panose="02040503050406030204" pitchFamily="18" charset="0"/>
                                </a:rPr>
                                <m:t>)</m:t>
                              </m:r>
                            </m:e>
                          </m:mr>
                        </m:m>
                      </m:e>
                    </m:d>
                  </m:oMath>
                </a14:m>
                <a:r>
                  <a:rPr lang="en-GB" sz="1600" dirty="0"/>
                  <a:t> </a:t>
                </a:r>
                <a14:m>
                  <m:oMath xmlns:m="http://schemas.openxmlformats.org/officeDocument/2006/math">
                    <m:sSup>
                      <m:sSupPr>
                        <m:ctrlPr>
                          <a:rPr lang="en-GB" sz="1600" i="1">
                            <a:latin typeface="Cambria Math" panose="02040503050406030204" pitchFamily="18" charset="0"/>
                          </a:rPr>
                        </m:ctrlPr>
                      </m:sSupPr>
                      <m:e>
                        <m:d>
                          <m:dPr>
                            <m:begChr m:val="["/>
                            <m:endChr m:val="]"/>
                            <m:ctrlPr>
                              <a:rPr lang="en-GB" sz="1600" i="1">
                                <a:latin typeface="Cambria Math" panose="02040503050406030204" pitchFamily="18" charset="0"/>
                              </a:rPr>
                            </m:ctrlPr>
                          </m:dPr>
                          <m:e>
                            <m:m>
                              <m:mPr>
                                <m:mcs>
                                  <m:mc>
                                    <m:mcPr>
                                      <m:count m:val="2"/>
                                      <m:mcJc m:val="center"/>
                                    </m:mcPr>
                                  </m:mc>
                                </m:mcs>
                                <m:ctrlPr>
                                  <a:rPr lang="en-GB" sz="1600" i="1">
                                    <a:solidFill>
                                      <a:srgbClr val="FF0000"/>
                                    </a:solidFill>
                                    <a:latin typeface="Cambria Math" panose="02040503050406030204" pitchFamily="18" charset="0"/>
                                  </a:rPr>
                                </m:ctrlPr>
                              </m:mPr>
                              <m:mr>
                                <m:e>
                                  <m:sSub>
                                    <m:sSubPr>
                                      <m:ctrlPr>
                                        <a:rPr lang="en-GB" sz="1600" i="1">
                                          <a:solidFill>
                                            <a:srgbClr val="FF0000"/>
                                          </a:solidFill>
                                          <a:latin typeface="Cambria Math" panose="02040503050406030204" pitchFamily="18" charset="0"/>
                                        </a:rPr>
                                      </m:ctrlPr>
                                    </m:sSubPr>
                                    <m:e>
                                      <m:r>
                                        <a:rPr lang="en-GB" sz="1600" i="1">
                                          <a:solidFill>
                                            <a:srgbClr val="FF0000"/>
                                          </a:solidFill>
                                          <a:latin typeface="Cambria Math" panose="02040503050406030204" pitchFamily="18" charset="0"/>
                                        </a:rPr>
                                        <m:t>𝐼</m:t>
                                      </m:r>
                                    </m:e>
                                    <m:sub>
                                      <m:r>
                                        <a:rPr lang="en-GB" sz="1600" i="1">
                                          <a:solidFill>
                                            <a:srgbClr val="FF0000"/>
                                          </a:solidFill>
                                          <a:latin typeface="Cambria Math" panose="02040503050406030204" pitchFamily="18" charset="0"/>
                                        </a:rPr>
                                        <m:t>1</m:t>
                                      </m:r>
                                      <m:r>
                                        <a:rPr lang="en-GB" sz="1600" i="1">
                                          <a:solidFill>
                                            <a:srgbClr val="FF0000"/>
                                          </a:solidFill>
                                          <a:latin typeface="Cambria Math" panose="02040503050406030204" pitchFamily="18" charset="0"/>
                                        </a:rPr>
                                        <m:t>𝑑</m:t>
                                      </m:r>
                                    </m:sub>
                                  </m:sSub>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𝑠</m:t>
                                      </m:r>
                                    </m:e>
                                  </m:d>
                                </m:e>
                                <m:e>
                                  <m:sSub>
                                    <m:sSubPr>
                                      <m:ctrlPr>
                                        <a:rPr lang="en-GB" sz="1600" i="1">
                                          <a:solidFill>
                                            <a:srgbClr val="FF0000"/>
                                          </a:solidFill>
                                          <a:latin typeface="Cambria Math" panose="02040503050406030204" pitchFamily="18" charset="0"/>
                                        </a:rPr>
                                      </m:ctrlPr>
                                    </m:sSubPr>
                                    <m:e>
                                      <m:r>
                                        <a:rPr lang="en-GB" sz="1600" b="0" i="1" smtClean="0">
                                          <a:solidFill>
                                            <a:srgbClr val="FF0000"/>
                                          </a:solidFill>
                                          <a:latin typeface="Cambria Math" panose="02040503050406030204" pitchFamily="18" charset="0"/>
                                        </a:rPr>
                                        <m:t>𝐼</m:t>
                                      </m:r>
                                    </m:e>
                                    <m:sub>
                                      <m:r>
                                        <a:rPr lang="en-GB" sz="1600" b="0" i="1" smtClean="0">
                                          <a:solidFill>
                                            <a:srgbClr val="FF0000"/>
                                          </a:solidFill>
                                          <a:latin typeface="Cambria Math" panose="02040503050406030204" pitchFamily="18" charset="0"/>
                                        </a:rPr>
                                        <m:t>2</m:t>
                                      </m:r>
                                      <m:r>
                                        <a:rPr lang="en-GB" sz="1600" b="0" i="1" smtClean="0">
                                          <a:solidFill>
                                            <a:srgbClr val="FF0000"/>
                                          </a:solidFill>
                                          <a:latin typeface="Cambria Math" panose="02040503050406030204" pitchFamily="18" charset="0"/>
                                        </a:rPr>
                                        <m:t>𝑑</m:t>
                                      </m:r>
                                    </m:sub>
                                  </m:sSub>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𝑠</m:t>
                                      </m:r>
                                    </m:e>
                                  </m:d>
                                </m:e>
                              </m:mr>
                              <m:mr>
                                <m:e>
                                  <m:sSub>
                                    <m:sSubPr>
                                      <m:ctrlPr>
                                        <a:rPr lang="en-GB" sz="1600" i="1">
                                          <a:solidFill>
                                            <a:srgbClr val="FF0000"/>
                                          </a:solidFill>
                                          <a:latin typeface="Cambria Math" panose="02040503050406030204" pitchFamily="18" charset="0"/>
                                        </a:rPr>
                                      </m:ctrlPr>
                                    </m:sSubPr>
                                    <m:e>
                                      <m:r>
                                        <a:rPr lang="en-GB" sz="1600" i="1">
                                          <a:solidFill>
                                            <a:srgbClr val="FF0000"/>
                                          </a:solidFill>
                                          <a:latin typeface="Cambria Math" panose="02040503050406030204" pitchFamily="18" charset="0"/>
                                        </a:rPr>
                                        <m:t>𝐼</m:t>
                                      </m:r>
                                    </m:e>
                                    <m:sub>
                                      <m:r>
                                        <a:rPr lang="en-GB" sz="1600" b="0" i="1" smtClean="0">
                                          <a:solidFill>
                                            <a:srgbClr val="FF0000"/>
                                          </a:solidFill>
                                          <a:latin typeface="Cambria Math" panose="02040503050406030204" pitchFamily="18" charset="0"/>
                                        </a:rPr>
                                        <m:t>1</m:t>
                                      </m:r>
                                      <m:r>
                                        <a:rPr lang="en-GB" sz="1600" b="0" i="1" smtClean="0">
                                          <a:solidFill>
                                            <a:srgbClr val="FF0000"/>
                                          </a:solidFill>
                                          <a:latin typeface="Cambria Math" panose="02040503050406030204" pitchFamily="18" charset="0"/>
                                        </a:rPr>
                                        <m:t>𝑞</m:t>
                                      </m:r>
                                    </m:sub>
                                  </m:sSub>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𝑠</m:t>
                                      </m:r>
                                    </m:e>
                                  </m:d>
                                </m:e>
                                <m:e>
                                  <m:sSub>
                                    <m:sSubPr>
                                      <m:ctrlPr>
                                        <a:rPr lang="en-GB" sz="1600" i="1">
                                          <a:solidFill>
                                            <a:srgbClr val="FF0000"/>
                                          </a:solidFill>
                                          <a:latin typeface="Cambria Math" panose="02040503050406030204" pitchFamily="18" charset="0"/>
                                        </a:rPr>
                                      </m:ctrlPr>
                                    </m:sSubPr>
                                    <m:e>
                                      <m:r>
                                        <a:rPr lang="en-GB" sz="1600" b="0" i="1" smtClean="0">
                                          <a:solidFill>
                                            <a:srgbClr val="FF0000"/>
                                          </a:solidFill>
                                          <a:latin typeface="Cambria Math" panose="02040503050406030204" pitchFamily="18" charset="0"/>
                                        </a:rPr>
                                        <m:t>𝐼</m:t>
                                      </m:r>
                                    </m:e>
                                    <m:sub>
                                      <m:r>
                                        <a:rPr lang="en-GB" sz="1600" i="1">
                                          <a:solidFill>
                                            <a:srgbClr val="FF0000"/>
                                          </a:solidFill>
                                          <a:latin typeface="Cambria Math" panose="02040503050406030204" pitchFamily="18" charset="0"/>
                                        </a:rPr>
                                        <m:t>2</m:t>
                                      </m:r>
                                      <m:r>
                                        <a:rPr lang="en-GB" sz="1600" i="1">
                                          <a:solidFill>
                                            <a:srgbClr val="FF0000"/>
                                          </a:solidFill>
                                          <a:latin typeface="Cambria Math" panose="02040503050406030204" pitchFamily="18" charset="0"/>
                                        </a:rPr>
                                        <m:t>𝑞</m:t>
                                      </m:r>
                                    </m:sub>
                                  </m:sSub>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𝑠</m:t>
                                      </m:r>
                                    </m:e>
                                  </m:d>
                                </m:e>
                              </m:mr>
                            </m:m>
                          </m:e>
                        </m:d>
                      </m:e>
                      <m:sup>
                        <m:r>
                          <a:rPr lang="en-GB" sz="1600" i="1">
                            <a:latin typeface="Cambria Math" panose="02040503050406030204" pitchFamily="18" charset="0"/>
                          </a:rPr>
                          <m:t>−1</m:t>
                        </m:r>
                      </m:sup>
                    </m:sSup>
                  </m:oMath>
                </a14:m>
                <a:endParaRPr lang="en-GB" sz="1600" dirty="0">
                  <a:solidFill>
                    <a:schemeClr val="tx1"/>
                  </a:solidFill>
                </a:endParaRPr>
              </a:p>
            </p:txBody>
          </p:sp>
        </mc:Choice>
        <mc:Fallback xmlns="">
          <p:sp>
            <p:nvSpPr>
              <p:cNvPr id="37" name="TextBox 36">
                <a:extLst>
                  <a:ext uri="{FF2B5EF4-FFF2-40B4-BE49-F238E27FC236}">
                    <a16:creationId xmlns:a16="http://schemas.microsoft.com/office/drawing/2014/main" id="{86E46CA9-FBD7-4481-ADB3-A4DF2C880876}"/>
                  </a:ext>
                </a:extLst>
              </p:cNvPr>
              <p:cNvSpPr txBox="1">
                <a:spLocks noRot="1" noChangeAspect="1" noMove="1" noResize="1" noEditPoints="1" noAdjustHandles="1" noChangeArrowheads="1" noChangeShapeType="1" noTextEdit="1"/>
              </p:cNvSpPr>
              <p:nvPr/>
            </p:nvSpPr>
            <p:spPr>
              <a:xfrm>
                <a:off x="4045273" y="1644573"/>
                <a:ext cx="5045227" cy="596061"/>
              </a:xfrm>
              <a:prstGeom prst="rect">
                <a:avLst/>
              </a:prstGeom>
              <a:blipFill>
                <a:blip r:embed="rId6"/>
                <a:stretch>
                  <a:fillRect/>
                </a:stretch>
              </a:blipFill>
            </p:spPr>
            <p:txBody>
              <a:bodyPr/>
              <a:lstStyle/>
              <a:p>
                <a:r>
                  <a:rPr lang="en-GB">
                    <a:noFill/>
                  </a:rPr>
                  <a:t> </a:t>
                </a:r>
              </a:p>
            </p:txBody>
          </p:sp>
        </mc:Fallback>
      </mc:AlternateContent>
      <p:cxnSp>
        <p:nvCxnSpPr>
          <p:cNvPr id="38" name="Straight Arrow Connector 37">
            <a:extLst>
              <a:ext uri="{FF2B5EF4-FFF2-40B4-BE49-F238E27FC236}">
                <a16:creationId xmlns:a16="http://schemas.microsoft.com/office/drawing/2014/main" id="{946E1745-E436-4522-98C3-CB58883E9F4B}"/>
              </a:ext>
            </a:extLst>
          </p:cNvPr>
          <p:cNvCxnSpPr>
            <a:cxnSpLocks/>
          </p:cNvCxnSpPr>
          <p:nvPr/>
        </p:nvCxnSpPr>
        <p:spPr>
          <a:xfrm flipV="1">
            <a:off x="7159078" y="2335073"/>
            <a:ext cx="0" cy="308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Left Brace 38">
            <a:extLst>
              <a:ext uri="{FF2B5EF4-FFF2-40B4-BE49-F238E27FC236}">
                <a16:creationId xmlns:a16="http://schemas.microsoft.com/office/drawing/2014/main" id="{1EFADA91-EE97-46A8-B5AC-35133668BBFB}"/>
              </a:ext>
            </a:extLst>
          </p:cNvPr>
          <p:cNvSpPr/>
          <p:nvPr/>
        </p:nvSpPr>
        <p:spPr>
          <a:xfrm>
            <a:off x="5353822" y="2928761"/>
            <a:ext cx="216024" cy="145572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Connector: Elbow 9">
            <a:extLst>
              <a:ext uri="{FF2B5EF4-FFF2-40B4-BE49-F238E27FC236}">
                <a16:creationId xmlns:a16="http://schemas.microsoft.com/office/drawing/2014/main" id="{5E6E058B-B807-44AC-BFF2-9FA229137B30}"/>
              </a:ext>
            </a:extLst>
          </p:cNvPr>
          <p:cNvCxnSpPr>
            <a:cxnSpLocks/>
            <a:endCxn id="22" idx="1"/>
          </p:cNvCxnSpPr>
          <p:nvPr/>
        </p:nvCxnSpPr>
        <p:spPr>
          <a:xfrm rot="16200000" flipH="1">
            <a:off x="-19862" y="2745999"/>
            <a:ext cx="1487449" cy="55461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Left Brace 45">
            <a:extLst>
              <a:ext uri="{FF2B5EF4-FFF2-40B4-BE49-F238E27FC236}">
                <a16:creationId xmlns:a16="http://schemas.microsoft.com/office/drawing/2014/main" id="{FA192997-096B-4BF3-A66B-6CC08B6D5C4A}"/>
              </a:ext>
            </a:extLst>
          </p:cNvPr>
          <p:cNvSpPr/>
          <p:nvPr/>
        </p:nvSpPr>
        <p:spPr>
          <a:xfrm flipH="1">
            <a:off x="2539532" y="3263187"/>
            <a:ext cx="216024" cy="81443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a:extLst>
              <a:ext uri="{FF2B5EF4-FFF2-40B4-BE49-F238E27FC236}">
                <a16:creationId xmlns:a16="http://schemas.microsoft.com/office/drawing/2014/main" id="{E3986344-1F46-40F2-B716-A2B83E218179}"/>
              </a:ext>
            </a:extLst>
          </p:cNvPr>
          <p:cNvSpPr txBox="1"/>
          <p:nvPr/>
        </p:nvSpPr>
        <p:spPr>
          <a:xfrm>
            <a:off x="495736" y="4403888"/>
            <a:ext cx="8391079" cy="400110"/>
          </a:xfrm>
          <a:prstGeom prst="rect">
            <a:avLst/>
          </a:prstGeom>
          <a:noFill/>
        </p:spPr>
        <p:txBody>
          <a:bodyPr wrap="square" rtlCol="0">
            <a:spAutoFit/>
          </a:bodyPr>
          <a:lstStyle/>
          <a:p>
            <a:r>
              <a:rPr lang="en-GB" sz="1000" dirty="0"/>
              <a:t>G. Francis, R. Burgos, D. </a:t>
            </a:r>
            <a:r>
              <a:rPr lang="en-GB" sz="1000" dirty="0" err="1"/>
              <a:t>Boroyevich</a:t>
            </a:r>
            <a:r>
              <a:rPr lang="en-GB" sz="1000" dirty="0"/>
              <a:t>, F. Wang and K. Karimi, "An algorithm and implementation system for measuring impedance in the D-Q domain," </a:t>
            </a:r>
            <a:r>
              <a:rPr lang="en-GB" sz="1000" i="1" dirty="0"/>
              <a:t>2011 IEEE Energy Conversion Congress and Exposition</a:t>
            </a:r>
            <a:r>
              <a:rPr lang="en-GB" sz="1000" dirty="0"/>
              <a:t>, Phoenix, AZ, 2011, pp. 3221-3228, </a:t>
            </a:r>
            <a:r>
              <a:rPr lang="en-GB" sz="1000" dirty="0" err="1"/>
              <a:t>doi</a:t>
            </a:r>
            <a:r>
              <a:rPr lang="en-GB" sz="1000" dirty="0"/>
              <a:t>: 10.1109/ECCE.2011.6064203.</a:t>
            </a:r>
          </a:p>
        </p:txBody>
      </p:sp>
    </p:spTree>
    <p:extLst>
      <p:ext uri="{BB962C8B-B14F-4D97-AF65-F5344CB8AC3E}">
        <p14:creationId xmlns:p14="http://schemas.microsoft.com/office/powerpoint/2010/main" val="1690446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36975" y="752436"/>
            <a:ext cx="8315944" cy="486054"/>
          </a:xfrm>
        </p:spPr>
        <p:txBody>
          <a:bodyPr/>
          <a:lstStyle/>
          <a:p>
            <a:r>
              <a:rPr lang="en-GB" sz="2800" dirty="0"/>
              <a:t>Impedance estimation: approximation</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13</a:t>
            </a:fld>
            <a:endParaRPr lang="en-GB"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0DBF496-734B-49D9-9FE7-9AEEEC4489E1}"/>
                  </a:ext>
                </a:extLst>
              </p:cNvPr>
              <p:cNvSpPr txBox="1"/>
              <p:nvPr/>
            </p:nvSpPr>
            <p:spPr>
              <a:xfrm>
                <a:off x="872766" y="1842684"/>
                <a:ext cx="1853952" cy="7087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800" b="0" i="1" smtClean="0">
                              <a:latin typeface="Cambria Math" panose="02040503050406030204" pitchFamily="18" charset="0"/>
                            </a:rPr>
                          </m:ctrlPr>
                        </m:dPr>
                        <m:e>
                          <m:m>
                            <m:mPr>
                              <m:mcs>
                                <m:mc>
                                  <m:mcPr>
                                    <m:count m:val="2"/>
                                    <m:mcJc m:val="center"/>
                                  </m:mcPr>
                                </m:mc>
                              </m:mcs>
                              <m:ctrlPr>
                                <a:rPr lang="en-GB" sz="1800" i="1">
                                  <a:latin typeface="Cambria Math" panose="02040503050406030204" pitchFamily="18" charset="0"/>
                                </a:rPr>
                              </m:ctrlPr>
                            </m:mPr>
                            <m:mr>
                              <m:e>
                                <m:sSub>
                                  <m:sSubPr>
                                    <m:ctrlPr>
                                      <a:rPr lang="en-GB" sz="1800" b="0" i="1" smtClean="0">
                                        <a:latin typeface="Cambria Math" panose="02040503050406030204" pitchFamily="18" charset="0"/>
                                      </a:rPr>
                                    </m:ctrlPr>
                                  </m:sSubPr>
                                  <m:e>
                                    <m:r>
                                      <m:rPr>
                                        <m:brk m:alnAt="7"/>
                                      </m:rPr>
                                      <a:rPr lang="en-GB" sz="1800" b="0" i="1" smtClean="0">
                                        <a:latin typeface="Cambria Math" panose="02040503050406030204" pitchFamily="18" charset="0"/>
                                      </a:rPr>
                                      <m:t>𝑍</m:t>
                                    </m:r>
                                  </m:e>
                                  <m:sub>
                                    <m:r>
                                      <m:rPr>
                                        <m:brk m:alnAt="7"/>
                                      </m:rPr>
                                      <a:rPr lang="en-GB" sz="1800" b="0" i="1" smtClean="0">
                                        <a:latin typeface="Cambria Math" panose="02040503050406030204" pitchFamily="18" charset="0"/>
                                      </a:rPr>
                                      <m:t>𝑑</m:t>
                                    </m:r>
                                    <m:r>
                                      <a:rPr lang="en-GB" sz="1800" b="0" i="1" smtClean="0">
                                        <a:latin typeface="Cambria Math" panose="02040503050406030204" pitchFamily="18" charset="0"/>
                                      </a:rPr>
                                      <m:t>𝑑</m:t>
                                    </m:r>
                                  </m:sub>
                                </m:sSub>
                                <m:r>
                                  <m:rPr>
                                    <m:brk m:alnAt="7"/>
                                  </m:rPr>
                                  <a:rPr lang="en-GB" sz="1800" b="0" i="1" smtClean="0">
                                    <a:latin typeface="Cambria Math" panose="02040503050406030204" pitchFamily="18" charset="0"/>
                                  </a:rPr>
                                  <m:t>(</m:t>
                                </m:r>
                                <m:r>
                                  <a:rPr lang="en-GB" sz="1800" b="0" i="1" smtClean="0">
                                    <a:latin typeface="Cambria Math" panose="02040503050406030204" pitchFamily="18" charset="0"/>
                                  </a:rPr>
                                  <m:t>𝑠</m:t>
                                </m:r>
                                <m:r>
                                  <a:rPr lang="en-GB" sz="1800" b="0" i="1" smtClean="0">
                                    <a:latin typeface="Cambria Math" panose="02040503050406030204" pitchFamily="18" charset="0"/>
                                  </a:rPr>
                                  <m:t>)</m:t>
                                </m:r>
                              </m:e>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𝑍</m:t>
                                    </m:r>
                                  </m:e>
                                  <m:sub>
                                    <m:r>
                                      <a:rPr lang="en-GB" sz="1800" b="0" i="1" smtClean="0">
                                        <a:latin typeface="Cambria Math" panose="02040503050406030204" pitchFamily="18" charset="0"/>
                                      </a:rPr>
                                      <m:t>𝑑𝑞</m:t>
                                    </m:r>
                                  </m:sub>
                                </m:sSub>
                                <m:r>
                                  <a:rPr lang="en-GB" sz="1800" b="0" i="1" smtClean="0">
                                    <a:latin typeface="Cambria Math" panose="02040503050406030204" pitchFamily="18" charset="0"/>
                                  </a:rPr>
                                  <m:t>(</m:t>
                                </m:r>
                                <m:r>
                                  <a:rPr lang="en-GB" sz="1800" b="0" i="1" smtClean="0">
                                    <a:latin typeface="Cambria Math" panose="02040503050406030204" pitchFamily="18" charset="0"/>
                                  </a:rPr>
                                  <m:t>𝑠</m:t>
                                </m:r>
                                <m:r>
                                  <a:rPr lang="en-GB" sz="1800" b="0" i="1" smtClean="0">
                                    <a:latin typeface="Cambria Math" panose="02040503050406030204" pitchFamily="18" charset="0"/>
                                  </a:rPr>
                                  <m:t>)</m:t>
                                </m:r>
                              </m:e>
                            </m:mr>
                            <m:mr>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𝑍</m:t>
                                    </m:r>
                                  </m:e>
                                  <m:sub>
                                    <m:r>
                                      <a:rPr lang="en-GB" sz="1800" b="0" i="1" smtClean="0">
                                        <a:latin typeface="Cambria Math" panose="02040503050406030204" pitchFamily="18" charset="0"/>
                                      </a:rPr>
                                      <m:t>𝑞𝑑</m:t>
                                    </m:r>
                                  </m:sub>
                                </m:sSub>
                                <m:r>
                                  <a:rPr lang="en-GB" sz="1800" b="0" i="1" smtClean="0">
                                    <a:latin typeface="Cambria Math" panose="02040503050406030204" pitchFamily="18" charset="0"/>
                                  </a:rPr>
                                  <m:t>(</m:t>
                                </m:r>
                                <m:r>
                                  <a:rPr lang="en-GB" sz="1800" b="0" i="1" smtClean="0">
                                    <a:latin typeface="Cambria Math" panose="02040503050406030204" pitchFamily="18" charset="0"/>
                                  </a:rPr>
                                  <m:t>𝑠</m:t>
                                </m:r>
                                <m:r>
                                  <a:rPr lang="en-GB" sz="1800" b="0" i="1" smtClean="0">
                                    <a:latin typeface="Cambria Math" panose="02040503050406030204" pitchFamily="18" charset="0"/>
                                  </a:rPr>
                                  <m:t>)</m:t>
                                </m:r>
                              </m:e>
                              <m:e>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𝑍</m:t>
                                    </m:r>
                                  </m:e>
                                  <m:sub>
                                    <m:r>
                                      <a:rPr lang="en-GB" sz="1800" b="0" i="1" smtClean="0">
                                        <a:latin typeface="Cambria Math" panose="02040503050406030204" pitchFamily="18" charset="0"/>
                                      </a:rPr>
                                      <m:t>𝑞𝑞</m:t>
                                    </m:r>
                                  </m:sub>
                                </m:sSub>
                                <m:r>
                                  <a:rPr lang="en-GB" sz="1800" b="0" i="1" smtClean="0">
                                    <a:latin typeface="Cambria Math" panose="02040503050406030204" pitchFamily="18" charset="0"/>
                                  </a:rPr>
                                  <m:t>(</m:t>
                                </m:r>
                                <m:r>
                                  <a:rPr lang="en-GB" sz="1800" b="0" i="1" smtClean="0">
                                    <a:latin typeface="Cambria Math" panose="02040503050406030204" pitchFamily="18" charset="0"/>
                                  </a:rPr>
                                  <m:t>𝑠</m:t>
                                </m:r>
                                <m:r>
                                  <a:rPr lang="en-GB" sz="1800" b="0" i="1" smtClean="0">
                                    <a:latin typeface="Cambria Math" panose="02040503050406030204" pitchFamily="18" charset="0"/>
                                  </a:rPr>
                                  <m:t>)</m:t>
                                </m:r>
                              </m:e>
                            </m:mr>
                          </m:m>
                        </m:e>
                      </m:d>
                    </m:oMath>
                  </m:oMathPara>
                </a14:m>
                <a:endParaRPr lang="en-GB" dirty="0"/>
              </a:p>
            </p:txBody>
          </p:sp>
        </mc:Choice>
        <mc:Fallback xmlns="">
          <p:sp>
            <p:nvSpPr>
              <p:cNvPr id="24" name="TextBox 23">
                <a:extLst>
                  <a:ext uri="{FF2B5EF4-FFF2-40B4-BE49-F238E27FC236}">
                    <a16:creationId xmlns:a16="http://schemas.microsoft.com/office/drawing/2014/main" id="{D0DBF496-734B-49D9-9FE7-9AEEEC4489E1}"/>
                  </a:ext>
                </a:extLst>
              </p:cNvPr>
              <p:cNvSpPr txBox="1">
                <a:spLocks noRot="1" noChangeAspect="1" noMove="1" noResize="1" noEditPoints="1" noAdjustHandles="1" noChangeArrowheads="1" noChangeShapeType="1" noTextEdit="1"/>
              </p:cNvSpPr>
              <p:nvPr/>
            </p:nvSpPr>
            <p:spPr>
              <a:xfrm>
                <a:off x="872766" y="1842684"/>
                <a:ext cx="1853952" cy="7087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AEE98CD-C0C3-4C0B-86FB-E8B747B16BFB}"/>
                  </a:ext>
                </a:extLst>
              </p:cNvPr>
              <p:cNvSpPr txBox="1"/>
              <p:nvPr/>
            </p:nvSpPr>
            <p:spPr>
              <a:xfrm>
                <a:off x="6012160" y="1718666"/>
                <a:ext cx="1853952" cy="602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GB" sz="1800" b="0" i="1" smtClean="0">
                              <a:latin typeface="Cambria Math" panose="02040503050406030204" pitchFamily="18" charset="0"/>
                            </a:rPr>
                          </m:ctrlPr>
                        </m:mPr>
                        <m:mr>
                          <m:e>
                            <m:acc>
                              <m:accPr>
                                <m:chr m:val="̇"/>
                                <m:ctrlPr>
                                  <a:rPr lang="en-GB" sz="1800" b="0" i="1" smtClean="0">
                                    <a:latin typeface="Cambria Math" panose="02040503050406030204" pitchFamily="18" charset="0"/>
                                  </a:rPr>
                                </m:ctrlPr>
                              </m:accPr>
                              <m:e>
                                <m:r>
                                  <a:rPr lang="en-GB" sz="1800" b="0" i="1" smtClean="0">
                                    <a:latin typeface="Cambria Math" panose="02040503050406030204" pitchFamily="18" charset="0"/>
                                  </a:rPr>
                                  <m:t>𝑥</m:t>
                                </m:r>
                              </m:e>
                            </m:acc>
                            <m:r>
                              <m:rPr>
                                <m:brk m:alnAt="7"/>
                              </m:rPr>
                              <a:rPr lang="en-GB" sz="1800" b="0" i="1" smtClean="0">
                                <a:latin typeface="Cambria Math" panose="02040503050406030204" pitchFamily="18" charset="0"/>
                              </a:rPr>
                              <m:t>=</m:t>
                            </m:r>
                            <m:r>
                              <a:rPr lang="en-GB" sz="1800" b="0" i="1" smtClean="0">
                                <a:latin typeface="Cambria Math" panose="02040503050406030204" pitchFamily="18" charset="0"/>
                              </a:rPr>
                              <m:t>𝐴𝑥</m:t>
                            </m:r>
                            <m:r>
                              <a:rPr lang="en-GB" sz="1800" b="0" i="1" smtClean="0">
                                <a:latin typeface="Cambria Math" panose="02040503050406030204" pitchFamily="18" charset="0"/>
                              </a:rPr>
                              <m:t>+</m:t>
                            </m:r>
                            <m:r>
                              <a:rPr lang="en-GB" sz="1800" b="0" i="1" smtClean="0">
                                <a:latin typeface="Cambria Math" panose="02040503050406030204" pitchFamily="18" charset="0"/>
                              </a:rPr>
                              <m:t>𝐵𝑢</m:t>
                            </m:r>
                          </m:e>
                        </m:mr>
                        <m:mr>
                          <m:e>
                            <m:r>
                              <a:rPr lang="en-GB" sz="1800" b="0" i="1" smtClean="0">
                                <a:latin typeface="Cambria Math" panose="02040503050406030204" pitchFamily="18" charset="0"/>
                              </a:rPr>
                              <m:t>𝑦</m:t>
                            </m:r>
                            <m:r>
                              <a:rPr lang="en-GB" sz="1800" b="0" i="1" smtClean="0">
                                <a:latin typeface="Cambria Math" panose="02040503050406030204" pitchFamily="18" charset="0"/>
                              </a:rPr>
                              <m:t>=</m:t>
                            </m:r>
                            <m:r>
                              <a:rPr lang="en-GB" sz="1800" b="0" i="1" smtClean="0">
                                <a:latin typeface="Cambria Math" panose="02040503050406030204" pitchFamily="18" charset="0"/>
                              </a:rPr>
                              <m:t>𝐶𝑥</m:t>
                            </m:r>
                            <m:r>
                              <a:rPr lang="en-GB" sz="1800" b="0" i="1" smtClean="0">
                                <a:latin typeface="Cambria Math" panose="02040503050406030204" pitchFamily="18" charset="0"/>
                              </a:rPr>
                              <m:t>+</m:t>
                            </m:r>
                            <m:r>
                              <a:rPr lang="en-GB" sz="1800" b="0" i="1" smtClean="0">
                                <a:latin typeface="Cambria Math" panose="02040503050406030204" pitchFamily="18" charset="0"/>
                              </a:rPr>
                              <m:t>𝐷𝑢</m:t>
                            </m:r>
                          </m:e>
                        </m:mr>
                      </m:m>
                    </m:oMath>
                  </m:oMathPara>
                </a14:m>
                <a:endParaRPr lang="en-GB" dirty="0"/>
              </a:p>
            </p:txBody>
          </p:sp>
        </mc:Choice>
        <mc:Fallback xmlns="">
          <p:sp>
            <p:nvSpPr>
              <p:cNvPr id="26" name="TextBox 25">
                <a:extLst>
                  <a:ext uri="{FF2B5EF4-FFF2-40B4-BE49-F238E27FC236}">
                    <a16:creationId xmlns:a16="http://schemas.microsoft.com/office/drawing/2014/main" id="{BAEE98CD-C0C3-4C0B-86FB-E8B747B16BFB}"/>
                  </a:ext>
                </a:extLst>
              </p:cNvPr>
              <p:cNvSpPr txBox="1">
                <a:spLocks noRot="1" noChangeAspect="1" noMove="1" noResize="1" noEditPoints="1" noAdjustHandles="1" noChangeArrowheads="1" noChangeShapeType="1" noTextEdit="1"/>
              </p:cNvSpPr>
              <p:nvPr/>
            </p:nvSpPr>
            <p:spPr>
              <a:xfrm>
                <a:off x="6012160" y="1718666"/>
                <a:ext cx="1853952" cy="602665"/>
              </a:xfrm>
              <a:prstGeom prst="rect">
                <a:avLst/>
              </a:prstGeom>
              <a:blipFill>
                <a:blip r:embed="rId4"/>
                <a:stretch>
                  <a:fillRect/>
                </a:stretch>
              </a:blipFill>
            </p:spPr>
            <p:txBody>
              <a:bodyPr/>
              <a:lstStyle/>
              <a:p>
                <a:r>
                  <a:rPr lang="en-GB">
                    <a:noFill/>
                  </a:rPr>
                  <a:t> </a:t>
                </a:r>
              </a:p>
            </p:txBody>
          </p:sp>
        </mc:Fallback>
      </mc:AlternateContent>
      <p:sp>
        <p:nvSpPr>
          <p:cNvPr id="33" name="TextBox 32">
            <a:extLst>
              <a:ext uri="{FF2B5EF4-FFF2-40B4-BE49-F238E27FC236}">
                <a16:creationId xmlns:a16="http://schemas.microsoft.com/office/drawing/2014/main" id="{7C8CF5A4-C56C-41FE-8F16-7E18EF02A1D1}"/>
              </a:ext>
            </a:extLst>
          </p:cNvPr>
          <p:cNvSpPr txBox="1"/>
          <p:nvPr/>
        </p:nvSpPr>
        <p:spPr>
          <a:xfrm>
            <a:off x="495736" y="1482338"/>
            <a:ext cx="2698175" cy="369332"/>
          </a:xfrm>
          <a:prstGeom prst="rect">
            <a:avLst/>
          </a:prstGeom>
          <a:noFill/>
        </p:spPr>
        <p:txBody>
          <a:bodyPr wrap="none" rtlCol="0">
            <a:spAutoFit/>
          </a:bodyPr>
          <a:lstStyle/>
          <a:p>
            <a:r>
              <a:rPr lang="en-GB" b="1" dirty="0">
                <a:solidFill>
                  <a:srgbClr val="637EBB"/>
                </a:solidFill>
              </a:rPr>
              <a:t>Real transfer functions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BFE98F5-1189-4051-A462-5F4A516A9000}"/>
                  </a:ext>
                </a:extLst>
              </p:cNvPr>
              <p:cNvSpPr txBox="1"/>
              <p:nvPr/>
            </p:nvSpPr>
            <p:spPr>
              <a:xfrm>
                <a:off x="5787008" y="2819457"/>
                <a:ext cx="2304256" cy="871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𝐺</m:t>
                      </m:r>
                      <m:d>
                        <m:dPr>
                          <m:ctrlPr>
                            <a:rPr lang="en-GB" b="0" i="1" smtClean="0">
                              <a:latin typeface="Cambria Math" panose="02040503050406030204" pitchFamily="18" charset="0"/>
                            </a:rPr>
                          </m:ctrlPr>
                        </m:dPr>
                        <m:e>
                          <m:r>
                            <a:rPr lang="en-GB" b="0" i="1" smtClean="0">
                              <a:latin typeface="Cambria Math" panose="02040503050406030204" pitchFamily="18" charset="0"/>
                            </a:rPr>
                            <m:t>𝑠</m:t>
                          </m:r>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𝑖</m:t>
                                  </m:r>
                                </m:sub>
                              </m:sSub>
                            </m:num>
                            <m:den>
                              <m:r>
                                <a:rPr lang="en-GB" b="0" i="1" smtClean="0">
                                  <a:latin typeface="Cambria Math" panose="02040503050406030204" pitchFamily="18" charset="0"/>
                                </a:rPr>
                                <m:t>𝑠</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r>
                            <a:rPr lang="en-GB" b="0" i="1" smtClean="0">
                              <a:latin typeface="Cambria Math" panose="02040503050406030204" pitchFamily="18" charset="0"/>
                            </a:rPr>
                            <m:t>𝑑</m:t>
                          </m:r>
                        </m:e>
                      </m:nary>
                    </m:oMath>
                  </m:oMathPara>
                </a14:m>
                <a:endParaRPr lang="en-GB" dirty="0"/>
              </a:p>
            </p:txBody>
          </p:sp>
        </mc:Choice>
        <mc:Fallback xmlns="">
          <p:sp>
            <p:nvSpPr>
              <p:cNvPr id="20" name="TextBox 19">
                <a:extLst>
                  <a:ext uri="{FF2B5EF4-FFF2-40B4-BE49-F238E27FC236}">
                    <a16:creationId xmlns:a16="http://schemas.microsoft.com/office/drawing/2014/main" id="{8BFE98F5-1189-4051-A462-5F4A516A9000}"/>
                  </a:ext>
                </a:extLst>
              </p:cNvPr>
              <p:cNvSpPr txBox="1">
                <a:spLocks noRot="1" noChangeAspect="1" noMove="1" noResize="1" noEditPoints="1" noAdjustHandles="1" noChangeArrowheads="1" noChangeShapeType="1" noTextEdit="1"/>
              </p:cNvSpPr>
              <p:nvPr/>
            </p:nvSpPr>
            <p:spPr>
              <a:xfrm>
                <a:off x="5787008" y="2819457"/>
                <a:ext cx="2304256" cy="871264"/>
              </a:xfrm>
              <a:prstGeom prst="rect">
                <a:avLst/>
              </a:prstGeom>
              <a:blipFill>
                <a:blip r:embed="rId5"/>
                <a:stretch>
                  <a:fillRect/>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25676FC9-7922-4C97-B8CA-7B759DD2AB75}"/>
              </a:ext>
            </a:extLst>
          </p:cNvPr>
          <p:cNvSpPr txBox="1"/>
          <p:nvPr/>
        </p:nvSpPr>
        <p:spPr>
          <a:xfrm>
            <a:off x="4208187" y="3070423"/>
            <a:ext cx="1595373" cy="369332"/>
          </a:xfrm>
          <a:prstGeom prst="rect">
            <a:avLst/>
          </a:prstGeom>
          <a:noFill/>
        </p:spPr>
        <p:txBody>
          <a:bodyPr wrap="none" rtlCol="0">
            <a:spAutoFit/>
          </a:bodyPr>
          <a:lstStyle/>
          <a:p>
            <a:r>
              <a:rPr lang="en-GB" b="1" dirty="0">
                <a:solidFill>
                  <a:srgbClr val="FF0000"/>
                </a:solidFill>
              </a:rPr>
              <a:t>Vector fitting</a:t>
            </a:r>
          </a:p>
        </p:txBody>
      </p:sp>
      <p:sp>
        <p:nvSpPr>
          <p:cNvPr id="23" name="TextBox 22">
            <a:extLst>
              <a:ext uri="{FF2B5EF4-FFF2-40B4-BE49-F238E27FC236}">
                <a16:creationId xmlns:a16="http://schemas.microsoft.com/office/drawing/2014/main" id="{49DCEED1-E764-4C6C-833E-7B1FA2C8F876}"/>
              </a:ext>
            </a:extLst>
          </p:cNvPr>
          <p:cNvSpPr txBox="1"/>
          <p:nvPr/>
        </p:nvSpPr>
        <p:spPr>
          <a:xfrm>
            <a:off x="671550" y="3070423"/>
            <a:ext cx="2256384" cy="369332"/>
          </a:xfrm>
          <a:prstGeom prst="rect">
            <a:avLst/>
          </a:prstGeom>
          <a:noFill/>
        </p:spPr>
        <p:txBody>
          <a:bodyPr wrap="square" rtlCol="0">
            <a:spAutoFit/>
          </a:bodyPr>
          <a:lstStyle/>
          <a:p>
            <a:pPr algn="ctr"/>
            <a:r>
              <a:rPr lang="en-GB" b="1" dirty="0">
                <a:solidFill>
                  <a:srgbClr val="637EBB"/>
                </a:solidFill>
              </a:rPr>
              <a:t>4 unknowns</a:t>
            </a:r>
          </a:p>
        </p:txBody>
      </p:sp>
      <p:cxnSp>
        <p:nvCxnSpPr>
          <p:cNvPr id="9" name="Straight Arrow Connector 8">
            <a:extLst>
              <a:ext uri="{FF2B5EF4-FFF2-40B4-BE49-F238E27FC236}">
                <a16:creationId xmlns:a16="http://schemas.microsoft.com/office/drawing/2014/main" id="{7F69C244-C021-4226-B080-684604E49F2E}"/>
              </a:ext>
            </a:extLst>
          </p:cNvPr>
          <p:cNvCxnSpPr>
            <a:cxnSpLocks/>
            <a:stCxn id="24" idx="2"/>
            <a:endCxn id="23" idx="0"/>
          </p:cNvCxnSpPr>
          <p:nvPr/>
        </p:nvCxnSpPr>
        <p:spPr>
          <a:xfrm>
            <a:off x="1799742" y="2551404"/>
            <a:ext cx="0" cy="519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D3427EE-F87B-4BC5-A60F-38385EC75F64}"/>
              </a:ext>
            </a:extLst>
          </p:cNvPr>
          <p:cNvSpPr txBox="1"/>
          <p:nvPr/>
        </p:nvSpPr>
        <p:spPr>
          <a:xfrm>
            <a:off x="561102" y="3958774"/>
            <a:ext cx="2477280" cy="646331"/>
          </a:xfrm>
          <a:prstGeom prst="rect">
            <a:avLst/>
          </a:prstGeom>
          <a:noFill/>
        </p:spPr>
        <p:txBody>
          <a:bodyPr wrap="square" rtlCol="0">
            <a:spAutoFit/>
          </a:bodyPr>
          <a:lstStyle/>
          <a:p>
            <a:pPr algn="ctr"/>
            <a:r>
              <a:rPr lang="en-GB" b="1" dirty="0">
                <a:solidFill>
                  <a:srgbClr val="637EBB"/>
                </a:solidFill>
              </a:rPr>
              <a:t>At least 2 measurements tests</a:t>
            </a:r>
          </a:p>
        </p:txBody>
      </p:sp>
      <p:cxnSp>
        <p:nvCxnSpPr>
          <p:cNvPr id="28" name="Straight Arrow Connector 27">
            <a:extLst>
              <a:ext uri="{FF2B5EF4-FFF2-40B4-BE49-F238E27FC236}">
                <a16:creationId xmlns:a16="http://schemas.microsoft.com/office/drawing/2014/main" id="{13E8E87B-A917-4A4C-8881-309B2F6C3307}"/>
              </a:ext>
            </a:extLst>
          </p:cNvPr>
          <p:cNvCxnSpPr>
            <a:cxnSpLocks/>
            <a:stCxn id="23" idx="2"/>
            <a:endCxn id="27" idx="0"/>
          </p:cNvCxnSpPr>
          <p:nvPr/>
        </p:nvCxnSpPr>
        <p:spPr>
          <a:xfrm>
            <a:off x="1799742" y="3439755"/>
            <a:ext cx="0" cy="519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F9B55821-7E4D-4733-8758-47B9BDCA9A7D}"/>
              </a:ext>
            </a:extLst>
          </p:cNvPr>
          <p:cNvCxnSpPr>
            <a:stCxn id="27" idx="3"/>
            <a:endCxn id="20" idx="2"/>
          </p:cNvCxnSpPr>
          <p:nvPr/>
        </p:nvCxnSpPr>
        <p:spPr>
          <a:xfrm flipV="1">
            <a:off x="3038382" y="3690721"/>
            <a:ext cx="3900754" cy="59121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FD834A6-631D-42A5-BF46-B5A277AC0A9D}"/>
              </a:ext>
            </a:extLst>
          </p:cNvPr>
          <p:cNvCxnSpPr>
            <a:cxnSpLocks/>
            <a:stCxn id="20" idx="0"/>
            <a:endCxn id="26" idx="2"/>
          </p:cNvCxnSpPr>
          <p:nvPr/>
        </p:nvCxnSpPr>
        <p:spPr>
          <a:xfrm flipV="1">
            <a:off x="6939136" y="2321331"/>
            <a:ext cx="0" cy="498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55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map&#10;&#10;Description automatically generated">
            <a:extLst>
              <a:ext uri="{FF2B5EF4-FFF2-40B4-BE49-F238E27FC236}">
                <a16:creationId xmlns:a16="http://schemas.microsoft.com/office/drawing/2014/main" id="{65C81701-65E1-484C-96AE-EB5704904A4C}"/>
              </a:ext>
            </a:extLst>
          </p:cNvPr>
          <p:cNvPicPr>
            <a:picLocks noChangeAspect="1"/>
          </p:cNvPicPr>
          <p:nvPr/>
        </p:nvPicPr>
        <p:blipFill rotWithShape="1">
          <a:blip r:embed="rId3">
            <a:extLst>
              <a:ext uri="{28A0092B-C50C-407E-A947-70E740481C1C}">
                <a14:useLocalDpi xmlns:a14="http://schemas.microsoft.com/office/drawing/2010/main" val="0"/>
              </a:ext>
            </a:extLst>
          </a:blip>
          <a:srcRect b="55547"/>
          <a:stretch/>
        </p:blipFill>
        <p:spPr>
          <a:xfrm>
            <a:off x="251520" y="1947422"/>
            <a:ext cx="4211603" cy="2064488"/>
          </a:xfrm>
          <a:prstGeom prst="rect">
            <a:avLst/>
          </a:prstGeom>
        </p:spPr>
      </p:pic>
      <p:pic>
        <p:nvPicPr>
          <p:cNvPr id="22" name="Picture 21" descr="A close up of a map&#10;&#10;Description automatically generated">
            <a:extLst>
              <a:ext uri="{FF2B5EF4-FFF2-40B4-BE49-F238E27FC236}">
                <a16:creationId xmlns:a16="http://schemas.microsoft.com/office/drawing/2014/main" id="{B2F83FD4-2F35-436F-A096-7EEAAEC71572}"/>
              </a:ext>
            </a:extLst>
          </p:cNvPr>
          <p:cNvPicPr>
            <a:picLocks noChangeAspect="1"/>
          </p:cNvPicPr>
          <p:nvPr/>
        </p:nvPicPr>
        <p:blipFill rotWithShape="1">
          <a:blip r:embed="rId3">
            <a:extLst>
              <a:ext uri="{28A0092B-C50C-407E-A947-70E740481C1C}">
                <a14:useLocalDpi xmlns:a14="http://schemas.microsoft.com/office/drawing/2010/main" val="0"/>
              </a:ext>
            </a:extLst>
          </a:blip>
          <a:srcRect t="46804"/>
          <a:stretch/>
        </p:blipFill>
        <p:spPr>
          <a:xfrm>
            <a:off x="4674815" y="1997115"/>
            <a:ext cx="4212000" cy="2470732"/>
          </a:xfrm>
          <a:prstGeom prst="rect">
            <a:avLst/>
          </a:prstGeom>
        </p:spPr>
      </p:pic>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23528" y="603549"/>
            <a:ext cx="8315944" cy="486054"/>
          </a:xfrm>
        </p:spPr>
        <p:txBody>
          <a:bodyPr/>
          <a:lstStyle/>
          <a:p>
            <a:r>
              <a:rPr lang="en-GB" sz="2800" dirty="0"/>
              <a:t>Impedance estimation: Vector fitting</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14</a:t>
            </a:fld>
            <a:endParaRPr lang="en-GB" dirty="0"/>
          </a:p>
        </p:txBody>
      </p:sp>
      <p:sp>
        <p:nvSpPr>
          <p:cNvPr id="33" name="TextBox 32">
            <a:extLst>
              <a:ext uri="{FF2B5EF4-FFF2-40B4-BE49-F238E27FC236}">
                <a16:creationId xmlns:a16="http://schemas.microsoft.com/office/drawing/2014/main" id="{7C8CF5A4-C56C-41FE-8F16-7E18EF02A1D1}"/>
              </a:ext>
            </a:extLst>
          </p:cNvPr>
          <p:cNvSpPr txBox="1"/>
          <p:nvPr/>
        </p:nvSpPr>
        <p:spPr>
          <a:xfrm>
            <a:off x="495736" y="1482338"/>
            <a:ext cx="6848991" cy="369332"/>
          </a:xfrm>
          <a:prstGeom prst="rect">
            <a:avLst/>
          </a:prstGeom>
          <a:noFill/>
        </p:spPr>
        <p:txBody>
          <a:bodyPr wrap="none" rtlCol="0">
            <a:spAutoFit/>
          </a:bodyPr>
          <a:lstStyle/>
          <a:p>
            <a:r>
              <a:rPr lang="en-GB" b="1" dirty="0">
                <a:solidFill>
                  <a:srgbClr val="637EBB"/>
                </a:solidFill>
              </a:rPr>
              <a:t>Example: average model of VSC with PLL and current control</a:t>
            </a:r>
          </a:p>
        </p:txBody>
      </p:sp>
      <p:sp>
        <p:nvSpPr>
          <p:cNvPr id="7" name="TextBox 6">
            <a:extLst>
              <a:ext uri="{FF2B5EF4-FFF2-40B4-BE49-F238E27FC236}">
                <a16:creationId xmlns:a16="http://schemas.microsoft.com/office/drawing/2014/main" id="{F932ABC5-209B-480B-8FDD-D59856DD0D2C}"/>
              </a:ext>
            </a:extLst>
          </p:cNvPr>
          <p:cNvSpPr txBox="1"/>
          <p:nvPr/>
        </p:nvSpPr>
        <p:spPr>
          <a:xfrm>
            <a:off x="495736" y="4403888"/>
            <a:ext cx="8391079" cy="400110"/>
          </a:xfrm>
          <a:prstGeom prst="rect">
            <a:avLst/>
          </a:prstGeom>
          <a:noFill/>
        </p:spPr>
        <p:txBody>
          <a:bodyPr wrap="square" rtlCol="0">
            <a:spAutoFit/>
          </a:bodyPr>
          <a:lstStyle/>
          <a:p>
            <a:r>
              <a:rPr lang="en-GB" sz="1000" dirty="0"/>
              <a:t>A. </a:t>
            </a:r>
            <a:r>
              <a:rPr lang="en-GB" sz="1000" dirty="0" err="1"/>
              <a:t>Rygg</a:t>
            </a:r>
            <a:r>
              <a:rPr lang="en-GB" sz="1000" dirty="0"/>
              <a:t> and M. </a:t>
            </a:r>
            <a:r>
              <a:rPr lang="en-GB" sz="1000" dirty="0" err="1"/>
              <a:t>Molinas</a:t>
            </a:r>
            <a:r>
              <a:rPr lang="en-GB" sz="1000" dirty="0"/>
              <a:t>, "Apparent Impedance Analysis: A Small-Signal Method for Stability Analysis of Power Electronic-Based Systems," in </a:t>
            </a:r>
            <a:r>
              <a:rPr lang="en-GB" sz="1000" i="1" dirty="0"/>
              <a:t>IEEE Journal of Emerging and Selected Topics in Power Electronics</a:t>
            </a:r>
            <a:r>
              <a:rPr lang="en-GB" sz="1000" dirty="0"/>
              <a:t>, vol. 5, no. 4, pp. 1474-1486, Dec. 2017</a:t>
            </a:r>
            <a:endParaRPr lang="en-GB" sz="1000" b="1" dirty="0">
              <a:solidFill>
                <a:srgbClr val="637EBB"/>
              </a:solidFill>
            </a:endParaRPr>
          </a:p>
        </p:txBody>
      </p:sp>
    </p:spTree>
    <p:extLst>
      <p:ext uri="{BB962C8B-B14F-4D97-AF65-F5344CB8AC3E}">
        <p14:creationId xmlns:p14="http://schemas.microsoft.com/office/powerpoint/2010/main" val="570012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7022962-926A-473D-9906-BBDF15BC46AB}"/>
              </a:ext>
            </a:extLst>
          </p:cNvPr>
          <p:cNvPicPr>
            <a:picLocks noChangeAspect="1"/>
          </p:cNvPicPr>
          <p:nvPr/>
        </p:nvPicPr>
        <p:blipFill>
          <a:blip r:embed="rId3"/>
          <a:stretch>
            <a:fillRect/>
          </a:stretch>
        </p:blipFill>
        <p:spPr>
          <a:xfrm>
            <a:off x="4425028" y="1995308"/>
            <a:ext cx="3531600" cy="2648700"/>
          </a:xfrm>
          <a:prstGeom prst="rect">
            <a:avLst/>
          </a:prstGeom>
        </p:spPr>
      </p:pic>
      <p:pic>
        <p:nvPicPr>
          <p:cNvPr id="10" name="Picture 9">
            <a:extLst>
              <a:ext uri="{FF2B5EF4-FFF2-40B4-BE49-F238E27FC236}">
                <a16:creationId xmlns:a16="http://schemas.microsoft.com/office/drawing/2014/main" id="{488F6DB4-4E72-45CE-90C7-D78C4DD1A8BD}"/>
              </a:ext>
            </a:extLst>
          </p:cNvPr>
          <p:cNvPicPr>
            <a:picLocks noChangeAspect="1"/>
          </p:cNvPicPr>
          <p:nvPr/>
        </p:nvPicPr>
        <p:blipFill>
          <a:blip r:embed="rId4"/>
          <a:stretch>
            <a:fillRect/>
          </a:stretch>
        </p:blipFill>
        <p:spPr>
          <a:xfrm>
            <a:off x="893428" y="1995308"/>
            <a:ext cx="3531600" cy="2648700"/>
          </a:xfrm>
          <a:prstGeom prst="rect">
            <a:avLst/>
          </a:prstGeom>
        </p:spPr>
      </p:pic>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414888" y="700170"/>
            <a:ext cx="8315944" cy="486054"/>
          </a:xfrm>
        </p:spPr>
        <p:txBody>
          <a:bodyPr/>
          <a:lstStyle/>
          <a:p>
            <a:r>
              <a:rPr lang="en-GB" sz="2800" dirty="0"/>
              <a:t>Impedance estimation: Vector fitting</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15</a:t>
            </a:fld>
            <a:endParaRPr lang="en-GB" dirty="0"/>
          </a:p>
        </p:txBody>
      </p:sp>
      <p:sp>
        <p:nvSpPr>
          <p:cNvPr id="33" name="TextBox 32">
            <a:extLst>
              <a:ext uri="{FF2B5EF4-FFF2-40B4-BE49-F238E27FC236}">
                <a16:creationId xmlns:a16="http://schemas.microsoft.com/office/drawing/2014/main" id="{7C8CF5A4-C56C-41FE-8F16-7E18EF02A1D1}"/>
              </a:ext>
            </a:extLst>
          </p:cNvPr>
          <p:cNvSpPr txBox="1"/>
          <p:nvPr/>
        </p:nvSpPr>
        <p:spPr>
          <a:xfrm>
            <a:off x="495737" y="1482338"/>
            <a:ext cx="8154246" cy="646331"/>
          </a:xfrm>
          <a:prstGeom prst="rect">
            <a:avLst/>
          </a:prstGeom>
          <a:noFill/>
        </p:spPr>
        <p:txBody>
          <a:bodyPr wrap="square" rtlCol="0">
            <a:spAutoFit/>
          </a:bodyPr>
          <a:lstStyle/>
          <a:p>
            <a:r>
              <a:rPr lang="en-GB" b="1" dirty="0">
                <a:solidFill>
                  <a:srgbClr val="637EBB"/>
                </a:solidFill>
              </a:rPr>
              <a:t>Example reproduced in PSCAD: average model of VSC with PLL and current control</a:t>
            </a:r>
          </a:p>
        </p:txBody>
      </p:sp>
      <p:grpSp>
        <p:nvGrpSpPr>
          <p:cNvPr id="11" name="Group 10">
            <a:extLst>
              <a:ext uri="{FF2B5EF4-FFF2-40B4-BE49-F238E27FC236}">
                <a16:creationId xmlns:a16="http://schemas.microsoft.com/office/drawing/2014/main" id="{6B63420B-E762-4A9E-9F0D-1079FB6A3228}"/>
              </a:ext>
            </a:extLst>
          </p:cNvPr>
          <p:cNvGrpSpPr/>
          <p:nvPr/>
        </p:nvGrpSpPr>
        <p:grpSpPr>
          <a:xfrm>
            <a:off x="2796110" y="4526999"/>
            <a:ext cx="1703423" cy="276999"/>
            <a:chOff x="2123728" y="4449474"/>
            <a:chExt cx="1703423" cy="276999"/>
          </a:xfrm>
        </p:grpSpPr>
        <p:grpSp>
          <p:nvGrpSpPr>
            <p:cNvPr id="12" name="Group 11">
              <a:extLst>
                <a:ext uri="{FF2B5EF4-FFF2-40B4-BE49-F238E27FC236}">
                  <a16:creationId xmlns:a16="http://schemas.microsoft.com/office/drawing/2014/main" id="{4F15A0F7-1830-4C88-8BD7-3B5E9D493965}"/>
                </a:ext>
              </a:extLst>
            </p:cNvPr>
            <p:cNvGrpSpPr/>
            <p:nvPr/>
          </p:nvGrpSpPr>
          <p:grpSpPr>
            <a:xfrm>
              <a:off x="2123728" y="4515966"/>
              <a:ext cx="504056" cy="144016"/>
              <a:chOff x="2123728" y="4515966"/>
              <a:chExt cx="504056" cy="144016"/>
            </a:xfrm>
          </p:grpSpPr>
          <p:cxnSp>
            <p:nvCxnSpPr>
              <p:cNvPr id="14" name="Straight Connector 13">
                <a:extLst>
                  <a:ext uri="{FF2B5EF4-FFF2-40B4-BE49-F238E27FC236}">
                    <a16:creationId xmlns:a16="http://schemas.microsoft.com/office/drawing/2014/main" id="{03DDB060-1CB0-469E-9BBF-CB94D6B1AF3F}"/>
                  </a:ext>
                </a:extLst>
              </p:cNvPr>
              <p:cNvCxnSpPr>
                <a:cxnSpLocks/>
              </p:cNvCxnSpPr>
              <p:nvPr/>
            </p:nvCxnSpPr>
            <p:spPr>
              <a:xfrm>
                <a:off x="2123728" y="4587974"/>
                <a:ext cx="50405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BDFE9C0-97DF-4684-9D28-23C9D08D3674}"/>
                  </a:ext>
                </a:extLst>
              </p:cNvPr>
              <p:cNvSpPr/>
              <p:nvPr/>
            </p:nvSpPr>
            <p:spPr>
              <a:xfrm>
                <a:off x="2303748" y="4515966"/>
                <a:ext cx="144016" cy="144016"/>
              </a:xfrm>
              <a:prstGeom prst="ellipse">
                <a:avLst/>
              </a:prstGeom>
              <a:noFill/>
              <a:ln w="9525">
                <a:solidFill>
                  <a:srgbClr val="63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756762A5-8E23-451C-ACA3-9DEB52995D5D}"/>
                </a:ext>
              </a:extLst>
            </p:cNvPr>
            <p:cNvSpPr txBox="1"/>
            <p:nvPr/>
          </p:nvSpPr>
          <p:spPr>
            <a:xfrm>
              <a:off x="2627784" y="4449474"/>
              <a:ext cx="1199367" cy="276999"/>
            </a:xfrm>
            <a:prstGeom prst="rect">
              <a:avLst/>
            </a:prstGeom>
            <a:noFill/>
          </p:spPr>
          <p:txBody>
            <a:bodyPr wrap="none" rtlCol="0">
              <a:spAutoFit/>
            </a:bodyPr>
            <a:lstStyle/>
            <a:p>
              <a:r>
                <a:rPr lang="en-GB" sz="1200" dirty="0"/>
                <a:t>measurements</a:t>
              </a:r>
            </a:p>
          </p:txBody>
        </p:sp>
      </p:grpSp>
      <p:grpSp>
        <p:nvGrpSpPr>
          <p:cNvPr id="16" name="Group 15">
            <a:extLst>
              <a:ext uri="{FF2B5EF4-FFF2-40B4-BE49-F238E27FC236}">
                <a16:creationId xmlns:a16="http://schemas.microsoft.com/office/drawing/2014/main" id="{F92E50D2-703C-48AB-9711-3C341BDDA3D5}"/>
              </a:ext>
            </a:extLst>
          </p:cNvPr>
          <p:cNvGrpSpPr/>
          <p:nvPr/>
        </p:nvGrpSpPr>
        <p:grpSpPr>
          <a:xfrm>
            <a:off x="4884342" y="4526999"/>
            <a:ext cx="1055810" cy="276999"/>
            <a:chOff x="2123728" y="4449474"/>
            <a:chExt cx="1055810" cy="276999"/>
          </a:xfrm>
        </p:grpSpPr>
        <p:cxnSp>
          <p:nvCxnSpPr>
            <p:cNvPr id="17" name="Straight Connector 16">
              <a:extLst>
                <a:ext uri="{FF2B5EF4-FFF2-40B4-BE49-F238E27FC236}">
                  <a16:creationId xmlns:a16="http://schemas.microsoft.com/office/drawing/2014/main" id="{CB6DD29F-78A7-43FA-9579-6052B3CDAD3B}"/>
                </a:ext>
              </a:extLst>
            </p:cNvPr>
            <p:cNvCxnSpPr>
              <a:cxnSpLocks/>
            </p:cNvCxnSpPr>
            <p:nvPr/>
          </p:nvCxnSpPr>
          <p:spPr>
            <a:xfrm>
              <a:off x="2123728" y="4587974"/>
              <a:ext cx="504056"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A31F9EB-177E-472D-BA49-5A141139D6D2}"/>
                </a:ext>
              </a:extLst>
            </p:cNvPr>
            <p:cNvSpPr txBox="1"/>
            <p:nvPr/>
          </p:nvSpPr>
          <p:spPr>
            <a:xfrm>
              <a:off x="2627784" y="4449474"/>
              <a:ext cx="551754" cy="276999"/>
            </a:xfrm>
            <a:prstGeom prst="rect">
              <a:avLst/>
            </a:prstGeom>
            <a:noFill/>
          </p:spPr>
          <p:txBody>
            <a:bodyPr wrap="none" rtlCol="0">
              <a:spAutoFit/>
            </a:bodyPr>
            <a:lstStyle/>
            <a:p>
              <a:r>
                <a:rPr lang="en-GB" sz="1200" dirty="0"/>
                <a:t>fitting</a:t>
              </a:r>
            </a:p>
          </p:txBody>
        </p:sp>
      </p:grpSp>
    </p:spTree>
    <p:extLst>
      <p:ext uri="{BB962C8B-B14F-4D97-AF65-F5344CB8AC3E}">
        <p14:creationId xmlns:p14="http://schemas.microsoft.com/office/powerpoint/2010/main" val="351987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EA0022-6022-454E-AEC9-17D1770D1C84}"/>
              </a:ext>
            </a:extLst>
          </p:cNvPr>
          <p:cNvPicPr>
            <a:picLocks noChangeAspect="1"/>
          </p:cNvPicPr>
          <p:nvPr/>
        </p:nvPicPr>
        <p:blipFill>
          <a:blip r:embed="rId3"/>
          <a:stretch>
            <a:fillRect/>
          </a:stretch>
        </p:blipFill>
        <p:spPr>
          <a:xfrm>
            <a:off x="4424776" y="1995308"/>
            <a:ext cx="3531600" cy="2648700"/>
          </a:xfrm>
          <a:prstGeom prst="rect">
            <a:avLst/>
          </a:prstGeom>
        </p:spPr>
      </p:pic>
      <p:pic>
        <p:nvPicPr>
          <p:cNvPr id="5" name="Picture 4">
            <a:extLst>
              <a:ext uri="{FF2B5EF4-FFF2-40B4-BE49-F238E27FC236}">
                <a16:creationId xmlns:a16="http://schemas.microsoft.com/office/drawing/2014/main" id="{ECF5827F-F22F-4F9E-B9EE-AA5CB3EEB2CF}"/>
              </a:ext>
            </a:extLst>
          </p:cNvPr>
          <p:cNvPicPr>
            <a:picLocks noChangeAspect="1"/>
          </p:cNvPicPr>
          <p:nvPr/>
        </p:nvPicPr>
        <p:blipFill>
          <a:blip r:embed="rId4"/>
          <a:stretch>
            <a:fillRect/>
          </a:stretch>
        </p:blipFill>
        <p:spPr>
          <a:xfrm>
            <a:off x="893176" y="1995308"/>
            <a:ext cx="3531600" cy="2648700"/>
          </a:xfrm>
          <a:prstGeom prst="rect">
            <a:avLst/>
          </a:prstGeom>
        </p:spPr>
      </p:pic>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41561" y="667897"/>
            <a:ext cx="8315944" cy="486054"/>
          </a:xfrm>
        </p:spPr>
        <p:txBody>
          <a:bodyPr/>
          <a:lstStyle/>
          <a:p>
            <a:r>
              <a:rPr lang="en-GB" sz="2800" dirty="0"/>
              <a:t>Impedance estimation: Vector fitting</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16</a:t>
            </a:fld>
            <a:endParaRPr lang="en-GB" dirty="0"/>
          </a:p>
        </p:txBody>
      </p:sp>
      <p:sp>
        <p:nvSpPr>
          <p:cNvPr id="33" name="TextBox 32">
            <a:extLst>
              <a:ext uri="{FF2B5EF4-FFF2-40B4-BE49-F238E27FC236}">
                <a16:creationId xmlns:a16="http://schemas.microsoft.com/office/drawing/2014/main" id="{7C8CF5A4-C56C-41FE-8F16-7E18EF02A1D1}"/>
              </a:ext>
            </a:extLst>
          </p:cNvPr>
          <p:cNvSpPr txBox="1"/>
          <p:nvPr/>
        </p:nvSpPr>
        <p:spPr>
          <a:xfrm>
            <a:off x="495737" y="1482338"/>
            <a:ext cx="8154246" cy="646331"/>
          </a:xfrm>
          <a:prstGeom prst="rect">
            <a:avLst/>
          </a:prstGeom>
          <a:noFill/>
        </p:spPr>
        <p:txBody>
          <a:bodyPr wrap="square" rtlCol="0">
            <a:spAutoFit/>
          </a:bodyPr>
          <a:lstStyle/>
          <a:p>
            <a:r>
              <a:rPr lang="en-GB" b="1" dirty="0">
                <a:solidFill>
                  <a:srgbClr val="637EBB"/>
                </a:solidFill>
              </a:rPr>
              <a:t>Example reproduced in PSCAD: average model of VSC with PLL and current control including delay</a:t>
            </a:r>
          </a:p>
        </p:txBody>
      </p:sp>
      <p:grpSp>
        <p:nvGrpSpPr>
          <p:cNvPr id="11" name="Group 10">
            <a:extLst>
              <a:ext uri="{FF2B5EF4-FFF2-40B4-BE49-F238E27FC236}">
                <a16:creationId xmlns:a16="http://schemas.microsoft.com/office/drawing/2014/main" id="{6B63420B-E762-4A9E-9F0D-1079FB6A3228}"/>
              </a:ext>
            </a:extLst>
          </p:cNvPr>
          <p:cNvGrpSpPr/>
          <p:nvPr/>
        </p:nvGrpSpPr>
        <p:grpSpPr>
          <a:xfrm>
            <a:off x="2796110" y="4526999"/>
            <a:ext cx="1703423" cy="276999"/>
            <a:chOff x="2123728" y="4449474"/>
            <a:chExt cx="1703423" cy="276999"/>
          </a:xfrm>
        </p:grpSpPr>
        <p:grpSp>
          <p:nvGrpSpPr>
            <p:cNvPr id="12" name="Group 11">
              <a:extLst>
                <a:ext uri="{FF2B5EF4-FFF2-40B4-BE49-F238E27FC236}">
                  <a16:creationId xmlns:a16="http://schemas.microsoft.com/office/drawing/2014/main" id="{4F15A0F7-1830-4C88-8BD7-3B5E9D493965}"/>
                </a:ext>
              </a:extLst>
            </p:cNvPr>
            <p:cNvGrpSpPr/>
            <p:nvPr/>
          </p:nvGrpSpPr>
          <p:grpSpPr>
            <a:xfrm>
              <a:off x="2123728" y="4515966"/>
              <a:ext cx="504056" cy="144016"/>
              <a:chOff x="2123728" y="4515966"/>
              <a:chExt cx="504056" cy="144016"/>
            </a:xfrm>
          </p:grpSpPr>
          <p:cxnSp>
            <p:nvCxnSpPr>
              <p:cNvPr id="14" name="Straight Connector 13">
                <a:extLst>
                  <a:ext uri="{FF2B5EF4-FFF2-40B4-BE49-F238E27FC236}">
                    <a16:creationId xmlns:a16="http://schemas.microsoft.com/office/drawing/2014/main" id="{03DDB060-1CB0-469E-9BBF-CB94D6B1AF3F}"/>
                  </a:ext>
                </a:extLst>
              </p:cNvPr>
              <p:cNvCxnSpPr>
                <a:cxnSpLocks/>
              </p:cNvCxnSpPr>
              <p:nvPr/>
            </p:nvCxnSpPr>
            <p:spPr>
              <a:xfrm>
                <a:off x="2123728" y="4587974"/>
                <a:ext cx="50405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BDFE9C0-97DF-4684-9D28-23C9D08D3674}"/>
                  </a:ext>
                </a:extLst>
              </p:cNvPr>
              <p:cNvSpPr/>
              <p:nvPr/>
            </p:nvSpPr>
            <p:spPr>
              <a:xfrm>
                <a:off x="2303748" y="4515966"/>
                <a:ext cx="144016" cy="144016"/>
              </a:xfrm>
              <a:prstGeom prst="ellipse">
                <a:avLst/>
              </a:prstGeom>
              <a:noFill/>
              <a:ln w="9525">
                <a:solidFill>
                  <a:srgbClr val="63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756762A5-8E23-451C-ACA3-9DEB52995D5D}"/>
                </a:ext>
              </a:extLst>
            </p:cNvPr>
            <p:cNvSpPr txBox="1"/>
            <p:nvPr/>
          </p:nvSpPr>
          <p:spPr>
            <a:xfrm>
              <a:off x="2627784" y="4449474"/>
              <a:ext cx="1199367" cy="276999"/>
            </a:xfrm>
            <a:prstGeom prst="rect">
              <a:avLst/>
            </a:prstGeom>
            <a:noFill/>
          </p:spPr>
          <p:txBody>
            <a:bodyPr wrap="none" rtlCol="0">
              <a:spAutoFit/>
            </a:bodyPr>
            <a:lstStyle/>
            <a:p>
              <a:r>
                <a:rPr lang="en-GB" sz="1200" dirty="0"/>
                <a:t>measurements</a:t>
              </a:r>
            </a:p>
          </p:txBody>
        </p:sp>
      </p:grpSp>
      <p:grpSp>
        <p:nvGrpSpPr>
          <p:cNvPr id="16" name="Group 15">
            <a:extLst>
              <a:ext uri="{FF2B5EF4-FFF2-40B4-BE49-F238E27FC236}">
                <a16:creationId xmlns:a16="http://schemas.microsoft.com/office/drawing/2014/main" id="{F92E50D2-703C-48AB-9711-3C341BDDA3D5}"/>
              </a:ext>
            </a:extLst>
          </p:cNvPr>
          <p:cNvGrpSpPr/>
          <p:nvPr/>
        </p:nvGrpSpPr>
        <p:grpSpPr>
          <a:xfrm>
            <a:off x="4884342" y="4526999"/>
            <a:ext cx="1055810" cy="276999"/>
            <a:chOff x="2123728" y="4449474"/>
            <a:chExt cx="1055810" cy="276999"/>
          </a:xfrm>
        </p:grpSpPr>
        <p:cxnSp>
          <p:nvCxnSpPr>
            <p:cNvPr id="17" name="Straight Connector 16">
              <a:extLst>
                <a:ext uri="{FF2B5EF4-FFF2-40B4-BE49-F238E27FC236}">
                  <a16:creationId xmlns:a16="http://schemas.microsoft.com/office/drawing/2014/main" id="{CB6DD29F-78A7-43FA-9579-6052B3CDAD3B}"/>
                </a:ext>
              </a:extLst>
            </p:cNvPr>
            <p:cNvCxnSpPr>
              <a:cxnSpLocks/>
            </p:cNvCxnSpPr>
            <p:nvPr/>
          </p:nvCxnSpPr>
          <p:spPr>
            <a:xfrm>
              <a:off x="2123728" y="4587974"/>
              <a:ext cx="504056"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A31F9EB-177E-472D-BA49-5A141139D6D2}"/>
                </a:ext>
              </a:extLst>
            </p:cNvPr>
            <p:cNvSpPr txBox="1"/>
            <p:nvPr/>
          </p:nvSpPr>
          <p:spPr>
            <a:xfrm>
              <a:off x="2627784" y="4449474"/>
              <a:ext cx="551754" cy="276999"/>
            </a:xfrm>
            <a:prstGeom prst="rect">
              <a:avLst/>
            </a:prstGeom>
            <a:noFill/>
          </p:spPr>
          <p:txBody>
            <a:bodyPr wrap="none" rtlCol="0">
              <a:spAutoFit/>
            </a:bodyPr>
            <a:lstStyle/>
            <a:p>
              <a:r>
                <a:rPr lang="en-GB" sz="1200" dirty="0"/>
                <a:t>fitting</a:t>
              </a:r>
            </a:p>
          </p:txBody>
        </p:sp>
      </p:grpSp>
    </p:spTree>
    <p:extLst>
      <p:ext uri="{BB962C8B-B14F-4D97-AF65-F5344CB8AC3E}">
        <p14:creationId xmlns:p14="http://schemas.microsoft.com/office/powerpoint/2010/main" val="182978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7F50B-4178-4C12-85C6-550E3DC0AE2D}"/>
              </a:ext>
            </a:extLst>
          </p:cNvPr>
          <p:cNvPicPr>
            <a:picLocks noChangeAspect="1"/>
          </p:cNvPicPr>
          <p:nvPr/>
        </p:nvPicPr>
        <p:blipFill>
          <a:blip r:embed="rId3"/>
          <a:stretch>
            <a:fillRect/>
          </a:stretch>
        </p:blipFill>
        <p:spPr>
          <a:xfrm>
            <a:off x="4492010" y="1851657"/>
            <a:ext cx="3600000" cy="2700000"/>
          </a:xfrm>
          <a:prstGeom prst="rect">
            <a:avLst/>
          </a:prstGeom>
        </p:spPr>
      </p:pic>
      <p:pic>
        <p:nvPicPr>
          <p:cNvPr id="5" name="Picture 4">
            <a:extLst>
              <a:ext uri="{FF2B5EF4-FFF2-40B4-BE49-F238E27FC236}">
                <a16:creationId xmlns:a16="http://schemas.microsoft.com/office/drawing/2014/main" id="{316AE9CD-73FA-4981-81A2-66D5782154A5}"/>
              </a:ext>
            </a:extLst>
          </p:cNvPr>
          <p:cNvPicPr>
            <a:picLocks noChangeAspect="1"/>
          </p:cNvPicPr>
          <p:nvPr/>
        </p:nvPicPr>
        <p:blipFill>
          <a:blip r:embed="rId4"/>
          <a:stretch>
            <a:fillRect/>
          </a:stretch>
        </p:blipFill>
        <p:spPr>
          <a:xfrm>
            <a:off x="892010" y="1851659"/>
            <a:ext cx="3600000" cy="2700000"/>
          </a:xfrm>
          <a:prstGeom prst="rect">
            <a:avLst/>
          </a:prstGeom>
        </p:spPr>
      </p:pic>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34038" y="672005"/>
            <a:ext cx="8315944" cy="486054"/>
          </a:xfrm>
        </p:spPr>
        <p:txBody>
          <a:bodyPr/>
          <a:lstStyle/>
          <a:p>
            <a:r>
              <a:rPr lang="en-GB" sz="2800" dirty="0"/>
              <a:t>Impedance estimation: Vector fitting</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17</a:t>
            </a:fld>
            <a:endParaRPr lang="en-GB" dirty="0"/>
          </a:p>
        </p:txBody>
      </p:sp>
      <p:sp>
        <p:nvSpPr>
          <p:cNvPr id="33" name="TextBox 32">
            <a:extLst>
              <a:ext uri="{FF2B5EF4-FFF2-40B4-BE49-F238E27FC236}">
                <a16:creationId xmlns:a16="http://schemas.microsoft.com/office/drawing/2014/main" id="{7C8CF5A4-C56C-41FE-8F16-7E18EF02A1D1}"/>
              </a:ext>
            </a:extLst>
          </p:cNvPr>
          <p:cNvSpPr txBox="1"/>
          <p:nvPr/>
        </p:nvSpPr>
        <p:spPr>
          <a:xfrm>
            <a:off x="495736" y="1482338"/>
            <a:ext cx="6370077" cy="369332"/>
          </a:xfrm>
          <a:prstGeom prst="rect">
            <a:avLst/>
          </a:prstGeom>
          <a:noFill/>
        </p:spPr>
        <p:txBody>
          <a:bodyPr wrap="none" rtlCol="0">
            <a:spAutoFit/>
          </a:bodyPr>
          <a:lstStyle/>
          <a:p>
            <a:r>
              <a:rPr lang="en-GB" b="1" dirty="0">
                <a:solidFill>
                  <a:srgbClr val="637EBB"/>
                </a:solidFill>
              </a:rPr>
              <a:t>Example: MMC STATCOM with detailed control structure</a:t>
            </a:r>
          </a:p>
        </p:txBody>
      </p:sp>
      <p:grpSp>
        <p:nvGrpSpPr>
          <p:cNvPr id="13" name="Group 12">
            <a:extLst>
              <a:ext uri="{FF2B5EF4-FFF2-40B4-BE49-F238E27FC236}">
                <a16:creationId xmlns:a16="http://schemas.microsoft.com/office/drawing/2014/main" id="{FDCAEB60-B2B8-44CA-82C4-54295ACDEC4E}"/>
              </a:ext>
            </a:extLst>
          </p:cNvPr>
          <p:cNvGrpSpPr/>
          <p:nvPr/>
        </p:nvGrpSpPr>
        <p:grpSpPr>
          <a:xfrm>
            <a:off x="2796110" y="4526999"/>
            <a:ext cx="1703423" cy="276999"/>
            <a:chOff x="2123728" y="4449474"/>
            <a:chExt cx="1703423" cy="276999"/>
          </a:xfrm>
        </p:grpSpPr>
        <p:grpSp>
          <p:nvGrpSpPr>
            <p:cNvPr id="12" name="Group 11">
              <a:extLst>
                <a:ext uri="{FF2B5EF4-FFF2-40B4-BE49-F238E27FC236}">
                  <a16:creationId xmlns:a16="http://schemas.microsoft.com/office/drawing/2014/main" id="{4140BE0D-F0E6-4CAF-99E5-43B75FCD00F0}"/>
                </a:ext>
              </a:extLst>
            </p:cNvPr>
            <p:cNvGrpSpPr/>
            <p:nvPr/>
          </p:nvGrpSpPr>
          <p:grpSpPr>
            <a:xfrm>
              <a:off x="2123728" y="4515966"/>
              <a:ext cx="504056" cy="144016"/>
              <a:chOff x="2123728" y="4515966"/>
              <a:chExt cx="504056" cy="144016"/>
            </a:xfrm>
          </p:grpSpPr>
          <p:cxnSp>
            <p:nvCxnSpPr>
              <p:cNvPr id="9" name="Straight Connector 8">
                <a:extLst>
                  <a:ext uri="{FF2B5EF4-FFF2-40B4-BE49-F238E27FC236}">
                    <a16:creationId xmlns:a16="http://schemas.microsoft.com/office/drawing/2014/main" id="{7E8AE947-C91E-48F1-B961-BD122CE3A19E}"/>
                  </a:ext>
                </a:extLst>
              </p:cNvPr>
              <p:cNvCxnSpPr>
                <a:cxnSpLocks/>
              </p:cNvCxnSpPr>
              <p:nvPr/>
            </p:nvCxnSpPr>
            <p:spPr>
              <a:xfrm>
                <a:off x="2123728" y="4587974"/>
                <a:ext cx="50405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B690CED-3951-42FA-9B8B-D542334EB3E5}"/>
                  </a:ext>
                </a:extLst>
              </p:cNvPr>
              <p:cNvSpPr/>
              <p:nvPr/>
            </p:nvSpPr>
            <p:spPr>
              <a:xfrm>
                <a:off x="2303748" y="4515966"/>
                <a:ext cx="144016" cy="144016"/>
              </a:xfrm>
              <a:prstGeom prst="ellipse">
                <a:avLst/>
              </a:prstGeom>
              <a:noFill/>
              <a:ln w="9525">
                <a:solidFill>
                  <a:srgbClr val="63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8D506ACD-EA60-46F3-BD7A-6FA1F343B507}"/>
                </a:ext>
              </a:extLst>
            </p:cNvPr>
            <p:cNvSpPr txBox="1"/>
            <p:nvPr/>
          </p:nvSpPr>
          <p:spPr>
            <a:xfrm>
              <a:off x="2627784" y="4449474"/>
              <a:ext cx="1199367" cy="276999"/>
            </a:xfrm>
            <a:prstGeom prst="rect">
              <a:avLst/>
            </a:prstGeom>
            <a:noFill/>
          </p:spPr>
          <p:txBody>
            <a:bodyPr wrap="none" rtlCol="0">
              <a:spAutoFit/>
            </a:bodyPr>
            <a:lstStyle/>
            <a:p>
              <a:r>
                <a:rPr lang="en-GB" sz="1200" dirty="0"/>
                <a:t>measurements</a:t>
              </a:r>
            </a:p>
          </p:txBody>
        </p:sp>
      </p:grpSp>
      <p:grpSp>
        <p:nvGrpSpPr>
          <p:cNvPr id="17" name="Group 16">
            <a:extLst>
              <a:ext uri="{FF2B5EF4-FFF2-40B4-BE49-F238E27FC236}">
                <a16:creationId xmlns:a16="http://schemas.microsoft.com/office/drawing/2014/main" id="{615EB07A-CAC3-4AC0-AE19-99AC8AB119C3}"/>
              </a:ext>
            </a:extLst>
          </p:cNvPr>
          <p:cNvGrpSpPr/>
          <p:nvPr/>
        </p:nvGrpSpPr>
        <p:grpSpPr>
          <a:xfrm>
            <a:off x="4884342" y="4526999"/>
            <a:ext cx="1055810" cy="276999"/>
            <a:chOff x="2123728" y="4449474"/>
            <a:chExt cx="1055810" cy="276999"/>
          </a:xfrm>
        </p:grpSpPr>
        <p:cxnSp>
          <p:nvCxnSpPr>
            <p:cNvPr id="20" name="Straight Connector 19">
              <a:extLst>
                <a:ext uri="{FF2B5EF4-FFF2-40B4-BE49-F238E27FC236}">
                  <a16:creationId xmlns:a16="http://schemas.microsoft.com/office/drawing/2014/main" id="{3AAA1572-11E8-44F6-8838-0CCDF36039F0}"/>
                </a:ext>
              </a:extLst>
            </p:cNvPr>
            <p:cNvCxnSpPr>
              <a:cxnSpLocks/>
            </p:cNvCxnSpPr>
            <p:nvPr/>
          </p:nvCxnSpPr>
          <p:spPr>
            <a:xfrm>
              <a:off x="2123728" y="4587974"/>
              <a:ext cx="504056"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DFD2C9-74E8-4F14-A576-660DC92CAC2E}"/>
                </a:ext>
              </a:extLst>
            </p:cNvPr>
            <p:cNvSpPr txBox="1"/>
            <p:nvPr/>
          </p:nvSpPr>
          <p:spPr>
            <a:xfrm>
              <a:off x="2627784" y="4449474"/>
              <a:ext cx="551754" cy="276999"/>
            </a:xfrm>
            <a:prstGeom prst="rect">
              <a:avLst/>
            </a:prstGeom>
            <a:noFill/>
          </p:spPr>
          <p:txBody>
            <a:bodyPr wrap="none" rtlCol="0">
              <a:spAutoFit/>
            </a:bodyPr>
            <a:lstStyle/>
            <a:p>
              <a:r>
                <a:rPr lang="en-GB" sz="1200" dirty="0"/>
                <a:t>fitting</a:t>
              </a:r>
            </a:p>
          </p:txBody>
        </p:sp>
      </p:grpSp>
    </p:spTree>
    <p:extLst>
      <p:ext uri="{BB962C8B-B14F-4D97-AF65-F5344CB8AC3E}">
        <p14:creationId xmlns:p14="http://schemas.microsoft.com/office/powerpoint/2010/main" val="3824738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34038" y="672005"/>
            <a:ext cx="8315944" cy="486054"/>
          </a:xfrm>
        </p:spPr>
        <p:txBody>
          <a:bodyPr/>
          <a:lstStyle/>
          <a:p>
            <a:r>
              <a:rPr lang="en-GB" sz="2800" dirty="0"/>
              <a:t>Admittance estimation: Vector fitting</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18</a:t>
            </a:fld>
            <a:endParaRPr lang="en-GB" dirty="0"/>
          </a:p>
        </p:txBody>
      </p:sp>
      <p:sp>
        <p:nvSpPr>
          <p:cNvPr id="33" name="TextBox 32">
            <a:extLst>
              <a:ext uri="{FF2B5EF4-FFF2-40B4-BE49-F238E27FC236}">
                <a16:creationId xmlns:a16="http://schemas.microsoft.com/office/drawing/2014/main" id="{7C8CF5A4-C56C-41FE-8F16-7E18EF02A1D1}"/>
              </a:ext>
            </a:extLst>
          </p:cNvPr>
          <p:cNvSpPr txBox="1"/>
          <p:nvPr/>
        </p:nvSpPr>
        <p:spPr>
          <a:xfrm>
            <a:off x="495736" y="1482338"/>
            <a:ext cx="7723012" cy="369332"/>
          </a:xfrm>
          <a:prstGeom prst="rect">
            <a:avLst/>
          </a:prstGeom>
          <a:noFill/>
        </p:spPr>
        <p:txBody>
          <a:bodyPr wrap="none" rtlCol="0">
            <a:spAutoFit/>
          </a:bodyPr>
          <a:lstStyle/>
          <a:p>
            <a:r>
              <a:rPr lang="en-GB" b="1" dirty="0">
                <a:solidFill>
                  <a:srgbClr val="637EBB"/>
                </a:solidFill>
              </a:rPr>
              <a:t>Example: MMC STATCOM with detailed control structure (SCR =10.0)</a:t>
            </a:r>
          </a:p>
        </p:txBody>
      </p:sp>
      <p:grpSp>
        <p:nvGrpSpPr>
          <p:cNvPr id="13" name="Group 12">
            <a:extLst>
              <a:ext uri="{FF2B5EF4-FFF2-40B4-BE49-F238E27FC236}">
                <a16:creationId xmlns:a16="http://schemas.microsoft.com/office/drawing/2014/main" id="{FDCAEB60-B2B8-44CA-82C4-54295ACDEC4E}"/>
              </a:ext>
            </a:extLst>
          </p:cNvPr>
          <p:cNvGrpSpPr/>
          <p:nvPr/>
        </p:nvGrpSpPr>
        <p:grpSpPr>
          <a:xfrm>
            <a:off x="2796110" y="4526999"/>
            <a:ext cx="1703423" cy="276999"/>
            <a:chOff x="2123728" y="4449474"/>
            <a:chExt cx="1703423" cy="276999"/>
          </a:xfrm>
        </p:grpSpPr>
        <p:grpSp>
          <p:nvGrpSpPr>
            <p:cNvPr id="12" name="Group 11">
              <a:extLst>
                <a:ext uri="{FF2B5EF4-FFF2-40B4-BE49-F238E27FC236}">
                  <a16:creationId xmlns:a16="http://schemas.microsoft.com/office/drawing/2014/main" id="{4140BE0D-F0E6-4CAF-99E5-43B75FCD00F0}"/>
                </a:ext>
              </a:extLst>
            </p:cNvPr>
            <p:cNvGrpSpPr/>
            <p:nvPr/>
          </p:nvGrpSpPr>
          <p:grpSpPr>
            <a:xfrm>
              <a:off x="2123728" y="4515966"/>
              <a:ext cx="504056" cy="144016"/>
              <a:chOff x="2123728" y="4515966"/>
              <a:chExt cx="504056" cy="144016"/>
            </a:xfrm>
          </p:grpSpPr>
          <p:cxnSp>
            <p:nvCxnSpPr>
              <p:cNvPr id="9" name="Straight Connector 8">
                <a:extLst>
                  <a:ext uri="{FF2B5EF4-FFF2-40B4-BE49-F238E27FC236}">
                    <a16:creationId xmlns:a16="http://schemas.microsoft.com/office/drawing/2014/main" id="{7E8AE947-C91E-48F1-B961-BD122CE3A19E}"/>
                  </a:ext>
                </a:extLst>
              </p:cNvPr>
              <p:cNvCxnSpPr>
                <a:cxnSpLocks/>
              </p:cNvCxnSpPr>
              <p:nvPr/>
            </p:nvCxnSpPr>
            <p:spPr>
              <a:xfrm>
                <a:off x="2123728" y="4587974"/>
                <a:ext cx="50405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B690CED-3951-42FA-9B8B-D542334EB3E5}"/>
                  </a:ext>
                </a:extLst>
              </p:cNvPr>
              <p:cNvSpPr/>
              <p:nvPr/>
            </p:nvSpPr>
            <p:spPr>
              <a:xfrm>
                <a:off x="2303748" y="4515966"/>
                <a:ext cx="144016" cy="144016"/>
              </a:xfrm>
              <a:prstGeom prst="ellipse">
                <a:avLst/>
              </a:prstGeom>
              <a:noFill/>
              <a:ln w="9525">
                <a:solidFill>
                  <a:srgbClr val="63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8D506ACD-EA60-46F3-BD7A-6FA1F343B507}"/>
                </a:ext>
              </a:extLst>
            </p:cNvPr>
            <p:cNvSpPr txBox="1"/>
            <p:nvPr/>
          </p:nvSpPr>
          <p:spPr>
            <a:xfrm>
              <a:off x="2627784" y="4449474"/>
              <a:ext cx="1199367" cy="276999"/>
            </a:xfrm>
            <a:prstGeom prst="rect">
              <a:avLst/>
            </a:prstGeom>
            <a:noFill/>
          </p:spPr>
          <p:txBody>
            <a:bodyPr wrap="none" rtlCol="0">
              <a:spAutoFit/>
            </a:bodyPr>
            <a:lstStyle/>
            <a:p>
              <a:r>
                <a:rPr lang="en-GB" sz="1200" dirty="0"/>
                <a:t>measurements</a:t>
              </a:r>
            </a:p>
          </p:txBody>
        </p:sp>
      </p:grpSp>
      <p:grpSp>
        <p:nvGrpSpPr>
          <p:cNvPr id="17" name="Group 16">
            <a:extLst>
              <a:ext uri="{FF2B5EF4-FFF2-40B4-BE49-F238E27FC236}">
                <a16:creationId xmlns:a16="http://schemas.microsoft.com/office/drawing/2014/main" id="{615EB07A-CAC3-4AC0-AE19-99AC8AB119C3}"/>
              </a:ext>
            </a:extLst>
          </p:cNvPr>
          <p:cNvGrpSpPr/>
          <p:nvPr/>
        </p:nvGrpSpPr>
        <p:grpSpPr>
          <a:xfrm>
            <a:off x="4884342" y="4526999"/>
            <a:ext cx="1055810" cy="276999"/>
            <a:chOff x="2123728" y="4449474"/>
            <a:chExt cx="1055810" cy="276999"/>
          </a:xfrm>
        </p:grpSpPr>
        <p:cxnSp>
          <p:nvCxnSpPr>
            <p:cNvPr id="20" name="Straight Connector 19">
              <a:extLst>
                <a:ext uri="{FF2B5EF4-FFF2-40B4-BE49-F238E27FC236}">
                  <a16:creationId xmlns:a16="http://schemas.microsoft.com/office/drawing/2014/main" id="{3AAA1572-11E8-44F6-8838-0CCDF36039F0}"/>
                </a:ext>
              </a:extLst>
            </p:cNvPr>
            <p:cNvCxnSpPr>
              <a:cxnSpLocks/>
            </p:cNvCxnSpPr>
            <p:nvPr/>
          </p:nvCxnSpPr>
          <p:spPr>
            <a:xfrm>
              <a:off x="2123728" y="4587974"/>
              <a:ext cx="504056"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DFD2C9-74E8-4F14-A576-660DC92CAC2E}"/>
                </a:ext>
              </a:extLst>
            </p:cNvPr>
            <p:cNvSpPr txBox="1"/>
            <p:nvPr/>
          </p:nvSpPr>
          <p:spPr>
            <a:xfrm>
              <a:off x="2627784" y="4449474"/>
              <a:ext cx="551754" cy="276999"/>
            </a:xfrm>
            <a:prstGeom prst="rect">
              <a:avLst/>
            </a:prstGeom>
            <a:noFill/>
          </p:spPr>
          <p:txBody>
            <a:bodyPr wrap="none" rtlCol="0">
              <a:spAutoFit/>
            </a:bodyPr>
            <a:lstStyle/>
            <a:p>
              <a:r>
                <a:rPr lang="en-GB" sz="1200" dirty="0"/>
                <a:t>fitting</a:t>
              </a:r>
            </a:p>
          </p:txBody>
        </p:sp>
      </p:grpSp>
      <p:pic>
        <p:nvPicPr>
          <p:cNvPr id="18" name="Picture 17">
            <a:extLst>
              <a:ext uri="{FF2B5EF4-FFF2-40B4-BE49-F238E27FC236}">
                <a16:creationId xmlns:a16="http://schemas.microsoft.com/office/drawing/2014/main" id="{986D451E-6C41-4901-9D4C-77523DF6BD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1999" y="1742548"/>
            <a:ext cx="3737533" cy="2778936"/>
          </a:xfrm>
          <a:prstGeom prst="rect">
            <a:avLst/>
          </a:prstGeom>
          <a:noFill/>
        </p:spPr>
      </p:pic>
      <p:pic>
        <p:nvPicPr>
          <p:cNvPr id="21" name="Picture 20">
            <a:extLst>
              <a:ext uri="{FF2B5EF4-FFF2-40B4-BE49-F238E27FC236}">
                <a16:creationId xmlns:a16="http://schemas.microsoft.com/office/drawing/2014/main" id="{78007DEF-72F2-4EDC-BD3C-9CA1CCFC02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99533" y="1680249"/>
            <a:ext cx="3597184" cy="2784451"/>
          </a:xfrm>
          <a:prstGeom prst="rect">
            <a:avLst/>
          </a:prstGeom>
          <a:noFill/>
        </p:spPr>
      </p:pic>
    </p:spTree>
    <p:extLst>
      <p:ext uri="{BB962C8B-B14F-4D97-AF65-F5344CB8AC3E}">
        <p14:creationId xmlns:p14="http://schemas.microsoft.com/office/powerpoint/2010/main" val="219410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34038" y="672005"/>
            <a:ext cx="8315944" cy="486054"/>
          </a:xfrm>
        </p:spPr>
        <p:txBody>
          <a:bodyPr/>
          <a:lstStyle/>
          <a:p>
            <a:r>
              <a:rPr lang="en-GB" sz="2800" dirty="0"/>
              <a:t>Admittance estimation: Vector fitting</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19</a:t>
            </a:fld>
            <a:endParaRPr lang="en-GB" dirty="0"/>
          </a:p>
        </p:txBody>
      </p:sp>
      <p:sp>
        <p:nvSpPr>
          <p:cNvPr id="33" name="TextBox 32">
            <a:extLst>
              <a:ext uri="{FF2B5EF4-FFF2-40B4-BE49-F238E27FC236}">
                <a16:creationId xmlns:a16="http://schemas.microsoft.com/office/drawing/2014/main" id="{7C8CF5A4-C56C-41FE-8F16-7E18EF02A1D1}"/>
              </a:ext>
            </a:extLst>
          </p:cNvPr>
          <p:cNvSpPr txBox="1"/>
          <p:nvPr/>
        </p:nvSpPr>
        <p:spPr>
          <a:xfrm>
            <a:off x="495736" y="1482338"/>
            <a:ext cx="7723012" cy="369332"/>
          </a:xfrm>
          <a:prstGeom prst="rect">
            <a:avLst/>
          </a:prstGeom>
          <a:noFill/>
        </p:spPr>
        <p:txBody>
          <a:bodyPr wrap="none" rtlCol="0">
            <a:spAutoFit/>
          </a:bodyPr>
          <a:lstStyle/>
          <a:p>
            <a:r>
              <a:rPr lang="en-GB" b="1" dirty="0">
                <a:solidFill>
                  <a:srgbClr val="637EBB"/>
                </a:solidFill>
              </a:rPr>
              <a:t>Example: MMC STATCOM with detailed control structure (SCR =1.0)</a:t>
            </a:r>
          </a:p>
        </p:txBody>
      </p:sp>
      <p:grpSp>
        <p:nvGrpSpPr>
          <p:cNvPr id="13" name="Group 12">
            <a:extLst>
              <a:ext uri="{FF2B5EF4-FFF2-40B4-BE49-F238E27FC236}">
                <a16:creationId xmlns:a16="http://schemas.microsoft.com/office/drawing/2014/main" id="{FDCAEB60-B2B8-44CA-82C4-54295ACDEC4E}"/>
              </a:ext>
            </a:extLst>
          </p:cNvPr>
          <p:cNvGrpSpPr/>
          <p:nvPr/>
        </p:nvGrpSpPr>
        <p:grpSpPr>
          <a:xfrm>
            <a:off x="2796110" y="4526999"/>
            <a:ext cx="1703423" cy="276999"/>
            <a:chOff x="2123728" y="4449474"/>
            <a:chExt cx="1703423" cy="276999"/>
          </a:xfrm>
        </p:grpSpPr>
        <p:grpSp>
          <p:nvGrpSpPr>
            <p:cNvPr id="12" name="Group 11">
              <a:extLst>
                <a:ext uri="{FF2B5EF4-FFF2-40B4-BE49-F238E27FC236}">
                  <a16:creationId xmlns:a16="http://schemas.microsoft.com/office/drawing/2014/main" id="{4140BE0D-F0E6-4CAF-99E5-43B75FCD00F0}"/>
                </a:ext>
              </a:extLst>
            </p:cNvPr>
            <p:cNvGrpSpPr/>
            <p:nvPr/>
          </p:nvGrpSpPr>
          <p:grpSpPr>
            <a:xfrm>
              <a:off x="2123728" y="4515966"/>
              <a:ext cx="504056" cy="144016"/>
              <a:chOff x="2123728" y="4515966"/>
              <a:chExt cx="504056" cy="144016"/>
            </a:xfrm>
          </p:grpSpPr>
          <p:cxnSp>
            <p:nvCxnSpPr>
              <p:cNvPr id="9" name="Straight Connector 8">
                <a:extLst>
                  <a:ext uri="{FF2B5EF4-FFF2-40B4-BE49-F238E27FC236}">
                    <a16:creationId xmlns:a16="http://schemas.microsoft.com/office/drawing/2014/main" id="{7E8AE947-C91E-48F1-B961-BD122CE3A19E}"/>
                  </a:ext>
                </a:extLst>
              </p:cNvPr>
              <p:cNvCxnSpPr>
                <a:cxnSpLocks/>
              </p:cNvCxnSpPr>
              <p:nvPr/>
            </p:nvCxnSpPr>
            <p:spPr>
              <a:xfrm>
                <a:off x="2123728" y="4587974"/>
                <a:ext cx="50405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B690CED-3951-42FA-9B8B-D542334EB3E5}"/>
                  </a:ext>
                </a:extLst>
              </p:cNvPr>
              <p:cNvSpPr/>
              <p:nvPr/>
            </p:nvSpPr>
            <p:spPr>
              <a:xfrm>
                <a:off x="2303748" y="4515966"/>
                <a:ext cx="144016" cy="144016"/>
              </a:xfrm>
              <a:prstGeom prst="ellipse">
                <a:avLst/>
              </a:prstGeom>
              <a:noFill/>
              <a:ln w="9525">
                <a:solidFill>
                  <a:srgbClr val="63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8D506ACD-EA60-46F3-BD7A-6FA1F343B507}"/>
                </a:ext>
              </a:extLst>
            </p:cNvPr>
            <p:cNvSpPr txBox="1"/>
            <p:nvPr/>
          </p:nvSpPr>
          <p:spPr>
            <a:xfrm>
              <a:off x="2627784" y="4449474"/>
              <a:ext cx="1199367" cy="276999"/>
            </a:xfrm>
            <a:prstGeom prst="rect">
              <a:avLst/>
            </a:prstGeom>
            <a:noFill/>
          </p:spPr>
          <p:txBody>
            <a:bodyPr wrap="none" rtlCol="0">
              <a:spAutoFit/>
            </a:bodyPr>
            <a:lstStyle/>
            <a:p>
              <a:r>
                <a:rPr lang="en-GB" sz="1200" dirty="0"/>
                <a:t>measurements</a:t>
              </a:r>
            </a:p>
          </p:txBody>
        </p:sp>
      </p:grpSp>
      <p:grpSp>
        <p:nvGrpSpPr>
          <p:cNvPr id="17" name="Group 16">
            <a:extLst>
              <a:ext uri="{FF2B5EF4-FFF2-40B4-BE49-F238E27FC236}">
                <a16:creationId xmlns:a16="http://schemas.microsoft.com/office/drawing/2014/main" id="{615EB07A-CAC3-4AC0-AE19-99AC8AB119C3}"/>
              </a:ext>
            </a:extLst>
          </p:cNvPr>
          <p:cNvGrpSpPr/>
          <p:nvPr/>
        </p:nvGrpSpPr>
        <p:grpSpPr>
          <a:xfrm>
            <a:off x="4884342" y="4526999"/>
            <a:ext cx="1055810" cy="276999"/>
            <a:chOff x="2123728" y="4449474"/>
            <a:chExt cx="1055810" cy="276999"/>
          </a:xfrm>
        </p:grpSpPr>
        <p:cxnSp>
          <p:nvCxnSpPr>
            <p:cNvPr id="20" name="Straight Connector 19">
              <a:extLst>
                <a:ext uri="{FF2B5EF4-FFF2-40B4-BE49-F238E27FC236}">
                  <a16:creationId xmlns:a16="http://schemas.microsoft.com/office/drawing/2014/main" id="{3AAA1572-11E8-44F6-8838-0CCDF36039F0}"/>
                </a:ext>
              </a:extLst>
            </p:cNvPr>
            <p:cNvCxnSpPr>
              <a:cxnSpLocks/>
            </p:cNvCxnSpPr>
            <p:nvPr/>
          </p:nvCxnSpPr>
          <p:spPr>
            <a:xfrm>
              <a:off x="2123728" y="4587974"/>
              <a:ext cx="504056"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DFD2C9-74E8-4F14-A576-660DC92CAC2E}"/>
                </a:ext>
              </a:extLst>
            </p:cNvPr>
            <p:cNvSpPr txBox="1"/>
            <p:nvPr/>
          </p:nvSpPr>
          <p:spPr>
            <a:xfrm>
              <a:off x="2627784" y="4449474"/>
              <a:ext cx="551754" cy="276999"/>
            </a:xfrm>
            <a:prstGeom prst="rect">
              <a:avLst/>
            </a:prstGeom>
            <a:noFill/>
          </p:spPr>
          <p:txBody>
            <a:bodyPr wrap="none" rtlCol="0">
              <a:spAutoFit/>
            </a:bodyPr>
            <a:lstStyle/>
            <a:p>
              <a:r>
                <a:rPr lang="en-GB" sz="1200" dirty="0"/>
                <a:t>fitting</a:t>
              </a:r>
            </a:p>
          </p:txBody>
        </p:sp>
      </p:grpSp>
      <p:pic>
        <p:nvPicPr>
          <p:cNvPr id="16" name="Picture 15">
            <a:extLst>
              <a:ext uri="{FF2B5EF4-FFF2-40B4-BE49-F238E27FC236}">
                <a16:creationId xmlns:a16="http://schemas.microsoft.com/office/drawing/2014/main" id="{8A8B60AC-593D-437B-A809-91D363BC37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23678"/>
            <a:ext cx="3733800" cy="2464823"/>
          </a:xfrm>
          <a:prstGeom prst="rect">
            <a:avLst/>
          </a:prstGeom>
          <a:noFill/>
        </p:spPr>
      </p:pic>
      <p:pic>
        <p:nvPicPr>
          <p:cNvPr id="22" name="Picture 21">
            <a:extLst>
              <a:ext uri="{FF2B5EF4-FFF2-40B4-BE49-F238E27FC236}">
                <a16:creationId xmlns:a16="http://schemas.microsoft.com/office/drawing/2014/main" id="{5E7703E1-825F-4078-A2E2-FE05A1AD36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24084" y="1923678"/>
            <a:ext cx="3653867" cy="2464823"/>
          </a:xfrm>
          <a:prstGeom prst="rect">
            <a:avLst/>
          </a:prstGeom>
          <a:noFill/>
        </p:spPr>
      </p:pic>
    </p:spTree>
    <p:extLst>
      <p:ext uri="{BB962C8B-B14F-4D97-AF65-F5344CB8AC3E}">
        <p14:creationId xmlns:p14="http://schemas.microsoft.com/office/powerpoint/2010/main" val="82348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D0BB3F-C2FA-4C3B-A3EA-0E1472FDB580}"/>
              </a:ext>
            </a:extLst>
          </p:cNvPr>
          <p:cNvSpPr>
            <a:spLocks noGrp="1"/>
          </p:cNvSpPr>
          <p:nvPr>
            <p:ph type="title"/>
          </p:nvPr>
        </p:nvSpPr>
        <p:spPr/>
        <p:txBody>
          <a:bodyPr/>
          <a:lstStyle/>
          <a:p>
            <a:r>
              <a:rPr lang="en-GB" dirty="0"/>
              <a:t>Overview </a:t>
            </a:r>
          </a:p>
        </p:txBody>
      </p:sp>
      <p:sp>
        <p:nvSpPr>
          <p:cNvPr id="6" name="Content Placeholder 5">
            <a:extLst>
              <a:ext uri="{FF2B5EF4-FFF2-40B4-BE49-F238E27FC236}">
                <a16:creationId xmlns:a16="http://schemas.microsoft.com/office/drawing/2014/main" id="{C51F3C7A-6313-43C5-BEE8-0E90D29FE0B7}"/>
              </a:ext>
            </a:extLst>
          </p:cNvPr>
          <p:cNvSpPr>
            <a:spLocks noGrp="1"/>
          </p:cNvSpPr>
          <p:nvPr>
            <p:ph idx="1"/>
          </p:nvPr>
        </p:nvSpPr>
        <p:spPr/>
        <p:txBody>
          <a:bodyPr/>
          <a:lstStyle/>
          <a:p>
            <a:r>
              <a:rPr lang="en-GB" dirty="0"/>
              <a:t>Stability in recent context </a:t>
            </a:r>
          </a:p>
          <a:p>
            <a:r>
              <a:rPr lang="en-GB" dirty="0"/>
              <a:t>Modelling </a:t>
            </a:r>
          </a:p>
          <a:p>
            <a:r>
              <a:rPr lang="en-GB" dirty="0"/>
              <a:t>Analysis </a:t>
            </a:r>
          </a:p>
          <a:p>
            <a:r>
              <a:rPr lang="en-GB" dirty="0"/>
              <a:t>Insight</a:t>
            </a:r>
          </a:p>
          <a:p>
            <a:r>
              <a:rPr lang="en-GB" dirty="0"/>
              <a:t>Recommendations</a:t>
            </a:r>
          </a:p>
        </p:txBody>
      </p:sp>
      <p:sp>
        <p:nvSpPr>
          <p:cNvPr id="4" name="Slide Number Placeholder 3">
            <a:extLst>
              <a:ext uri="{FF2B5EF4-FFF2-40B4-BE49-F238E27FC236}">
                <a16:creationId xmlns:a16="http://schemas.microsoft.com/office/drawing/2014/main" id="{656D409A-B9DA-4B23-8A22-934F730F366E}"/>
              </a:ext>
            </a:extLst>
          </p:cNvPr>
          <p:cNvSpPr>
            <a:spLocks noGrp="1"/>
          </p:cNvSpPr>
          <p:nvPr>
            <p:ph type="sldNum" sz="quarter" idx="12"/>
          </p:nvPr>
        </p:nvSpPr>
        <p:spPr/>
        <p:txBody>
          <a:bodyPr/>
          <a:lstStyle/>
          <a:p>
            <a:pPr>
              <a:defRPr/>
            </a:pPr>
            <a:fld id="{5B4E44AA-0150-4A50-A27C-0310240D4121}" type="slidenum">
              <a:rPr lang="en-US" smtClean="0"/>
              <a:pPr>
                <a:defRPr/>
              </a:pPr>
              <a:t>2</a:t>
            </a:fld>
            <a:endParaRPr lang="en-US" dirty="0"/>
          </a:p>
        </p:txBody>
      </p:sp>
    </p:spTree>
    <p:extLst>
      <p:ext uri="{BB962C8B-B14F-4D97-AF65-F5344CB8AC3E}">
        <p14:creationId xmlns:p14="http://schemas.microsoft.com/office/powerpoint/2010/main" val="1120213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56864" y="640476"/>
            <a:ext cx="8634735" cy="486054"/>
          </a:xfrm>
        </p:spPr>
        <p:txBody>
          <a:bodyPr/>
          <a:lstStyle/>
          <a:p>
            <a:r>
              <a:rPr lang="en-GB" sz="2800" b="1" dirty="0"/>
              <a:t>Impact of Time step for frequency sweep on admittance </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20</a:t>
            </a:fld>
            <a:endParaRPr lang="en-GB" dirty="0"/>
          </a:p>
        </p:txBody>
      </p:sp>
      <p:sp>
        <p:nvSpPr>
          <p:cNvPr id="10" name="TextBox 9">
            <a:extLst>
              <a:ext uri="{FF2B5EF4-FFF2-40B4-BE49-F238E27FC236}">
                <a16:creationId xmlns:a16="http://schemas.microsoft.com/office/drawing/2014/main" id="{333E634A-38F1-4F63-B10C-6EA6DD5AF394}"/>
              </a:ext>
            </a:extLst>
          </p:cNvPr>
          <p:cNvSpPr txBox="1"/>
          <p:nvPr/>
        </p:nvSpPr>
        <p:spPr>
          <a:xfrm>
            <a:off x="368771" y="1321750"/>
            <a:ext cx="8315944"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MMC STATCOM model uses a carrier with a frequency of 360 [Hz], and each arm has 44 power modules, the effective update frequency is 15,840 [Hz]. In this case, the solution time-step should be at most  </a:t>
            </a:r>
            <a:r>
              <a:rPr lang="en-GB" sz="1600" b="1" dirty="0">
                <a:solidFill>
                  <a:srgbClr val="FF0000"/>
                </a:solidFill>
              </a:rPr>
              <a:t>63 [</a:t>
            </a:r>
            <a:r>
              <a:rPr lang="en-GB" sz="1600" b="1" dirty="0" err="1">
                <a:solidFill>
                  <a:srgbClr val="FF0000"/>
                </a:solidFill>
              </a:rPr>
              <a:t>μs</a:t>
            </a:r>
            <a:r>
              <a:rPr lang="en-GB" sz="1600" b="1" dirty="0">
                <a:solidFill>
                  <a:srgbClr val="FF0000"/>
                </a:solidFill>
              </a:rPr>
              <a:t>].</a:t>
            </a:r>
          </a:p>
        </p:txBody>
      </p:sp>
      <p:pic>
        <p:nvPicPr>
          <p:cNvPr id="11" name="Picture 10">
            <a:extLst>
              <a:ext uri="{FF2B5EF4-FFF2-40B4-BE49-F238E27FC236}">
                <a16:creationId xmlns:a16="http://schemas.microsoft.com/office/drawing/2014/main" id="{4920726B-AA79-4B20-B148-C9EC7271E46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139703"/>
            <a:ext cx="3294386" cy="2465207"/>
          </a:xfrm>
          <a:prstGeom prst="rect">
            <a:avLst/>
          </a:prstGeom>
          <a:noFill/>
        </p:spPr>
      </p:pic>
      <p:pic>
        <p:nvPicPr>
          <p:cNvPr id="12" name="Picture 11">
            <a:extLst>
              <a:ext uri="{FF2B5EF4-FFF2-40B4-BE49-F238E27FC236}">
                <a16:creationId xmlns:a16="http://schemas.microsoft.com/office/drawing/2014/main" id="{CE8D7840-DA63-4FF9-93E2-5BCC6C91085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139702"/>
            <a:ext cx="3294386" cy="2465207"/>
          </a:xfrm>
          <a:prstGeom prst="rect">
            <a:avLst/>
          </a:prstGeom>
          <a:noFill/>
        </p:spPr>
      </p:pic>
      <p:grpSp>
        <p:nvGrpSpPr>
          <p:cNvPr id="13" name="Group 12">
            <a:extLst>
              <a:ext uri="{FF2B5EF4-FFF2-40B4-BE49-F238E27FC236}">
                <a16:creationId xmlns:a16="http://schemas.microsoft.com/office/drawing/2014/main" id="{7258EFB2-4F4D-4EDD-85EB-67376E3A0037}"/>
              </a:ext>
            </a:extLst>
          </p:cNvPr>
          <p:cNvGrpSpPr/>
          <p:nvPr/>
        </p:nvGrpSpPr>
        <p:grpSpPr>
          <a:xfrm>
            <a:off x="1571257" y="4547587"/>
            <a:ext cx="1866032" cy="276999"/>
            <a:chOff x="2123728" y="4449474"/>
            <a:chExt cx="1866032" cy="276999"/>
          </a:xfrm>
        </p:grpSpPr>
        <p:cxnSp>
          <p:nvCxnSpPr>
            <p:cNvPr id="16" name="Straight Connector 15">
              <a:extLst>
                <a:ext uri="{FF2B5EF4-FFF2-40B4-BE49-F238E27FC236}">
                  <a16:creationId xmlns:a16="http://schemas.microsoft.com/office/drawing/2014/main" id="{12E0D602-E6E3-42CD-A379-13A581291449}"/>
                </a:ext>
              </a:extLst>
            </p:cNvPr>
            <p:cNvCxnSpPr>
              <a:cxnSpLocks/>
            </p:cNvCxnSpPr>
            <p:nvPr/>
          </p:nvCxnSpPr>
          <p:spPr>
            <a:xfrm>
              <a:off x="2123728" y="4587974"/>
              <a:ext cx="5040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36ECACF-F991-412F-88EC-195EE8B8208C}"/>
                </a:ext>
              </a:extLst>
            </p:cNvPr>
            <p:cNvSpPr txBox="1"/>
            <p:nvPr/>
          </p:nvSpPr>
          <p:spPr>
            <a:xfrm>
              <a:off x="2627784" y="4449474"/>
              <a:ext cx="1361976" cy="276999"/>
            </a:xfrm>
            <a:prstGeom prst="rect">
              <a:avLst/>
            </a:prstGeom>
            <a:noFill/>
          </p:spPr>
          <p:txBody>
            <a:bodyPr wrap="none" rtlCol="0">
              <a:spAutoFit/>
            </a:bodyPr>
            <a:lstStyle/>
            <a:p>
              <a:r>
                <a:rPr lang="en-GB" sz="1200" dirty="0">
                  <a:latin typeface="+mj-lt"/>
                </a:rPr>
                <a:t>Time step 10 [</a:t>
              </a:r>
              <a:r>
                <a:rPr lang="el-GR" sz="1200" dirty="0">
                  <a:latin typeface="+mj-lt"/>
                </a:rPr>
                <a:t>μ</a:t>
              </a:r>
              <a:r>
                <a:rPr lang="en-GB" sz="1200" dirty="0">
                  <a:latin typeface="+mj-lt"/>
                </a:rPr>
                <a:t>s]</a:t>
              </a:r>
            </a:p>
          </p:txBody>
        </p:sp>
      </p:grpSp>
      <p:grpSp>
        <p:nvGrpSpPr>
          <p:cNvPr id="18" name="Group 17">
            <a:extLst>
              <a:ext uri="{FF2B5EF4-FFF2-40B4-BE49-F238E27FC236}">
                <a16:creationId xmlns:a16="http://schemas.microsoft.com/office/drawing/2014/main" id="{494997BB-7910-4999-860F-091CC56E507B}"/>
              </a:ext>
            </a:extLst>
          </p:cNvPr>
          <p:cNvGrpSpPr/>
          <p:nvPr/>
        </p:nvGrpSpPr>
        <p:grpSpPr>
          <a:xfrm>
            <a:off x="3454020" y="4547587"/>
            <a:ext cx="1866032" cy="276999"/>
            <a:chOff x="2123728" y="4449474"/>
            <a:chExt cx="1866032" cy="276999"/>
          </a:xfrm>
        </p:grpSpPr>
        <p:cxnSp>
          <p:nvCxnSpPr>
            <p:cNvPr id="21" name="Straight Connector 20">
              <a:extLst>
                <a:ext uri="{FF2B5EF4-FFF2-40B4-BE49-F238E27FC236}">
                  <a16:creationId xmlns:a16="http://schemas.microsoft.com/office/drawing/2014/main" id="{7766969B-E459-4745-B94E-CA2C886F5DB5}"/>
                </a:ext>
              </a:extLst>
            </p:cNvPr>
            <p:cNvCxnSpPr>
              <a:cxnSpLocks/>
            </p:cNvCxnSpPr>
            <p:nvPr/>
          </p:nvCxnSpPr>
          <p:spPr>
            <a:xfrm>
              <a:off x="2123728" y="4587974"/>
              <a:ext cx="504056"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248FF12-3595-4936-BAA2-61C0A59E81DB}"/>
                </a:ext>
              </a:extLst>
            </p:cNvPr>
            <p:cNvSpPr txBox="1"/>
            <p:nvPr/>
          </p:nvSpPr>
          <p:spPr>
            <a:xfrm>
              <a:off x="2627784" y="4449474"/>
              <a:ext cx="1361976" cy="276999"/>
            </a:xfrm>
            <a:prstGeom prst="rect">
              <a:avLst/>
            </a:prstGeom>
            <a:noFill/>
          </p:spPr>
          <p:txBody>
            <a:bodyPr wrap="none" rtlCol="0">
              <a:spAutoFit/>
            </a:bodyPr>
            <a:lstStyle/>
            <a:p>
              <a:r>
                <a:rPr lang="en-GB" sz="1200" dirty="0">
                  <a:latin typeface="+mj-lt"/>
                </a:rPr>
                <a:t>Time step 60 [</a:t>
              </a:r>
              <a:r>
                <a:rPr lang="el-GR" sz="1200" dirty="0">
                  <a:latin typeface="+mj-lt"/>
                </a:rPr>
                <a:t>μ</a:t>
              </a:r>
              <a:r>
                <a:rPr lang="en-GB" sz="1200" dirty="0">
                  <a:latin typeface="+mj-lt"/>
                </a:rPr>
                <a:t>s]</a:t>
              </a:r>
            </a:p>
          </p:txBody>
        </p:sp>
      </p:grpSp>
      <p:grpSp>
        <p:nvGrpSpPr>
          <p:cNvPr id="23" name="Group 22">
            <a:extLst>
              <a:ext uri="{FF2B5EF4-FFF2-40B4-BE49-F238E27FC236}">
                <a16:creationId xmlns:a16="http://schemas.microsoft.com/office/drawing/2014/main" id="{64BF5960-8C90-4078-87C3-EE65A9ACE6B4}"/>
              </a:ext>
            </a:extLst>
          </p:cNvPr>
          <p:cNvGrpSpPr/>
          <p:nvPr/>
        </p:nvGrpSpPr>
        <p:grpSpPr>
          <a:xfrm>
            <a:off x="5336783" y="4547587"/>
            <a:ext cx="1950991" cy="276999"/>
            <a:chOff x="2123728" y="4449474"/>
            <a:chExt cx="1950991" cy="276999"/>
          </a:xfrm>
        </p:grpSpPr>
        <p:cxnSp>
          <p:nvCxnSpPr>
            <p:cNvPr id="24" name="Straight Connector 23">
              <a:extLst>
                <a:ext uri="{FF2B5EF4-FFF2-40B4-BE49-F238E27FC236}">
                  <a16:creationId xmlns:a16="http://schemas.microsoft.com/office/drawing/2014/main" id="{EFA2B76D-790D-4E3C-A0EA-A77E21F3BFF3}"/>
                </a:ext>
              </a:extLst>
            </p:cNvPr>
            <p:cNvCxnSpPr>
              <a:cxnSpLocks/>
            </p:cNvCxnSpPr>
            <p:nvPr/>
          </p:nvCxnSpPr>
          <p:spPr>
            <a:xfrm>
              <a:off x="2123728" y="4587974"/>
              <a:ext cx="50405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7E22B2E-E6E4-469C-81D8-8DF129C2CF0A}"/>
                </a:ext>
              </a:extLst>
            </p:cNvPr>
            <p:cNvSpPr txBox="1"/>
            <p:nvPr/>
          </p:nvSpPr>
          <p:spPr>
            <a:xfrm>
              <a:off x="2627784" y="4449474"/>
              <a:ext cx="1446935" cy="276999"/>
            </a:xfrm>
            <a:prstGeom prst="rect">
              <a:avLst/>
            </a:prstGeom>
            <a:noFill/>
          </p:spPr>
          <p:txBody>
            <a:bodyPr wrap="none" rtlCol="0">
              <a:spAutoFit/>
            </a:bodyPr>
            <a:lstStyle/>
            <a:p>
              <a:r>
                <a:rPr lang="en-GB" sz="1200" dirty="0">
                  <a:latin typeface="+mj-lt"/>
                </a:rPr>
                <a:t>Time step 100 [</a:t>
              </a:r>
              <a:r>
                <a:rPr lang="el-GR" sz="1200" dirty="0">
                  <a:latin typeface="+mj-lt"/>
                </a:rPr>
                <a:t>μ</a:t>
              </a:r>
              <a:r>
                <a:rPr lang="en-GB" sz="1200" dirty="0">
                  <a:latin typeface="+mj-lt"/>
                </a:rPr>
                <a:t>s]</a:t>
              </a:r>
            </a:p>
          </p:txBody>
        </p:sp>
      </p:grpSp>
    </p:spTree>
    <p:extLst>
      <p:ext uri="{BB962C8B-B14F-4D97-AF65-F5344CB8AC3E}">
        <p14:creationId xmlns:p14="http://schemas.microsoft.com/office/powerpoint/2010/main" val="3531586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34038" y="672005"/>
            <a:ext cx="8315944" cy="486054"/>
          </a:xfrm>
        </p:spPr>
        <p:txBody>
          <a:bodyPr/>
          <a:lstStyle/>
          <a:p>
            <a:r>
              <a:rPr lang="en-GB" sz="2800" dirty="0"/>
              <a:t> Impact of frequency sweep  time step on admittance </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21</a:t>
            </a:fld>
            <a:endParaRPr lang="en-GB" dirty="0"/>
          </a:p>
        </p:txBody>
      </p:sp>
      <p:sp>
        <p:nvSpPr>
          <p:cNvPr id="33" name="TextBox 32">
            <a:extLst>
              <a:ext uri="{FF2B5EF4-FFF2-40B4-BE49-F238E27FC236}">
                <a16:creationId xmlns:a16="http://schemas.microsoft.com/office/drawing/2014/main" id="{7C8CF5A4-C56C-41FE-8F16-7E18EF02A1D1}"/>
              </a:ext>
            </a:extLst>
          </p:cNvPr>
          <p:cNvSpPr txBox="1"/>
          <p:nvPr/>
        </p:nvSpPr>
        <p:spPr>
          <a:xfrm>
            <a:off x="495736" y="1482338"/>
            <a:ext cx="7723012" cy="369332"/>
          </a:xfrm>
          <a:prstGeom prst="rect">
            <a:avLst/>
          </a:prstGeom>
          <a:noFill/>
        </p:spPr>
        <p:txBody>
          <a:bodyPr wrap="none" rtlCol="0">
            <a:spAutoFit/>
          </a:bodyPr>
          <a:lstStyle/>
          <a:p>
            <a:r>
              <a:rPr lang="en-GB" b="1" dirty="0">
                <a:solidFill>
                  <a:srgbClr val="637EBB"/>
                </a:solidFill>
              </a:rPr>
              <a:t>Example: MMC STATCOM with detailed control structure (SCR =1.0)</a:t>
            </a:r>
          </a:p>
        </p:txBody>
      </p:sp>
      <p:grpSp>
        <p:nvGrpSpPr>
          <p:cNvPr id="13" name="Group 12">
            <a:extLst>
              <a:ext uri="{FF2B5EF4-FFF2-40B4-BE49-F238E27FC236}">
                <a16:creationId xmlns:a16="http://schemas.microsoft.com/office/drawing/2014/main" id="{FDCAEB60-B2B8-44CA-82C4-54295ACDEC4E}"/>
              </a:ext>
            </a:extLst>
          </p:cNvPr>
          <p:cNvGrpSpPr/>
          <p:nvPr/>
        </p:nvGrpSpPr>
        <p:grpSpPr>
          <a:xfrm>
            <a:off x="2796110" y="4526999"/>
            <a:ext cx="1703423" cy="276999"/>
            <a:chOff x="2123728" y="4449474"/>
            <a:chExt cx="1703423" cy="276999"/>
          </a:xfrm>
        </p:grpSpPr>
        <p:grpSp>
          <p:nvGrpSpPr>
            <p:cNvPr id="12" name="Group 11">
              <a:extLst>
                <a:ext uri="{FF2B5EF4-FFF2-40B4-BE49-F238E27FC236}">
                  <a16:creationId xmlns:a16="http://schemas.microsoft.com/office/drawing/2014/main" id="{4140BE0D-F0E6-4CAF-99E5-43B75FCD00F0}"/>
                </a:ext>
              </a:extLst>
            </p:cNvPr>
            <p:cNvGrpSpPr/>
            <p:nvPr/>
          </p:nvGrpSpPr>
          <p:grpSpPr>
            <a:xfrm>
              <a:off x="2123728" y="4515966"/>
              <a:ext cx="504056" cy="144016"/>
              <a:chOff x="2123728" y="4515966"/>
              <a:chExt cx="504056" cy="144016"/>
            </a:xfrm>
          </p:grpSpPr>
          <p:cxnSp>
            <p:nvCxnSpPr>
              <p:cNvPr id="9" name="Straight Connector 8">
                <a:extLst>
                  <a:ext uri="{FF2B5EF4-FFF2-40B4-BE49-F238E27FC236}">
                    <a16:creationId xmlns:a16="http://schemas.microsoft.com/office/drawing/2014/main" id="{7E8AE947-C91E-48F1-B961-BD122CE3A19E}"/>
                  </a:ext>
                </a:extLst>
              </p:cNvPr>
              <p:cNvCxnSpPr>
                <a:cxnSpLocks/>
              </p:cNvCxnSpPr>
              <p:nvPr/>
            </p:nvCxnSpPr>
            <p:spPr>
              <a:xfrm>
                <a:off x="2123728" y="4587974"/>
                <a:ext cx="50405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B690CED-3951-42FA-9B8B-D542334EB3E5}"/>
                  </a:ext>
                </a:extLst>
              </p:cNvPr>
              <p:cNvSpPr/>
              <p:nvPr/>
            </p:nvSpPr>
            <p:spPr>
              <a:xfrm>
                <a:off x="2303748" y="4515966"/>
                <a:ext cx="144016" cy="144016"/>
              </a:xfrm>
              <a:prstGeom prst="ellipse">
                <a:avLst/>
              </a:prstGeom>
              <a:noFill/>
              <a:ln w="9525">
                <a:solidFill>
                  <a:srgbClr val="63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8D506ACD-EA60-46F3-BD7A-6FA1F343B507}"/>
                </a:ext>
              </a:extLst>
            </p:cNvPr>
            <p:cNvSpPr txBox="1"/>
            <p:nvPr/>
          </p:nvSpPr>
          <p:spPr>
            <a:xfrm>
              <a:off x="2627784" y="4449474"/>
              <a:ext cx="1199367" cy="276999"/>
            </a:xfrm>
            <a:prstGeom prst="rect">
              <a:avLst/>
            </a:prstGeom>
            <a:noFill/>
          </p:spPr>
          <p:txBody>
            <a:bodyPr wrap="none" rtlCol="0">
              <a:spAutoFit/>
            </a:bodyPr>
            <a:lstStyle/>
            <a:p>
              <a:r>
                <a:rPr lang="en-GB" sz="1200" dirty="0"/>
                <a:t>measurements</a:t>
              </a:r>
            </a:p>
          </p:txBody>
        </p:sp>
      </p:grpSp>
      <p:grpSp>
        <p:nvGrpSpPr>
          <p:cNvPr id="17" name="Group 16">
            <a:extLst>
              <a:ext uri="{FF2B5EF4-FFF2-40B4-BE49-F238E27FC236}">
                <a16:creationId xmlns:a16="http://schemas.microsoft.com/office/drawing/2014/main" id="{615EB07A-CAC3-4AC0-AE19-99AC8AB119C3}"/>
              </a:ext>
            </a:extLst>
          </p:cNvPr>
          <p:cNvGrpSpPr/>
          <p:nvPr/>
        </p:nvGrpSpPr>
        <p:grpSpPr>
          <a:xfrm>
            <a:off x="4884342" y="4526999"/>
            <a:ext cx="1055810" cy="276999"/>
            <a:chOff x="2123728" y="4449474"/>
            <a:chExt cx="1055810" cy="276999"/>
          </a:xfrm>
        </p:grpSpPr>
        <p:cxnSp>
          <p:nvCxnSpPr>
            <p:cNvPr id="20" name="Straight Connector 19">
              <a:extLst>
                <a:ext uri="{FF2B5EF4-FFF2-40B4-BE49-F238E27FC236}">
                  <a16:creationId xmlns:a16="http://schemas.microsoft.com/office/drawing/2014/main" id="{3AAA1572-11E8-44F6-8838-0CCDF36039F0}"/>
                </a:ext>
              </a:extLst>
            </p:cNvPr>
            <p:cNvCxnSpPr>
              <a:cxnSpLocks/>
            </p:cNvCxnSpPr>
            <p:nvPr/>
          </p:nvCxnSpPr>
          <p:spPr>
            <a:xfrm>
              <a:off x="2123728" y="4587974"/>
              <a:ext cx="504056"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DFD2C9-74E8-4F14-A576-660DC92CAC2E}"/>
                </a:ext>
              </a:extLst>
            </p:cNvPr>
            <p:cNvSpPr txBox="1"/>
            <p:nvPr/>
          </p:nvSpPr>
          <p:spPr>
            <a:xfrm>
              <a:off x="2627784" y="4449474"/>
              <a:ext cx="551754" cy="276999"/>
            </a:xfrm>
            <a:prstGeom prst="rect">
              <a:avLst/>
            </a:prstGeom>
            <a:noFill/>
          </p:spPr>
          <p:txBody>
            <a:bodyPr wrap="none" rtlCol="0">
              <a:spAutoFit/>
            </a:bodyPr>
            <a:lstStyle/>
            <a:p>
              <a:r>
                <a:rPr lang="en-GB" sz="1200" dirty="0"/>
                <a:t>fitting</a:t>
              </a:r>
            </a:p>
          </p:txBody>
        </p:sp>
      </p:grpSp>
      <p:pic>
        <p:nvPicPr>
          <p:cNvPr id="16" name="Picture 15">
            <a:extLst>
              <a:ext uri="{FF2B5EF4-FFF2-40B4-BE49-F238E27FC236}">
                <a16:creationId xmlns:a16="http://schemas.microsoft.com/office/drawing/2014/main" id="{8A8B60AC-593D-437B-A809-91D363BC37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23678"/>
            <a:ext cx="3733800" cy="2464823"/>
          </a:xfrm>
          <a:prstGeom prst="rect">
            <a:avLst/>
          </a:prstGeom>
          <a:noFill/>
        </p:spPr>
      </p:pic>
      <p:pic>
        <p:nvPicPr>
          <p:cNvPr id="22" name="Picture 21">
            <a:extLst>
              <a:ext uri="{FF2B5EF4-FFF2-40B4-BE49-F238E27FC236}">
                <a16:creationId xmlns:a16="http://schemas.microsoft.com/office/drawing/2014/main" id="{5E7703E1-825F-4078-A2E2-FE05A1AD36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24084" y="1923678"/>
            <a:ext cx="3653867" cy="2464823"/>
          </a:xfrm>
          <a:prstGeom prst="rect">
            <a:avLst/>
          </a:prstGeom>
          <a:noFill/>
        </p:spPr>
      </p:pic>
    </p:spTree>
    <p:extLst>
      <p:ext uri="{BB962C8B-B14F-4D97-AF65-F5344CB8AC3E}">
        <p14:creationId xmlns:p14="http://schemas.microsoft.com/office/powerpoint/2010/main" val="269747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294953" y="753134"/>
            <a:ext cx="8315944" cy="486054"/>
          </a:xfrm>
        </p:spPr>
        <p:txBody>
          <a:bodyPr/>
          <a:lstStyle/>
          <a:p>
            <a:r>
              <a:rPr lang="en-GB" sz="2800" b="1" dirty="0"/>
              <a:t>Impact of Measurement delay on stability margin </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22</a:t>
            </a:fld>
            <a:endParaRPr lang="en-GB" dirty="0"/>
          </a:p>
        </p:txBody>
      </p:sp>
      <p:sp>
        <p:nvSpPr>
          <p:cNvPr id="10" name="TextBox 9">
            <a:extLst>
              <a:ext uri="{FF2B5EF4-FFF2-40B4-BE49-F238E27FC236}">
                <a16:creationId xmlns:a16="http://schemas.microsoft.com/office/drawing/2014/main" id="{333E634A-38F1-4F63-B10C-6EA6DD5AF394}"/>
              </a:ext>
            </a:extLst>
          </p:cNvPr>
          <p:cNvSpPr txBox="1"/>
          <p:nvPr/>
        </p:nvSpPr>
        <p:spPr>
          <a:xfrm>
            <a:off x="381000" y="1411764"/>
            <a:ext cx="8315944"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t>Measurement delays reduce significantly the stability margin of the STATCOM module</a:t>
            </a:r>
          </a:p>
        </p:txBody>
      </p:sp>
      <p:pic>
        <p:nvPicPr>
          <p:cNvPr id="17" name="Picture 16">
            <a:extLst>
              <a:ext uri="{FF2B5EF4-FFF2-40B4-BE49-F238E27FC236}">
                <a16:creationId xmlns:a16="http://schemas.microsoft.com/office/drawing/2014/main" id="{E3EA4E38-6189-42C2-BA30-30E12F1D65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692" y="1995686"/>
            <a:ext cx="3242558" cy="2426424"/>
          </a:xfrm>
          <a:prstGeom prst="rect">
            <a:avLst/>
          </a:prstGeom>
          <a:noFill/>
        </p:spPr>
      </p:pic>
      <p:pic>
        <p:nvPicPr>
          <p:cNvPr id="19" name="Picture 18">
            <a:extLst>
              <a:ext uri="{FF2B5EF4-FFF2-40B4-BE49-F238E27FC236}">
                <a16:creationId xmlns:a16="http://schemas.microsoft.com/office/drawing/2014/main" id="{AA89BFD4-561B-468E-BC4B-3835DF2F420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80910" y="1995686"/>
            <a:ext cx="3242558" cy="2426424"/>
          </a:xfrm>
          <a:prstGeom prst="rect">
            <a:avLst/>
          </a:prstGeom>
          <a:noFill/>
        </p:spPr>
      </p:pic>
      <p:pic>
        <p:nvPicPr>
          <p:cNvPr id="22" name="Picture 21">
            <a:extLst>
              <a:ext uri="{FF2B5EF4-FFF2-40B4-BE49-F238E27FC236}">
                <a16:creationId xmlns:a16="http://schemas.microsoft.com/office/drawing/2014/main" id="{C7364C7F-2568-486C-AFC0-7EF8385A7E4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995687"/>
            <a:ext cx="3242557" cy="2426423"/>
          </a:xfrm>
          <a:prstGeom prst="rect">
            <a:avLst/>
          </a:prstGeom>
          <a:noFill/>
        </p:spPr>
      </p:pic>
    </p:spTree>
    <p:extLst>
      <p:ext uri="{BB962C8B-B14F-4D97-AF65-F5344CB8AC3E}">
        <p14:creationId xmlns:p14="http://schemas.microsoft.com/office/powerpoint/2010/main" val="2557340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5536-422A-4836-8EF5-081DFB96CC22}"/>
              </a:ext>
            </a:extLst>
          </p:cNvPr>
          <p:cNvSpPr>
            <a:spLocks noGrp="1"/>
          </p:cNvSpPr>
          <p:nvPr>
            <p:ph type="title"/>
          </p:nvPr>
        </p:nvSpPr>
        <p:spPr>
          <a:xfrm>
            <a:off x="342151" y="790281"/>
            <a:ext cx="8315944" cy="486054"/>
          </a:xfrm>
        </p:spPr>
        <p:txBody>
          <a:bodyPr/>
          <a:lstStyle/>
          <a:p>
            <a:r>
              <a:rPr lang="en-GB" dirty="0"/>
              <a:t>Stability analysis of power systems </a:t>
            </a:r>
          </a:p>
        </p:txBody>
      </p:sp>
      <p:sp>
        <p:nvSpPr>
          <p:cNvPr id="3" name="Content Placeholder 2">
            <a:extLst>
              <a:ext uri="{FF2B5EF4-FFF2-40B4-BE49-F238E27FC236}">
                <a16:creationId xmlns:a16="http://schemas.microsoft.com/office/drawing/2014/main" id="{C3686D7E-8CC5-44BB-93BC-6C10F79D55F2}"/>
              </a:ext>
            </a:extLst>
          </p:cNvPr>
          <p:cNvSpPr>
            <a:spLocks noGrp="1"/>
          </p:cNvSpPr>
          <p:nvPr>
            <p:ph sz="quarter" idx="10"/>
          </p:nvPr>
        </p:nvSpPr>
        <p:spPr/>
        <p:txBody>
          <a:bodyPr/>
          <a:lstStyle/>
          <a:p>
            <a:r>
              <a:rPr lang="en-GB" dirty="0"/>
              <a:t>Synchronous machines</a:t>
            </a:r>
          </a:p>
          <a:p>
            <a:r>
              <a:rPr lang="en-GB" dirty="0"/>
              <a:t>STATCOM (MMC)</a:t>
            </a:r>
          </a:p>
          <a:p>
            <a:r>
              <a:rPr lang="en-GB" dirty="0"/>
              <a:t>Wind Farm (VSC)</a:t>
            </a:r>
          </a:p>
          <a:p>
            <a:r>
              <a:rPr lang="en-GB" dirty="0"/>
              <a:t>Networks</a:t>
            </a:r>
          </a:p>
          <a:p>
            <a:r>
              <a:rPr lang="en-GB" dirty="0"/>
              <a:t>Loads </a:t>
            </a:r>
          </a:p>
        </p:txBody>
      </p:sp>
      <p:sp>
        <p:nvSpPr>
          <p:cNvPr id="4" name="Slide Number Placeholder 3">
            <a:extLst>
              <a:ext uri="{FF2B5EF4-FFF2-40B4-BE49-F238E27FC236}">
                <a16:creationId xmlns:a16="http://schemas.microsoft.com/office/drawing/2014/main" id="{F39910AC-8ECB-4E58-B48D-BB5EA9D76EAF}"/>
              </a:ext>
            </a:extLst>
          </p:cNvPr>
          <p:cNvSpPr>
            <a:spLocks noGrp="1"/>
          </p:cNvSpPr>
          <p:nvPr>
            <p:ph type="sldNum" sz="quarter" idx="11"/>
          </p:nvPr>
        </p:nvSpPr>
        <p:spPr/>
        <p:txBody>
          <a:bodyPr/>
          <a:lstStyle/>
          <a:p>
            <a:fld id="{10E6436F-9460-48DE-AF03-B8A76C58A559}" type="slidenum">
              <a:rPr lang="en-GB" smtClean="0"/>
              <a:pPr/>
              <a:t>23</a:t>
            </a:fld>
            <a:endParaRPr lang="en-GB" dirty="0"/>
          </a:p>
        </p:txBody>
      </p:sp>
    </p:spTree>
    <p:extLst>
      <p:ext uri="{BB962C8B-B14F-4D97-AF65-F5344CB8AC3E}">
        <p14:creationId xmlns:p14="http://schemas.microsoft.com/office/powerpoint/2010/main" val="3649598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40197" y="743445"/>
            <a:ext cx="8315944" cy="486054"/>
          </a:xfrm>
        </p:spPr>
        <p:txBody>
          <a:bodyPr/>
          <a:lstStyle/>
          <a:p>
            <a:r>
              <a:rPr lang="en-GB" sz="2800" dirty="0"/>
              <a:t>39 Bus system in PSCAD</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24</a:t>
            </a:fld>
            <a:endParaRPr lang="en-GB" dirty="0"/>
          </a:p>
        </p:txBody>
      </p:sp>
      <p:pic>
        <p:nvPicPr>
          <p:cNvPr id="5" name="Picture 4" descr="Diagram&#10;&#10;Description automatically generated">
            <a:extLst>
              <a:ext uri="{FF2B5EF4-FFF2-40B4-BE49-F238E27FC236}">
                <a16:creationId xmlns:a16="http://schemas.microsoft.com/office/drawing/2014/main" id="{257341A5-D88C-4E95-859B-AE71037CCE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108684" y="497615"/>
            <a:ext cx="3141141" cy="5143500"/>
          </a:xfrm>
          <a:prstGeom prst="rect">
            <a:avLst/>
          </a:prstGeom>
        </p:spPr>
      </p:pic>
      <p:sp>
        <p:nvSpPr>
          <p:cNvPr id="6" name="TextBox 5">
            <a:extLst>
              <a:ext uri="{FF2B5EF4-FFF2-40B4-BE49-F238E27FC236}">
                <a16:creationId xmlns:a16="http://schemas.microsoft.com/office/drawing/2014/main" id="{DC6D322D-C647-44F4-8533-2CE51FE15AC0}"/>
              </a:ext>
            </a:extLst>
          </p:cNvPr>
          <p:cNvSpPr txBox="1"/>
          <p:nvPr/>
        </p:nvSpPr>
        <p:spPr>
          <a:xfrm>
            <a:off x="5436096" y="1635646"/>
            <a:ext cx="3384376" cy="2862322"/>
          </a:xfrm>
          <a:prstGeom prst="rect">
            <a:avLst/>
          </a:prstGeom>
          <a:noFill/>
        </p:spPr>
        <p:txBody>
          <a:bodyPr wrap="square" rtlCol="0">
            <a:spAutoFit/>
          </a:bodyPr>
          <a:lstStyle/>
          <a:p>
            <a:pPr marL="285750" indent="-285750">
              <a:buFont typeface="Arial" panose="020B0604020202020204" pitchFamily="34" charset="0"/>
              <a:buChar char="•"/>
            </a:pPr>
            <a:r>
              <a:rPr lang="en-GB" dirty="0"/>
              <a:t>39 Bus system in 345 [kV]</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Analogue to the </a:t>
            </a:r>
            <a:r>
              <a:rPr lang="en-GB" dirty="0" err="1"/>
              <a:t>DigSILENT</a:t>
            </a:r>
            <a:r>
              <a:rPr lang="en-GB" dirty="0"/>
              <a:t> </a:t>
            </a:r>
            <a:r>
              <a:rPr lang="en-GB" dirty="0" err="1"/>
              <a:t>PowerFactory</a:t>
            </a:r>
            <a:r>
              <a:rPr lang="en-GB" dirty="0"/>
              <a:t> system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Synchronous machines with AVR, Governor and steam turbine dynamics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Lines modelled as π-circuits</a:t>
            </a:r>
          </a:p>
        </p:txBody>
      </p:sp>
    </p:spTree>
    <p:extLst>
      <p:ext uri="{BB962C8B-B14F-4D97-AF65-F5344CB8AC3E}">
        <p14:creationId xmlns:p14="http://schemas.microsoft.com/office/powerpoint/2010/main" val="1787740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9C4178-098F-44F7-ACB4-488E7A321B74}"/>
              </a:ext>
            </a:extLst>
          </p:cNvPr>
          <p:cNvPicPr>
            <a:picLocks noChangeAspect="1"/>
          </p:cNvPicPr>
          <p:nvPr/>
        </p:nvPicPr>
        <p:blipFill>
          <a:blip r:embed="rId3"/>
          <a:stretch>
            <a:fillRect/>
          </a:stretch>
        </p:blipFill>
        <p:spPr>
          <a:xfrm>
            <a:off x="4895496" y="2166845"/>
            <a:ext cx="3803641" cy="2277113"/>
          </a:xfrm>
          <a:prstGeom prst="rect">
            <a:avLst/>
          </a:prstGeom>
        </p:spPr>
      </p:pic>
      <p:pic>
        <p:nvPicPr>
          <p:cNvPr id="7" name="Picture 6">
            <a:extLst>
              <a:ext uri="{FF2B5EF4-FFF2-40B4-BE49-F238E27FC236}">
                <a16:creationId xmlns:a16="http://schemas.microsoft.com/office/drawing/2014/main" id="{02E5F528-29DC-4112-8E2D-44B8440D7801}"/>
              </a:ext>
            </a:extLst>
          </p:cNvPr>
          <p:cNvPicPr>
            <a:picLocks noChangeAspect="1"/>
          </p:cNvPicPr>
          <p:nvPr/>
        </p:nvPicPr>
        <p:blipFill>
          <a:blip r:embed="rId4"/>
          <a:stretch>
            <a:fillRect/>
          </a:stretch>
        </p:blipFill>
        <p:spPr>
          <a:xfrm>
            <a:off x="411442" y="2166845"/>
            <a:ext cx="3960000" cy="2370720"/>
          </a:xfrm>
          <a:prstGeom prst="rect">
            <a:avLst/>
          </a:prstGeom>
        </p:spPr>
      </p:pic>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83193" y="672578"/>
            <a:ext cx="8315944" cy="486054"/>
          </a:xfrm>
        </p:spPr>
        <p:txBody>
          <a:bodyPr/>
          <a:lstStyle/>
          <a:p>
            <a:r>
              <a:rPr lang="en-GB" sz="2800" dirty="0"/>
              <a:t>39 Bus system in PSCAD</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25</a:t>
            </a:fld>
            <a:endParaRPr lang="en-GB" dirty="0"/>
          </a:p>
        </p:txBody>
      </p:sp>
      <p:sp>
        <p:nvSpPr>
          <p:cNvPr id="5" name="TextBox 4">
            <a:extLst>
              <a:ext uri="{FF2B5EF4-FFF2-40B4-BE49-F238E27FC236}">
                <a16:creationId xmlns:a16="http://schemas.microsoft.com/office/drawing/2014/main" id="{EFDD0FAA-1B24-491C-A45A-91EDF07D688E}"/>
              </a:ext>
            </a:extLst>
          </p:cNvPr>
          <p:cNvSpPr txBox="1"/>
          <p:nvPr/>
        </p:nvSpPr>
        <p:spPr>
          <a:xfrm>
            <a:off x="533400" y="1320284"/>
            <a:ext cx="8315944" cy="369332"/>
          </a:xfrm>
          <a:prstGeom prst="rect">
            <a:avLst/>
          </a:prstGeom>
          <a:noFill/>
        </p:spPr>
        <p:txBody>
          <a:bodyPr wrap="square" rtlCol="0">
            <a:spAutoFit/>
          </a:bodyPr>
          <a:lstStyle/>
          <a:p>
            <a:pPr marL="285750" indent="-285750">
              <a:buFont typeface="Arial" panose="020B0604020202020204" pitchFamily="34" charset="0"/>
              <a:buChar char="•"/>
            </a:pPr>
            <a:r>
              <a:rPr lang="en-GB" dirty="0"/>
              <a:t>Dynamic response for fault on Bus 16 cleared after 180 [</a:t>
            </a:r>
            <a:r>
              <a:rPr lang="en-GB" dirty="0" err="1"/>
              <a:t>ms</a:t>
            </a:r>
            <a:r>
              <a:rPr lang="en-GB" dirty="0"/>
              <a:t>]</a:t>
            </a:r>
          </a:p>
        </p:txBody>
      </p:sp>
      <p:sp>
        <p:nvSpPr>
          <p:cNvPr id="10" name="TextBox 9">
            <a:extLst>
              <a:ext uri="{FF2B5EF4-FFF2-40B4-BE49-F238E27FC236}">
                <a16:creationId xmlns:a16="http://schemas.microsoft.com/office/drawing/2014/main" id="{2ACDD58E-568B-4409-BCEF-F24044AC0E95}"/>
              </a:ext>
            </a:extLst>
          </p:cNvPr>
          <p:cNvSpPr txBox="1"/>
          <p:nvPr/>
        </p:nvSpPr>
        <p:spPr>
          <a:xfrm>
            <a:off x="1459550" y="1923678"/>
            <a:ext cx="1863784" cy="369332"/>
          </a:xfrm>
          <a:prstGeom prst="rect">
            <a:avLst/>
          </a:prstGeom>
          <a:noFill/>
        </p:spPr>
        <p:txBody>
          <a:bodyPr wrap="square" rtlCol="0">
            <a:spAutoFit/>
          </a:bodyPr>
          <a:lstStyle/>
          <a:p>
            <a:pPr algn="ctr"/>
            <a:r>
              <a:rPr lang="en-GB" dirty="0"/>
              <a:t>EMT simulation</a:t>
            </a:r>
          </a:p>
        </p:txBody>
      </p:sp>
      <p:sp>
        <p:nvSpPr>
          <p:cNvPr id="11" name="TextBox 10">
            <a:extLst>
              <a:ext uri="{FF2B5EF4-FFF2-40B4-BE49-F238E27FC236}">
                <a16:creationId xmlns:a16="http://schemas.microsoft.com/office/drawing/2014/main" id="{DAA5F4D0-6C37-49A8-958A-E66A9245F029}"/>
              </a:ext>
            </a:extLst>
          </p:cNvPr>
          <p:cNvSpPr txBox="1"/>
          <p:nvPr/>
        </p:nvSpPr>
        <p:spPr>
          <a:xfrm>
            <a:off x="5943604" y="1923678"/>
            <a:ext cx="1863784" cy="369332"/>
          </a:xfrm>
          <a:prstGeom prst="rect">
            <a:avLst/>
          </a:prstGeom>
          <a:noFill/>
        </p:spPr>
        <p:txBody>
          <a:bodyPr wrap="square" rtlCol="0">
            <a:spAutoFit/>
          </a:bodyPr>
          <a:lstStyle/>
          <a:p>
            <a:pPr algn="ctr"/>
            <a:r>
              <a:rPr lang="en-GB" dirty="0"/>
              <a:t>RMS simulation</a:t>
            </a:r>
          </a:p>
        </p:txBody>
      </p:sp>
    </p:spTree>
    <p:extLst>
      <p:ext uri="{BB962C8B-B14F-4D97-AF65-F5344CB8AC3E}">
        <p14:creationId xmlns:p14="http://schemas.microsoft.com/office/powerpoint/2010/main" val="2786629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23528" y="666750"/>
            <a:ext cx="8315944" cy="486054"/>
          </a:xfrm>
        </p:spPr>
        <p:txBody>
          <a:bodyPr/>
          <a:lstStyle/>
          <a:p>
            <a:r>
              <a:rPr lang="en-GB" sz="2800" dirty="0"/>
              <a:t>39 Bus system in PSCAD</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26</a:t>
            </a:fld>
            <a:endParaRPr lang="en-GB" dirty="0"/>
          </a:p>
        </p:txBody>
      </p:sp>
      <p:pic>
        <p:nvPicPr>
          <p:cNvPr id="5" name="Picture 4" descr="Diagram&#10;&#10;Description automatically generated">
            <a:extLst>
              <a:ext uri="{FF2B5EF4-FFF2-40B4-BE49-F238E27FC236}">
                <a16:creationId xmlns:a16="http://schemas.microsoft.com/office/drawing/2014/main" id="{3B8790D1-FC19-49E4-91AD-D645495317A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699312" y="716345"/>
            <a:ext cx="3544670" cy="4752528"/>
          </a:xfrm>
          <a:prstGeom prst="rect">
            <a:avLst/>
          </a:prstGeom>
        </p:spPr>
      </p:pic>
      <p:sp>
        <p:nvSpPr>
          <p:cNvPr id="3" name="Oval 2">
            <a:extLst>
              <a:ext uri="{FF2B5EF4-FFF2-40B4-BE49-F238E27FC236}">
                <a16:creationId xmlns:a16="http://schemas.microsoft.com/office/drawing/2014/main" id="{666037E9-AC2B-45EF-A69F-0E46D946C5F9}"/>
              </a:ext>
            </a:extLst>
          </p:cNvPr>
          <p:cNvSpPr/>
          <p:nvPr/>
        </p:nvSpPr>
        <p:spPr>
          <a:xfrm>
            <a:off x="806482" y="2527878"/>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C93E7FE-819D-47D9-9C6C-F09E3408396C}"/>
              </a:ext>
            </a:extLst>
          </p:cNvPr>
          <p:cNvSpPr txBox="1"/>
          <p:nvPr/>
        </p:nvSpPr>
        <p:spPr>
          <a:xfrm>
            <a:off x="1136517" y="2538621"/>
            <a:ext cx="1156022" cy="338554"/>
          </a:xfrm>
          <a:prstGeom prst="rect">
            <a:avLst/>
          </a:prstGeom>
          <a:noFill/>
        </p:spPr>
        <p:txBody>
          <a:bodyPr wrap="none" rtlCol="0">
            <a:spAutoFit/>
          </a:bodyPr>
          <a:lstStyle/>
          <a:p>
            <a:r>
              <a:rPr lang="en-GB" sz="1600" dirty="0">
                <a:solidFill>
                  <a:srgbClr val="FF0000"/>
                </a:solidFill>
              </a:rPr>
              <a:t>STATCOM</a:t>
            </a:r>
          </a:p>
        </p:txBody>
      </p:sp>
    </p:spTree>
    <p:extLst>
      <p:ext uri="{BB962C8B-B14F-4D97-AF65-F5344CB8AC3E}">
        <p14:creationId xmlns:p14="http://schemas.microsoft.com/office/powerpoint/2010/main" val="2466067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Diagram&#10;&#10;Description automatically generated">
            <a:extLst>
              <a:ext uri="{FF2B5EF4-FFF2-40B4-BE49-F238E27FC236}">
                <a16:creationId xmlns:a16="http://schemas.microsoft.com/office/drawing/2014/main" id="{651B6AA2-D571-472E-94AF-567ED6BD1DF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699312" y="716345"/>
            <a:ext cx="3544670" cy="4752528"/>
          </a:xfrm>
          <a:prstGeom prst="rect">
            <a:avLst/>
          </a:prstGeom>
        </p:spPr>
      </p:pic>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23528" y="647317"/>
            <a:ext cx="8315944" cy="486054"/>
          </a:xfrm>
        </p:spPr>
        <p:txBody>
          <a:bodyPr/>
          <a:lstStyle/>
          <a:p>
            <a:r>
              <a:rPr lang="en-GB" sz="2800" dirty="0"/>
              <a:t>39 Bus system in PSCAD : Test case  for stability </a:t>
            </a:r>
            <a:r>
              <a:rPr lang="en-GB" sz="2800" dirty="0" err="1"/>
              <a:t>analsys</a:t>
            </a:r>
            <a:r>
              <a:rPr lang="en-GB" sz="2800" dirty="0"/>
              <a:t> </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27</a:t>
            </a:fld>
            <a:endParaRPr lang="en-GB" dirty="0"/>
          </a:p>
        </p:txBody>
      </p:sp>
      <p:cxnSp>
        <p:nvCxnSpPr>
          <p:cNvPr id="33" name="Straight Connector 32">
            <a:extLst>
              <a:ext uri="{FF2B5EF4-FFF2-40B4-BE49-F238E27FC236}">
                <a16:creationId xmlns:a16="http://schemas.microsoft.com/office/drawing/2014/main" id="{703431EF-4484-4984-817F-D3E6A02BFE67}"/>
              </a:ext>
            </a:extLst>
          </p:cNvPr>
          <p:cNvCxnSpPr>
            <a:cxnSpLocks/>
          </p:cNvCxnSpPr>
          <p:nvPr/>
        </p:nvCxnSpPr>
        <p:spPr>
          <a:xfrm rot="5400000">
            <a:off x="671376" y="3237370"/>
            <a:ext cx="456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8C5CBED0-50E7-4C3D-82A9-B6B2FEAEC2F9}"/>
              </a:ext>
            </a:extLst>
          </p:cNvPr>
          <p:cNvGrpSpPr/>
          <p:nvPr/>
        </p:nvGrpSpPr>
        <p:grpSpPr>
          <a:xfrm rot="16200000">
            <a:off x="2060488" y="478463"/>
            <a:ext cx="1926598" cy="3648244"/>
            <a:chOff x="1512232" y="2183850"/>
            <a:chExt cx="1354792" cy="2536114"/>
          </a:xfrm>
        </p:grpSpPr>
        <p:cxnSp>
          <p:nvCxnSpPr>
            <p:cNvPr id="38" name="Straight Connector 37">
              <a:extLst>
                <a:ext uri="{FF2B5EF4-FFF2-40B4-BE49-F238E27FC236}">
                  <a16:creationId xmlns:a16="http://schemas.microsoft.com/office/drawing/2014/main" id="{350377F3-4229-4A21-9160-C8903A8CD8A6}"/>
                </a:ext>
              </a:extLst>
            </p:cNvPr>
            <p:cNvCxnSpPr/>
            <p:nvPr/>
          </p:nvCxnSpPr>
          <p:spPr>
            <a:xfrm>
              <a:off x="1619672" y="2183850"/>
              <a:ext cx="12473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2BC9860-457C-4F89-980C-F831E60F216A}"/>
                </a:ext>
              </a:extLst>
            </p:cNvPr>
            <p:cNvCxnSpPr/>
            <p:nvPr/>
          </p:nvCxnSpPr>
          <p:spPr>
            <a:xfrm>
              <a:off x="2867024" y="2183850"/>
              <a:ext cx="0" cy="25361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0073251-F025-45E9-876A-155D9E8DE848}"/>
                </a:ext>
              </a:extLst>
            </p:cNvPr>
            <p:cNvCxnSpPr>
              <a:cxnSpLocks/>
            </p:cNvCxnSpPr>
            <p:nvPr/>
          </p:nvCxnSpPr>
          <p:spPr>
            <a:xfrm flipH="1">
              <a:off x="1512232" y="4719964"/>
              <a:ext cx="13547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C935147-B262-4C65-BBE4-1D2B804AAB17}"/>
                </a:ext>
              </a:extLst>
            </p:cNvPr>
            <p:cNvCxnSpPr>
              <a:cxnSpLocks/>
            </p:cNvCxnSpPr>
            <p:nvPr/>
          </p:nvCxnSpPr>
          <p:spPr>
            <a:xfrm flipV="1">
              <a:off x="1512232" y="4155926"/>
              <a:ext cx="0" cy="5640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2ED3783-DD2B-484C-AD61-13C4739FBD51}"/>
                </a:ext>
              </a:extLst>
            </p:cNvPr>
            <p:cNvCxnSpPr/>
            <p:nvPr/>
          </p:nvCxnSpPr>
          <p:spPr>
            <a:xfrm>
              <a:off x="1512232" y="4155926"/>
              <a:ext cx="1074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9FADEF-53AD-4C6F-BB12-EA2D88DDC00D}"/>
                </a:ext>
              </a:extLst>
            </p:cNvPr>
            <p:cNvCxnSpPr/>
            <p:nvPr/>
          </p:nvCxnSpPr>
          <p:spPr>
            <a:xfrm>
              <a:off x="1619672" y="2183850"/>
              <a:ext cx="0" cy="19720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93EC4D7B-EDDF-4E92-8A00-F47C959E61AE}"/>
              </a:ext>
            </a:extLst>
          </p:cNvPr>
          <p:cNvGrpSpPr/>
          <p:nvPr/>
        </p:nvGrpSpPr>
        <p:grpSpPr>
          <a:xfrm rot="16200000">
            <a:off x="1444955" y="1449878"/>
            <a:ext cx="2053378" cy="4752529"/>
            <a:chOff x="443148" y="1439061"/>
            <a:chExt cx="1384276" cy="3280902"/>
          </a:xfrm>
        </p:grpSpPr>
        <p:cxnSp>
          <p:nvCxnSpPr>
            <p:cNvPr id="45" name="Straight Connector 44">
              <a:extLst>
                <a:ext uri="{FF2B5EF4-FFF2-40B4-BE49-F238E27FC236}">
                  <a16:creationId xmlns:a16="http://schemas.microsoft.com/office/drawing/2014/main" id="{B7441157-4DA3-4AA4-8DB6-D2762E518FC5}"/>
                </a:ext>
              </a:extLst>
            </p:cNvPr>
            <p:cNvCxnSpPr>
              <a:cxnSpLocks/>
            </p:cNvCxnSpPr>
            <p:nvPr/>
          </p:nvCxnSpPr>
          <p:spPr>
            <a:xfrm rot="16200000">
              <a:off x="1615982" y="2697021"/>
              <a:ext cx="0" cy="422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B5F220-04D4-4E9D-806F-77EF54350016}"/>
                </a:ext>
              </a:extLst>
            </p:cNvPr>
            <p:cNvCxnSpPr/>
            <p:nvPr/>
          </p:nvCxnSpPr>
          <p:spPr>
            <a:xfrm>
              <a:off x="443148" y="1451574"/>
              <a:ext cx="8884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D584779-1982-4767-BC03-8C4DF547C8C1}"/>
                </a:ext>
              </a:extLst>
            </p:cNvPr>
            <p:cNvCxnSpPr/>
            <p:nvPr/>
          </p:nvCxnSpPr>
          <p:spPr>
            <a:xfrm>
              <a:off x="1331640" y="1439061"/>
              <a:ext cx="0" cy="7447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AD31910-652F-478E-8FB1-5CA216E998B5}"/>
                </a:ext>
              </a:extLst>
            </p:cNvPr>
            <p:cNvCxnSpPr>
              <a:cxnSpLocks/>
            </p:cNvCxnSpPr>
            <p:nvPr/>
          </p:nvCxnSpPr>
          <p:spPr>
            <a:xfrm>
              <a:off x="1331640" y="2183850"/>
              <a:ext cx="25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A55E372-2284-4A65-8C0C-C5DD9BEAA62B}"/>
                </a:ext>
              </a:extLst>
            </p:cNvPr>
            <p:cNvCxnSpPr/>
            <p:nvPr/>
          </p:nvCxnSpPr>
          <p:spPr>
            <a:xfrm>
              <a:off x="1583640" y="2183850"/>
              <a:ext cx="0" cy="1908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9F119D5-BF8C-49F5-9B22-297E1A7361A2}"/>
                </a:ext>
              </a:extLst>
            </p:cNvPr>
            <p:cNvCxnSpPr/>
            <p:nvPr/>
          </p:nvCxnSpPr>
          <p:spPr>
            <a:xfrm flipH="1">
              <a:off x="1451272" y="4091850"/>
              <a:ext cx="1323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3CE3D1F-557F-430C-9254-E3B6CF0BBEBB}"/>
                </a:ext>
              </a:extLst>
            </p:cNvPr>
            <p:cNvCxnSpPr/>
            <p:nvPr/>
          </p:nvCxnSpPr>
          <p:spPr>
            <a:xfrm>
              <a:off x="1451272" y="4091850"/>
              <a:ext cx="0" cy="628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3140BCC-7548-466C-8194-9269F786AFBE}"/>
                </a:ext>
              </a:extLst>
            </p:cNvPr>
            <p:cNvCxnSpPr>
              <a:cxnSpLocks/>
            </p:cNvCxnSpPr>
            <p:nvPr/>
          </p:nvCxnSpPr>
          <p:spPr>
            <a:xfrm flipH="1">
              <a:off x="460061" y="4719963"/>
              <a:ext cx="9912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2A21587-25DF-4262-8814-04F6A0D11B73}"/>
                </a:ext>
              </a:extLst>
            </p:cNvPr>
            <p:cNvCxnSpPr/>
            <p:nvPr/>
          </p:nvCxnSpPr>
          <p:spPr>
            <a:xfrm>
              <a:off x="443148" y="1451574"/>
              <a:ext cx="16913" cy="32683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9DE53E77-4923-498C-BBFC-040CA622F63E}"/>
              </a:ext>
            </a:extLst>
          </p:cNvPr>
          <p:cNvSpPr/>
          <p:nvPr/>
        </p:nvSpPr>
        <p:spPr>
          <a:xfrm rot="5400000">
            <a:off x="-457665" y="1892328"/>
            <a:ext cx="2126303" cy="10202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214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1770BC5-8290-4538-AB97-EB2E8A56B606}"/>
              </a:ext>
            </a:extLst>
          </p:cNvPr>
          <p:cNvPicPr>
            <a:picLocks noChangeAspect="1"/>
          </p:cNvPicPr>
          <p:nvPr/>
        </p:nvPicPr>
        <p:blipFill rotWithShape="1">
          <a:blip r:embed="rId3"/>
          <a:srcRect l="18682" t="15107" r="34876" b="22792"/>
          <a:stretch/>
        </p:blipFill>
        <p:spPr>
          <a:xfrm rot="16200000">
            <a:off x="639213" y="634998"/>
            <a:ext cx="3675559" cy="4983771"/>
          </a:xfrm>
          <a:prstGeom prst="rect">
            <a:avLst/>
          </a:prstGeom>
        </p:spPr>
      </p:pic>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23528" y="540842"/>
            <a:ext cx="8315944" cy="486054"/>
          </a:xfrm>
        </p:spPr>
        <p:txBody>
          <a:bodyPr/>
          <a:lstStyle/>
          <a:p>
            <a:r>
              <a:rPr lang="en-GB" sz="2800" dirty="0"/>
              <a:t>39 Bus system in PSCAD</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28</a:t>
            </a:fld>
            <a:endParaRPr lang="en-GB" dirty="0"/>
          </a:p>
        </p:txBody>
      </p:sp>
      <p:cxnSp>
        <p:nvCxnSpPr>
          <p:cNvPr id="30" name="Straight Connector 29">
            <a:extLst>
              <a:ext uri="{FF2B5EF4-FFF2-40B4-BE49-F238E27FC236}">
                <a16:creationId xmlns:a16="http://schemas.microsoft.com/office/drawing/2014/main" id="{9D5CDB5B-CBDC-4934-A538-35FC724113D0}"/>
              </a:ext>
            </a:extLst>
          </p:cNvPr>
          <p:cNvCxnSpPr>
            <a:cxnSpLocks/>
          </p:cNvCxnSpPr>
          <p:nvPr/>
        </p:nvCxnSpPr>
        <p:spPr>
          <a:xfrm rot="5400000">
            <a:off x="671376" y="3237370"/>
            <a:ext cx="456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E1B36E08-634E-4D05-857D-FDFBAA6A3706}"/>
              </a:ext>
            </a:extLst>
          </p:cNvPr>
          <p:cNvGrpSpPr/>
          <p:nvPr/>
        </p:nvGrpSpPr>
        <p:grpSpPr>
          <a:xfrm rot="16200000">
            <a:off x="2060488" y="478463"/>
            <a:ext cx="1926598" cy="3648244"/>
            <a:chOff x="1512232" y="2183850"/>
            <a:chExt cx="1354792" cy="2536114"/>
          </a:xfrm>
        </p:grpSpPr>
        <p:cxnSp>
          <p:nvCxnSpPr>
            <p:cNvPr id="33" name="Straight Connector 32">
              <a:extLst>
                <a:ext uri="{FF2B5EF4-FFF2-40B4-BE49-F238E27FC236}">
                  <a16:creationId xmlns:a16="http://schemas.microsoft.com/office/drawing/2014/main" id="{2C064F25-BCD5-4A5E-BF74-8634F378B1E8}"/>
                </a:ext>
              </a:extLst>
            </p:cNvPr>
            <p:cNvCxnSpPr/>
            <p:nvPr/>
          </p:nvCxnSpPr>
          <p:spPr>
            <a:xfrm>
              <a:off x="1619672" y="2183850"/>
              <a:ext cx="12473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31FA87A-7F37-45C2-8F81-1D27A93DB81B}"/>
                </a:ext>
              </a:extLst>
            </p:cNvPr>
            <p:cNvCxnSpPr/>
            <p:nvPr/>
          </p:nvCxnSpPr>
          <p:spPr>
            <a:xfrm>
              <a:off x="2867024" y="2183850"/>
              <a:ext cx="0" cy="25361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6ADF207-F971-4996-A005-EBE8F2B5102D}"/>
                </a:ext>
              </a:extLst>
            </p:cNvPr>
            <p:cNvCxnSpPr>
              <a:cxnSpLocks/>
            </p:cNvCxnSpPr>
            <p:nvPr/>
          </p:nvCxnSpPr>
          <p:spPr>
            <a:xfrm flipH="1">
              <a:off x="1512232" y="4719964"/>
              <a:ext cx="13547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389C59E-8AB9-499C-AAB5-5E381D61E711}"/>
                </a:ext>
              </a:extLst>
            </p:cNvPr>
            <p:cNvCxnSpPr>
              <a:cxnSpLocks/>
            </p:cNvCxnSpPr>
            <p:nvPr/>
          </p:nvCxnSpPr>
          <p:spPr>
            <a:xfrm flipV="1">
              <a:off x="1512232" y="4155926"/>
              <a:ext cx="0" cy="5640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2DAB58-4633-4A43-A10B-4898A25EE876}"/>
                </a:ext>
              </a:extLst>
            </p:cNvPr>
            <p:cNvCxnSpPr/>
            <p:nvPr/>
          </p:nvCxnSpPr>
          <p:spPr>
            <a:xfrm>
              <a:off x="1512232" y="4155926"/>
              <a:ext cx="1074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E61FE54-88C2-4A02-B9CA-9C18E6823A92}"/>
                </a:ext>
              </a:extLst>
            </p:cNvPr>
            <p:cNvCxnSpPr/>
            <p:nvPr/>
          </p:nvCxnSpPr>
          <p:spPr>
            <a:xfrm>
              <a:off x="1619672" y="2183850"/>
              <a:ext cx="0" cy="19720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3B2A304-E926-4BEA-8712-277F45117067}"/>
              </a:ext>
            </a:extLst>
          </p:cNvPr>
          <p:cNvGrpSpPr/>
          <p:nvPr/>
        </p:nvGrpSpPr>
        <p:grpSpPr>
          <a:xfrm rot="16200000">
            <a:off x="1444955" y="1449878"/>
            <a:ext cx="2053378" cy="4752529"/>
            <a:chOff x="443148" y="1439061"/>
            <a:chExt cx="1384276" cy="3280902"/>
          </a:xfrm>
        </p:grpSpPr>
        <p:cxnSp>
          <p:nvCxnSpPr>
            <p:cNvPr id="43" name="Straight Connector 42">
              <a:extLst>
                <a:ext uri="{FF2B5EF4-FFF2-40B4-BE49-F238E27FC236}">
                  <a16:creationId xmlns:a16="http://schemas.microsoft.com/office/drawing/2014/main" id="{BB79B039-CE4A-4158-95FD-7D570CBFE337}"/>
                </a:ext>
              </a:extLst>
            </p:cNvPr>
            <p:cNvCxnSpPr>
              <a:cxnSpLocks/>
            </p:cNvCxnSpPr>
            <p:nvPr/>
          </p:nvCxnSpPr>
          <p:spPr>
            <a:xfrm rot="16200000">
              <a:off x="1615982" y="2697021"/>
              <a:ext cx="0" cy="4228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1DA6AC5-2B13-4EE8-AD0B-C5EAA0FA46E2}"/>
                </a:ext>
              </a:extLst>
            </p:cNvPr>
            <p:cNvCxnSpPr/>
            <p:nvPr/>
          </p:nvCxnSpPr>
          <p:spPr>
            <a:xfrm>
              <a:off x="443148" y="1451574"/>
              <a:ext cx="8884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E73216-A5F0-4006-A097-7E3F20FED9B1}"/>
                </a:ext>
              </a:extLst>
            </p:cNvPr>
            <p:cNvCxnSpPr/>
            <p:nvPr/>
          </p:nvCxnSpPr>
          <p:spPr>
            <a:xfrm>
              <a:off x="1331640" y="1439061"/>
              <a:ext cx="0" cy="7447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13DBA37-F685-40EE-B145-81EEB376AB9D}"/>
                </a:ext>
              </a:extLst>
            </p:cNvPr>
            <p:cNvCxnSpPr>
              <a:cxnSpLocks/>
            </p:cNvCxnSpPr>
            <p:nvPr/>
          </p:nvCxnSpPr>
          <p:spPr>
            <a:xfrm>
              <a:off x="1331640" y="2183850"/>
              <a:ext cx="25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3A087C-02AB-45F7-A5BB-BA4CCAC16226}"/>
                </a:ext>
              </a:extLst>
            </p:cNvPr>
            <p:cNvCxnSpPr/>
            <p:nvPr/>
          </p:nvCxnSpPr>
          <p:spPr>
            <a:xfrm>
              <a:off x="1583640" y="2183850"/>
              <a:ext cx="0" cy="1908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4DD196-CB30-4DF8-85A8-08382F77F180}"/>
                </a:ext>
              </a:extLst>
            </p:cNvPr>
            <p:cNvCxnSpPr/>
            <p:nvPr/>
          </p:nvCxnSpPr>
          <p:spPr>
            <a:xfrm flipH="1">
              <a:off x="1451272" y="4091850"/>
              <a:ext cx="1323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2F70141-7974-44C3-9EDC-1A290D03DD7B}"/>
                </a:ext>
              </a:extLst>
            </p:cNvPr>
            <p:cNvCxnSpPr/>
            <p:nvPr/>
          </p:nvCxnSpPr>
          <p:spPr>
            <a:xfrm>
              <a:off x="1451272" y="4091850"/>
              <a:ext cx="0" cy="628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723B6D-C981-4824-9AF2-CF685C1039AB}"/>
                </a:ext>
              </a:extLst>
            </p:cNvPr>
            <p:cNvCxnSpPr>
              <a:cxnSpLocks/>
            </p:cNvCxnSpPr>
            <p:nvPr/>
          </p:nvCxnSpPr>
          <p:spPr>
            <a:xfrm flipH="1">
              <a:off x="460061" y="4719963"/>
              <a:ext cx="9912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39A30C9-DBAF-4DD2-86D0-A660238D19E5}"/>
                </a:ext>
              </a:extLst>
            </p:cNvPr>
            <p:cNvCxnSpPr/>
            <p:nvPr/>
          </p:nvCxnSpPr>
          <p:spPr>
            <a:xfrm>
              <a:off x="443148" y="1451574"/>
              <a:ext cx="16913" cy="32683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3451017B-7B8B-4B19-BDBF-ED9DD2740FAC}"/>
              </a:ext>
            </a:extLst>
          </p:cNvPr>
          <p:cNvSpPr/>
          <p:nvPr/>
        </p:nvSpPr>
        <p:spPr>
          <a:xfrm rot="5400000">
            <a:off x="-457665" y="1892328"/>
            <a:ext cx="2126303" cy="10202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6E2BC791-0125-4B7F-9599-BF2419C68123}"/>
              </a:ext>
            </a:extLst>
          </p:cNvPr>
          <p:cNvPicPr>
            <a:picLocks noChangeAspect="1"/>
          </p:cNvPicPr>
          <p:nvPr/>
        </p:nvPicPr>
        <p:blipFill rotWithShape="1">
          <a:blip r:embed="rId3"/>
          <a:srcRect l="66470" t="15107" r="15004" b="22792"/>
          <a:stretch/>
        </p:blipFill>
        <p:spPr>
          <a:xfrm>
            <a:off x="4873334" y="1423731"/>
            <a:ext cx="1012649" cy="3442132"/>
          </a:xfrm>
          <a:prstGeom prst="rect">
            <a:avLst/>
          </a:prstGeom>
        </p:spPr>
      </p:pic>
      <p:sp>
        <p:nvSpPr>
          <p:cNvPr id="54" name="Rectangle 53">
            <a:extLst>
              <a:ext uri="{FF2B5EF4-FFF2-40B4-BE49-F238E27FC236}">
                <a16:creationId xmlns:a16="http://schemas.microsoft.com/office/drawing/2014/main" id="{2DE85664-876F-4B0C-BEDC-9B759F57C4A1}"/>
              </a:ext>
            </a:extLst>
          </p:cNvPr>
          <p:cNvSpPr/>
          <p:nvPr/>
        </p:nvSpPr>
        <p:spPr>
          <a:xfrm>
            <a:off x="4949880" y="1499727"/>
            <a:ext cx="329749" cy="336613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Picture 54">
            <a:extLst>
              <a:ext uri="{FF2B5EF4-FFF2-40B4-BE49-F238E27FC236}">
                <a16:creationId xmlns:a16="http://schemas.microsoft.com/office/drawing/2014/main" id="{144736E2-6D80-4F00-8A18-6318BD45FB00}"/>
              </a:ext>
            </a:extLst>
          </p:cNvPr>
          <p:cNvPicPr>
            <a:picLocks noChangeAspect="1"/>
          </p:cNvPicPr>
          <p:nvPr/>
        </p:nvPicPr>
        <p:blipFill>
          <a:blip r:embed="rId4"/>
          <a:stretch>
            <a:fillRect/>
          </a:stretch>
        </p:blipFill>
        <p:spPr>
          <a:xfrm rot="16200000">
            <a:off x="5684011" y="2729358"/>
            <a:ext cx="3366133" cy="767478"/>
          </a:xfrm>
          <a:prstGeom prst="rect">
            <a:avLst/>
          </a:prstGeom>
        </p:spPr>
      </p:pic>
      <p:cxnSp>
        <p:nvCxnSpPr>
          <p:cNvPr id="57" name="Straight Connector 56">
            <a:extLst>
              <a:ext uri="{FF2B5EF4-FFF2-40B4-BE49-F238E27FC236}">
                <a16:creationId xmlns:a16="http://schemas.microsoft.com/office/drawing/2014/main" id="{AD014119-C888-418A-AE51-B86A699E8C1E}"/>
              </a:ext>
            </a:extLst>
          </p:cNvPr>
          <p:cNvCxnSpPr/>
          <p:nvPr/>
        </p:nvCxnSpPr>
        <p:spPr>
          <a:xfrm flipV="1">
            <a:off x="746640" y="1235277"/>
            <a:ext cx="736" cy="8851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38E294D-9AE3-499E-B876-BB31D2990655}"/>
              </a:ext>
            </a:extLst>
          </p:cNvPr>
          <p:cNvCxnSpPr>
            <a:cxnSpLocks/>
          </p:cNvCxnSpPr>
          <p:nvPr/>
        </p:nvCxnSpPr>
        <p:spPr>
          <a:xfrm>
            <a:off x="747376" y="1235277"/>
            <a:ext cx="56248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A5146A9-40CC-4CDA-865A-B73C6A1ACFB8}"/>
              </a:ext>
            </a:extLst>
          </p:cNvPr>
          <p:cNvCxnSpPr>
            <a:cxnSpLocks/>
            <a:endCxn id="55" idx="0"/>
          </p:cNvCxnSpPr>
          <p:nvPr/>
        </p:nvCxnSpPr>
        <p:spPr>
          <a:xfrm>
            <a:off x="6375439" y="3113097"/>
            <a:ext cx="6079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C541A38-EFD5-4FEE-A409-F8FCF5B6B9C9}"/>
              </a:ext>
            </a:extLst>
          </p:cNvPr>
          <p:cNvCxnSpPr>
            <a:cxnSpLocks/>
          </p:cNvCxnSpPr>
          <p:nvPr/>
        </p:nvCxnSpPr>
        <p:spPr>
          <a:xfrm flipV="1">
            <a:off x="6378678" y="1247193"/>
            <a:ext cx="0" cy="18659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487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10777" y="786425"/>
            <a:ext cx="8315944" cy="486054"/>
          </a:xfrm>
        </p:spPr>
        <p:txBody>
          <a:bodyPr/>
          <a:lstStyle/>
          <a:p>
            <a:r>
              <a:rPr lang="en-GB" sz="2800" dirty="0"/>
              <a:t>Stability analysis for varying grid strength (WF only)</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29</a:t>
            </a:fld>
            <a:endParaRPr lang="en-GB"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72DA0AC-FF3C-418B-A4BD-7703DF7B8E37}"/>
                  </a:ext>
                </a:extLst>
              </p:cNvPr>
              <p:cNvSpPr txBox="1"/>
              <p:nvPr/>
            </p:nvSpPr>
            <p:spPr>
              <a:xfrm>
                <a:off x="334590" y="1347614"/>
                <a:ext cx="7272808" cy="369332"/>
              </a:xfrm>
              <a:prstGeom prst="rect">
                <a:avLst/>
              </a:prstGeom>
              <a:noFill/>
            </p:spPr>
            <p:txBody>
              <a:bodyPr wrap="square" rtlCol="0">
                <a:spAutoFit/>
              </a:bodyPr>
              <a:lstStyle/>
              <a:p>
                <a:r>
                  <a:rPr lang="en-GB" dirty="0"/>
                  <a:t>Sensitivity over the grid strength at V1 by varying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𝑍</m:t>
                        </m:r>
                      </m:e>
                      <m:sub>
                        <m:r>
                          <a:rPr lang="en-GB" b="0" i="1" smtClean="0">
                            <a:latin typeface="Cambria Math" panose="02040503050406030204" pitchFamily="18" charset="0"/>
                          </a:rPr>
                          <m:t>𝑡h</m:t>
                        </m:r>
                      </m:sub>
                    </m:sSub>
                  </m:oMath>
                </a14:m>
                <a:endParaRPr lang="en-GB" dirty="0"/>
              </a:p>
            </p:txBody>
          </p:sp>
        </mc:Choice>
        <mc:Fallback xmlns="">
          <p:sp>
            <p:nvSpPr>
              <p:cNvPr id="17" name="TextBox 16">
                <a:extLst>
                  <a:ext uri="{FF2B5EF4-FFF2-40B4-BE49-F238E27FC236}">
                    <a16:creationId xmlns:a16="http://schemas.microsoft.com/office/drawing/2014/main" id="{772DA0AC-FF3C-418B-A4BD-7703DF7B8E37}"/>
                  </a:ext>
                </a:extLst>
              </p:cNvPr>
              <p:cNvSpPr txBox="1">
                <a:spLocks noRot="1" noChangeAspect="1" noMove="1" noResize="1" noEditPoints="1" noAdjustHandles="1" noChangeArrowheads="1" noChangeShapeType="1" noTextEdit="1"/>
              </p:cNvSpPr>
              <p:nvPr/>
            </p:nvSpPr>
            <p:spPr>
              <a:xfrm>
                <a:off x="334590" y="1347614"/>
                <a:ext cx="7272808" cy="369332"/>
              </a:xfrm>
              <a:prstGeom prst="rect">
                <a:avLst/>
              </a:prstGeom>
              <a:blipFill>
                <a:blip r:embed="rId4"/>
                <a:stretch>
                  <a:fillRect l="-754" t="-8197" b="-24590"/>
                </a:stretch>
              </a:blipFill>
            </p:spPr>
            <p:txBody>
              <a:bodyPr/>
              <a:lstStyle/>
              <a:p>
                <a:r>
                  <a:rPr lang="en-GB">
                    <a:noFill/>
                  </a:rPr>
                  <a:t> </a:t>
                </a:r>
              </a:p>
            </p:txBody>
          </p:sp>
        </mc:Fallback>
      </mc:AlternateContent>
      <p:sp>
        <p:nvSpPr>
          <p:cNvPr id="3" name="Arrow: Right 2">
            <a:extLst>
              <a:ext uri="{FF2B5EF4-FFF2-40B4-BE49-F238E27FC236}">
                <a16:creationId xmlns:a16="http://schemas.microsoft.com/office/drawing/2014/main" id="{F840BB29-12FB-4A7E-ABE9-2020C333CB0A}"/>
              </a:ext>
            </a:extLst>
          </p:cNvPr>
          <p:cNvSpPr/>
          <p:nvPr/>
        </p:nvSpPr>
        <p:spPr>
          <a:xfrm>
            <a:off x="4546677" y="2859782"/>
            <a:ext cx="504056"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F40CABAF-78E6-47A9-9281-F6E22CDA8376}"/>
              </a:ext>
            </a:extLst>
          </p:cNvPr>
          <p:cNvPicPr>
            <a:picLocks noChangeAspect="1"/>
          </p:cNvPicPr>
          <p:nvPr/>
        </p:nvPicPr>
        <p:blipFill>
          <a:blip r:embed="rId5"/>
          <a:stretch>
            <a:fillRect/>
          </a:stretch>
        </p:blipFill>
        <p:spPr>
          <a:xfrm>
            <a:off x="34310" y="2304259"/>
            <a:ext cx="4457700" cy="1971675"/>
          </a:xfrm>
          <a:prstGeom prst="rect">
            <a:avLst/>
          </a:prstGeom>
        </p:spPr>
      </p:pic>
      <p:pic>
        <p:nvPicPr>
          <p:cNvPr id="20" name="Picture 19" descr="Diagram&#10;&#10;Description automatically generated">
            <a:extLst>
              <a:ext uri="{FF2B5EF4-FFF2-40B4-BE49-F238E27FC236}">
                <a16:creationId xmlns:a16="http://schemas.microsoft.com/office/drawing/2014/main" id="{DCE23EBA-66EF-1C3E-A59E-2CC7F47956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1716946"/>
            <a:ext cx="3819193" cy="2813427"/>
          </a:xfrm>
          <a:prstGeom prst="rect">
            <a:avLst/>
          </a:prstGeom>
        </p:spPr>
      </p:pic>
    </p:spTree>
    <p:extLst>
      <p:ext uri="{BB962C8B-B14F-4D97-AF65-F5344CB8AC3E}">
        <p14:creationId xmlns:p14="http://schemas.microsoft.com/office/powerpoint/2010/main" val="280805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57275" y="329411"/>
            <a:ext cx="6515100" cy="526256"/>
          </a:xfrm>
        </p:spPr>
        <p:txBody>
          <a:bodyPr/>
          <a:lstStyle/>
          <a:p>
            <a:pPr algn="l">
              <a:spcAft>
                <a:spcPts val="900"/>
              </a:spcAft>
            </a:pPr>
            <a:r>
              <a:rPr lang="en-AU" sz="2400" dirty="0"/>
              <a:t>Time Scales of Power System Dynamic Phenomena</a:t>
            </a:r>
          </a:p>
        </p:txBody>
      </p:sp>
      <p:sp>
        <p:nvSpPr>
          <p:cNvPr id="4099" name="Content Placeholder 2"/>
          <p:cNvSpPr>
            <a:spLocks noGrp="1"/>
          </p:cNvSpPr>
          <p:nvPr>
            <p:ph idx="1"/>
          </p:nvPr>
        </p:nvSpPr>
        <p:spPr>
          <a:xfrm>
            <a:off x="1485900" y="926307"/>
            <a:ext cx="3086100" cy="2274094"/>
          </a:xfrm>
        </p:spPr>
        <p:txBody>
          <a:bodyPr>
            <a:noAutofit/>
          </a:bodyPr>
          <a:lstStyle/>
          <a:p>
            <a:r>
              <a:rPr lang="en-US" sz="2000" b="1" dirty="0">
                <a:solidFill>
                  <a:srgbClr val="FF0000"/>
                </a:solidFill>
              </a:rPr>
              <a:t>electromagnetic phenomena</a:t>
            </a:r>
          </a:p>
          <a:p>
            <a:r>
              <a:rPr lang="en-US" sz="2000" b="1" dirty="0">
                <a:solidFill>
                  <a:schemeClr val="accent4"/>
                </a:solidFill>
              </a:rPr>
              <a:t>electromechanical phenomena</a:t>
            </a:r>
          </a:p>
          <a:p>
            <a:pPr marL="0" indent="0" algn="ctr">
              <a:buNone/>
            </a:pPr>
            <a:endParaRPr lang="en-US" sz="1500" dirty="0">
              <a:solidFill>
                <a:srgbClr val="FF0000"/>
              </a:solidFill>
            </a:endParaRPr>
          </a:p>
        </p:txBody>
      </p:sp>
      <p:sp>
        <p:nvSpPr>
          <p:cNvPr id="4" name="Slide Number Placeholder 3"/>
          <p:cNvSpPr>
            <a:spLocks noGrp="1"/>
          </p:cNvSpPr>
          <p:nvPr>
            <p:ph type="sldNum" sz="quarter" idx="12"/>
          </p:nvPr>
        </p:nvSpPr>
        <p:spPr/>
        <p:txBody>
          <a:bodyPr/>
          <a:lstStyle/>
          <a:p>
            <a:fld id="{DBC7085F-A741-48DB-A9ED-0DAD3944AAF1}" type="slidenum">
              <a:rPr lang="en-US" smtClean="0"/>
              <a:pPr/>
              <a:t>3</a:t>
            </a:fld>
            <a:endParaRPr lang="en-US" dirty="0"/>
          </a:p>
        </p:txBody>
      </p:sp>
      <p:grpSp>
        <p:nvGrpSpPr>
          <p:cNvPr id="5" name="Agrupar 4"/>
          <p:cNvGrpSpPr/>
          <p:nvPr/>
        </p:nvGrpSpPr>
        <p:grpSpPr>
          <a:xfrm>
            <a:off x="3733800" y="816547"/>
            <a:ext cx="3886200" cy="2641759"/>
            <a:chOff x="4572000" y="2819400"/>
            <a:chExt cx="4572000" cy="3522345"/>
          </a:xfrm>
        </p:grpSpPr>
        <p:pic>
          <p:nvPicPr>
            <p:cNvPr id="6" name="Imagen 5"/>
            <p:cNvPicPr/>
            <p:nvPr/>
          </p:nvPicPr>
          <p:blipFill>
            <a:blip r:embed="rId3"/>
            <a:stretch>
              <a:fillRect/>
            </a:stretch>
          </p:blipFill>
          <p:spPr>
            <a:xfrm>
              <a:off x="4572000" y="3124200"/>
              <a:ext cx="4572000" cy="3217545"/>
            </a:xfrm>
            <a:prstGeom prst="rect">
              <a:avLst/>
            </a:prstGeom>
          </p:spPr>
        </p:pic>
        <p:sp>
          <p:nvSpPr>
            <p:cNvPr id="2" name="Rectángulo 1"/>
            <p:cNvSpPr/>
            <p:nvPr/>
          </p:nvSpPr>
          <p:spPr>
            <a:xfrm>
              <a:off x="5143500" y="2819400"/>
              <a:ext cx="3429000" cy="553997"/>
            </a:xfrm>
            <a:prstGeom prst="rect">
              <a:avLst/>
            </a:prstGeom>
          </p:spPr>
          <p:txBody>
            <a:bodyPr wrap="square">
              <a:spAutoFit/>
            </a:bodyPr>
            <a:lstStyle/>
            <a:p>
              <a:pPr algn="ctr"/>
              <a:r>
                <a:rPr lang="en-US" sz="1050" b="1" dirty="0">
                  <a:latin typeface="+mn-lt"/>
                  <a:ea typeface="Times New Roman" charset="0"/>
                  <a:cs typeface="Calibri" charset="0"/>
                </a:rPr>
                <a:t>Time scales for various classes of dynamic phenomena in power systems</a:t>
              </a:r>
              <a:r>
                <a:rPr lang="es-ES_tradnl" sz="1050" b="1" dirty="0">
                  <a:latin typeface="+mn-lt"/>
                </a:rPr>
                <a:t> </a:t>
              </a:r>
            </a:p>
          </p:txBody>
        </p:sp>
      </p:grpSp>
      <p:sp>
        <p:nvSpPr>
          <p:cNvPr id="9" name="Content Placeholder 2"/>
          <p:cNvSpPr txBox="1">
            <a:spLocks/>
          </p:cNvSpPr>
          <p:nvPr/>
        </p:nvSpPr>
        <p:spPr bwMode="auto">
          <a:xfrm>
            <a:off x="2781748" y="3257328"/>
            <a:ext cx="4267200" cy="1428751"/>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solidFill>
                  <a:schemeClr val="accent4"/>
                </a:solidFill>
              </a:rPr>
              <a:t>electromechanical transients </a:t>
            </a:r>
            <a:r>
              <a:rPr lang="en-US" sz="1800" dirty="0"/>
              <a:t>enabled several simplifications in characterization and analysis of the related phenomena</a:t>
            </a:r>
            <a:r>
              <a:rPr lang="es-ES_tradnl" sz="1800" dirty="0"/>
              <a:t> </a:t>
            </a:r>
          </a:p>
          <a:p>
            <a:pPr lvl="1"/>
            <a:r>
              <a:rPr lang="en-US" sz="1800" dirty="0"/>
              <a:t>Phasors approach </a:t>
            </a:r>
          </a:p>
        </p:txBody>
      </p:sp>
      <p:sp>
        <p:nvSpPr>
          <p:cNvPr id="7" name="Rectángulo 6"/>
          <p:cNvSpPr/>
          <p:nvPr/>
        </p:nvSpPr>
        <p:spPr>
          <a:xfrm>
            <a:off x="4369594" y="1574851"/>
            <a:ext cx="1028700" cy="1404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10"/>
          <p:cNvSpPr/>
          <p:nvPr/>
        </p:nvSpPr>
        <p:spPr>
          <a:xfrm>
            <a:off x="6000750" y="1249665"/>
            <a:ext cx="1085850" cy="1836435"/>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lecha curvada hacia arriba 7"/>
          <p:cNvSpPr/>
          <p:nvPr/>
        </p:nvSpPr>
        <p:spPr>
          <a:xfrm rot="18461967">
            <a:off x="5924572" y="2897790"/>
            <a:ext cx="1066754" cy="419214"/>
          </a:xfrm>
          <a:prstGeom prst="curved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Tree>
    <p:extLst>
      <p:ext uri="{BB962C8B-B14F-4D97-AF65-F5344CB8AC3E}">
        <p14:creationId xmlns:p14="http://schemas.microsoft.com/office/powerpoint/2010/main" val="1619857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10041933-6608-EF3B-4AC2-D18D07716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59" y="1716060"/>
            <a:ext cx="3819193" cy="2813427"/>
          </a:xfrm>
          <a:prstGeom prst="rect">
            <a:avLst/>
          </a:prstGeom>
        </p:spPr>
      </p:pic>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23528" y="612056"/>
            <a:ext cx="8315944" cy="486054"/>
          </a:xfrm>
        </p:spPr>
        <p:txBody>
          <a:bodyPr/>
          <a:lstStyle/>
          <a:p>
            <a:r>
              <a:rPr lang="en-GB" sz="2800" b="1" dirty="0"/>
              <a:t>Stability analysis for varying grid strength (WF only)</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30</a:t>
            </a:fld>
            <a:endParaRPr lang="en-GB" dirty="0"/>
          </a:p>
        </p:txBody>
      </p:sp>
      <p:sp>
        <p:nvSpPr>
          <p:cNvPr id="17" name="TextBox 16">
            <a:extLst>
              <a:ext uri="{FF2B5EF4-FFF2-40B4-BE49-F238E27FC236}">
                <a16:creationId xmlns:a16="http://schemas.microsoft.com/office/drawing/2014/main" id="{772DA0AC-FF3C-418B-A4BD-7703DF7B8E37}"/>
              </a:ext>
            </a:extLst>
          </p:cNvPr>
          <p:cNvSpPr txBox="1"/>
          <p:nvPr/>
        </p:nvSpPr>
        <p:spPr>
          <a:xfrm>
            <a:off x="334590" y="1347614"/>
            <a:ext cx="7272808" cy="369332"/>
          </a:xfrm>
          <a:prstGeom prst="rect">
            <a:avLst/>
          </a:prstGeom>
          <a:noFill/>
        </p:spPr>
        <p:txBody>
          <a:bodyPr wrap="square" rtlCol="0">
            <a:spAutoFit/>
          </a:bodyPr>
          <a:lstStyle/>
          <a:p>
            <a:r>
              <a:rPr lang="en-GB" dirty="0"/>
              <a:t>Results in reduced system</a:t>
            </a:r>
            <a:endParaRPr lang="en-GB" b="1" dirty="0"/>
          </a:p>
        </p:txBody>
      </p:sp>
      <p:pic>
        <p:nvPicPr>
          <p:cNvPr id="13" name="Picture 12" descr="Diagram&#10;&#10;Description automatically generated">
            <a:extLst>
              <a:ext uri="{FF2B5EF4-FFF2-40B4-BE49-F238E27FC236}">
                <a16:creationId xmlns:a16="http://schemas.microsoft.com/office/drawing/2014/main" id="{6BC45D1D-CDCA-66DD-F541-7045A12A8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715617"/>
            <a:ext cx="3489499" cy="2815200"/>
          </a:xfrm>
          <a:prstGeom prst="rect">
            <a:avLst/>
          </a:prstGeom>
        </p:spPr>
      </p:pic>
    </p:spTree>
    <p:extLst>
      <p:ext uri="{BB962C8B-B14F-4D97-AF65-F5344CB8AC3E}">
        <p14:creationId xmlns:p14="http://schemas.microsoft.com/office/powerpoint/2010/main" val="2968668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0C2AD68-D9B6-4295-9BC8-689423E03C4D}"/>
              </a:ext>
            </a:extLst>
          </p:cNvPr>
          <p:cNvPicPr>
            <a:picLocks noChangeAspect="1"/>
          </p:cNvPicPr>
          <p:nvPr/>
        </p:nvPicPr>
        <p:blipFill>
          <a:blip r:embed="rId3"/>
          <a:stretch>
            <a:fillRect/>
          </a:stretch>
        </p:blipFill>
        <p:spPr>
          <a:xfrm>
            <a:off x="68631" y="2220080"/>
            <a:ext cx="4457700" cy="1971675"/>
          </a:xfrm>
          <a:prstGeom prst="rect">
            <a:avLst/>
          </a:prstGeom>
        </p:spPr>
      </p:pic>
      <p:sp>
        <p:nvSpPr>
          <p:cNvPr id="20" name="Slide Number Placeholder 3">
            <a:extLst>
              <a:ext uri="{FF2B5EF4-FFF2-40B4-BE49-F238E27FC236}">
                <a16:creationId xmlns:a16="http://schemas.microsoft.com/office/drawing/2014/main" id="{909447C4-04F9-48B8-9E58-C3A7528F62E2}"/>
              </a:ext>
            </a:extLst>
          </p:cNvPr>
          <p:cNvSpPr txBox="1">
            <a:spLocks/>
          </p:cNvSpPr>
          <p:nvPr/>
        </p:nvSpPr>
        <p:spPr>
          <a:xfrm>
            <a:off x="6804248" y="4767263"/>
            <a:ext cx="1835224"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3E7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E6436F-9460-48DE-AF03-B8A76C58A559}" type="slidenum">
              <a:rPr lang="en-GB" smtClean="0"/>
              <a:pPr/>
              <a:t>31</a:t>
            </a:fld>
            <a:endParaRPr lang="en-GB" dirty="0"/>
          </a:p>
        </p:txBody>
      </p:sp>
      <p:sp>
        <p:nvSpPr>
          <p:cNvPr id="18" name="Arrow: Right 17">
            <a:extLst>
              <a:ext uri="{FF2B5EF4-FFF2-40B4-BE49-F238E27FC236}">
                <a16:creationId xmlns:a16="http://schemas.microsoft.com/office/drawing/2014/main" id="{B91B43D9-E459-4B2E-9E5B-66B8EF5E028A}"/>
              </a:ext>
            </a:extLst>
          </p:cNvPr>
          <p:cNvSpPr/>
          <p:nvPr/>
        </p:nvSpPr>
        <p:spPr>
          <a:xfrm>
            <a:off x="4427984" y="2931790"/>
            <a:ext cx="504056"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itle 1">
                <a:extLst>
                  <a:ext uri="{FF2B5EF4-FFF2-40B4-BE49-F238E27FC236}">
                    <a16:creationId xmlns:a16="http://schemas.microsoft.com/office/drawing/2014/main" id="{EAF7F053-6353-4009-8221-F477D8344723}"/>
                  </a:ext>
                </a:extLst>
              </p:cNvPr>
              <p:cNvSpPr>
                <a:spLocks noGrp="1"/>
              </p:cNvSpPr>
              <p:nvPr>
                <p:ph type="title"/>
              </p:nvPr>
            </p:nvSpPr>
            <p:spPr>
              <a:xfrm>
                <a:off x="-22427" y="629403"/>
                <a:ext cx="9097516" cy="486054"/>
              </a:xfrm>
            </p:spPr>
            <p:txBody>
              <a:bodyPr/>
              <a:lstStyle/>
              <a:p>
                <a:br>
                  <a:rPr lang="en-GB" sz="2400" dirty="0"/>
                </a:br>
                <a:r>
                  <a:rPr lang="en-GB" sz="2800" b="1" dirty="0"/>
                  <a:t>Impact of STATCOM  AC voltage loop gain </a:t>
                </a:r>
                <a14:m>
                  <m:oMath xmlns:m="http://schemas.openxmlformats.org/officeDocument/2006/math">
                    <m:sSub>
                      <m:sSubPr>
                        <m:ctrlPr>
                          <a:rPr lang="en-GB" sz="2800" b="1" i="1">
                            <a:latin typeface="Cambria Math" panose="02040503050406030204" pitchFamily="18" charset="0"/>
                          </a:rPr>
                        </m:ctrlPr>
                      </m:sSubPr>
                      <m:e>
                        <m:r>
                          <a:rPr lang="en-GB" sz="2800" b="1" i="1">
                            <a:latin typeface="Cambria Math" panose="02040503050406030204" pitchFamily="18" charset="0"/>
                          </a:rPr>
                          <m:t>𝒌</m:t>
                        </m:r>
                      </m:e>
                      <m:sub>
                        <m:r>
                          <a:rPr lang="en-GB" sz="2800" b="1" i="1">
                            <a:latin typeface="Cambria Math" panose="02040503050406030204" pitchFamily="18" charset="0"/>
                          </a:rPr>
                          <m:t>𝒑𝒗</m:t>
                        </m:r>
                      </m:sub>
                    </m:sSub>
                  </m:oMath>
                </a14:m>
                <a:r>
                  <a:rPr lang="en-GB" sz="2800" b="1" dirty="0"/>
                  <a:t> on stability </a:t>
                </a:r>
                <a:br>
                  <a:rPr lang="en-GB" sz="2400" dirty="0"/>
                </a:br>
                <a:endParaRPr lang="en-GB" sz="2400" dirty="0"/>
              </a:p>
            </p:txBody>
          </p:sp>
        </mc:Choice>
        <mc:Fallback xmlns="">
          <p:sp>
            <p:nvSpPr>
              <p:cNvPr id="19" name="Title 1">
                <a:extLst>
                  <a:ext uri="{FF2B5EF4-FFF2-40B4-BE49-F238E27FC236}">
                    <a16:creationId xmlns:a16="http://schemas.microsoft.com/office/drawing/2014/main" id="{EAF7F053-6353-4009-8221-F477D8344723}"/>
                  </a:ext>
                </a:extLst>
              </p:cNvPr>
              <p:cNvSpPr>
                <a:spLocks noGrp="1" noRot="1" noChangeAspect="1" noMove="1" noResize="1" noEditPoints="1" noAdjustHandles="1" noChangeArrowheads="1" noChangeShapeType="1" noTextEdit="1"/>
              </p:cNvSpPr>
              <p:nvPr>
                <p:ph type="title"/>
              </p:nvPr>
            </p:nvSpPr>
            <p:spPr>
              <a:xfrm>
                <a:off x="-22427" y="629403"/>
                <a:ext cx="9097516" cy="486054"/>
              </a:xfrm>
              <a:blipFill>
                <a:blip r:embed="rId19"/>
                <a:stretch>
                  <a:fillRect t="-18750" b="-35000"/>
                </a:stretch>
              </a:blipFill>
            </p:spPr>
            <p:txBody>
              <a:bodyPr/>
              <a:lstStyle/>
              <a:p>
                <a:r>
                  <a:rPr lang="en-GB">
                    <a:noFill/>
                  </a:rPr>
                  <a:t> </a:t>
                </a:r>
              </a:p>
            </p:txBody>
          </p:sp>
        </mc:Fallback>
      </mc:AlternateContent>
      <p:pic>
        <p:nvPicPr>
          <p:cNvPr id="3" name="Picture 2" descr="Chart, scatter chart&#10;&#10;Description automatically generated">
            <a:extLst>
              <a:ext uri="{FF2B5EF4-FFF2-40B4-BE49-F238E27FC236}">
                <a16:creationId xmlns:a16="http://schemas.microsoft.com/office/drawing/2014/main" id="{6B3B6A83-D3C3-313C-ECB8-1D9654B8801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105348" y="1888268"/>
            <a:ext cx="3534124" cy="2663107"/>
          </a:xfrm>
          <a:prstGeom prst="rect">
            <a:avLst/>
          </a:prstGeom>
        </p:spPr>
      </p:pic>
    </p:spTree>
    <p:extLst>
      <p:ext uri="{BB962C8B-B14F-4D97-AF65-F5344CB8AC3E}">
        <p14:creationId xmlns:p14="http://schemas.microsoft.com/office/powerpoint/2010/main" val="559061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32</a:t>
            </a:fld>
            <a:endParaRPr lang="en-GB" dirty="0"/>
          </a:p>
        </p:txBody>
      </p:sp>
      <p:sp>
        <p:nvSpPr>
          <p:cNvPr id="16" name="Title 1">
            <a:extLst>
              <a:ext uri="{FF2B5EF4-FFF2-40B4-BE49-F238E27FC236}">
                <a16:creationId xmlns:a16="http://schemas.microsoft.com/office/drawing/2014/main" id="{E045B03C-4EDE-4414-9E92-4111F5D6425C}"/>
              </a:ext>
            </a:extLst>
          </p:cNvPr>
          <p:cNvSpPr>
            <a:spLocks noGrp="1"/>
          </p:cNvSpPr>
          <p:nvPr>
            <p:ph type="title"/>
          </p:nvPr>
        </p:nvSpPr>
        <p:spPr>
          <a:xfrm>
            <a:off x="76201" y="514350"/>
            <a:ext cx="8991600" cy="735013"/>
          </a:xfrm>
        </p:spPr>
        <p:txBody>
          <a:bodyPr/>
          <a:lstStyle/>
          <a:p>
            <a:r>
              <a:rPr lang="en-GB" sz="2800" b="1" dirty="0"/>
              <a:t>STATCOM loop gain </a:t>
            </a:r>
            <a:r>
              <a:rPr lang="en-GB" sz="2800" b="1" dirty="0" err="1"/>
              <a:t>Kpv</a:t>
            </a:r>
            <a:r>
              <a:rPr lang="en-GB" sz="2800" b="1" dirty="0"/>
              <a:t> on relative contribution to stability</a:t>
            </a:r>
          </a:p>
        </p:txBody>
      </p:sp>
      <p:pic>
        <p:nvPicPr>
          <p:cNvPr id="14" name="Picture 13" descr="Chart, scatter chart&#10;&#10;Description automatically generated">
            <a:extLst>
              <a:ext uri="{FF2B5EF4-FFF2-40B4-BE49-F238E27FC236}">
                <a16:creationId xmlns:a16="http://schemas.microsoft.com/office/drawing/2014/main" id="{CB34B46C-5863-18BA-5EE0-AF0585107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348" y="1888268"/>
            <a:ext cx="3534124" cy="2663107"/>
          </a:xfrm>
          <a:prstGeom prst="rect">
            <a:avLst/>
          </a:prstGeom>
        </p:spPr>
      </p:pic>
      <p:pic>
        <p:nvPicPr>
          <p:cNvPr id="3" name="Picture 2" descr="Chart, bar chart&#10;&#10;Description automatically generated">
            <a:extLst>
              <a:ext uri="{FF2B5EF4-FFF2-40B4-BE49-F238E27FC236}">
                <a16:creationId xmlns:a16="http://schemas.microsoft.com/office/drawing/2014/main" id="{23D601EF-F5AC-B3F8-0053-CBB291FB2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700008"/>
            <a:ext cx="3781900" cy="2616609"/>
          </a:xfrm>
          <a:prstGeom prst="rect">
            <a:avLst/>
          </a:prstGeom>
        </p:spPr>
      </p:pic>
    </p:spTree>
    <p:extLst>
      <p:ext uri="{BB962C8B-B14F-4D97-AF65-F5344CB8AC3E}">
        <p14:creationId xmlns:p14="http://schemas.microsoft.com/office/powerpoint/2010/main" val="1437417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0233A549-C677-A190-D7F7-DEB58715B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63" y="1671253"/>
            <a:ext cx="2890154" cy="2916270"/>
          </a:xfrm>
          <a:prstGeom prst="rect">
            <a:avLst/>
          </a:prstGeom>
        </p:spPr>
      </p:pic>
      <p:pic>
        <p:nvPicPr>
          <p:cNvPr id="11" name="Picture 10" descr="Chart, scatter chart&#10;&#10;Description automatically generated">
            <a:extLst>
              <a:ext uri="{FF2B5EF4-FFF2-40B4-BE49-F238E27FC236}">
                <a16:creationId xmlns:a16="http://schemas.microsoft.com/office/drawing/2014/main" id="{026460AB-84F5-AE48-4287-D9D5F58FC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797834"/>
            <a:ext cx="3534124" cy="2663107"/>
          </a:xfrm>
          <a:prstGeom prst="rect">
            <a:avLst/>
          </a:prstGeom>
        </p:spPr>
      </p:pic>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23528" y="672531"/>
            <a:ext cx="8315944" cy="486054"/>
          </a:xfrm>
        </p:spPr>
        <p:txBody>
          <a:bodyPr/>
          <a:lstStyle/>
          <a:p>
            <a:r>
              <a:rPr lang="en-GB" sz="2800" b="1" dirty="0"/>
              <a:t>Validation in full 39 bus PSCAD model</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33</a:t>
            </a:fld>
            <a:endParaRPr lang="en-GB" dirty="0"/>
          </a:p>
        </p:txBody>
      </p:sp>
      <p:sp>
        <p:nvSpPr>
          <p:cNvPr id="12" name="TextBox 11">
            <a:extLst>
              <a:ext uri="{FF2B5EF4-FFF2-40B4-BE49-F238E27FC236}">
                <a16:creationId xmlns:a16="http://schemas.microsoft.com/office/drawing/2014/main" id="{100EA908-DF99-4CE2-9A9F-224504C840EF}"/>
              </a:ext>
            </a:extLst>
          </p:cNvPr>
          <p:cNvSpPr txBox="1"/>
          <p:nvPr/>
        </p:nvSpPr>
        <p:spPr>
          <a:xfrm>
            <a:off x="838200" y="1356834"/>
            <a:ext cx="7272808" cy="369332"/>
          </a:xfrm>
          <a:prstGeom prst="rect">
            <a:avLst/>
          </a:prstGeom>
          <a:noFill/>
        </p:spPr>
        <p:txBody>
          <a:bodyPr wrap="square" rtlCol="0">
            <a:spAutoFit/>
          </a:bodyPr>
          <a:lstStyle/>
          <a:p>
            <a:pPr algn="ctr"/>
            <a:r>
              <a:rPr lang="en-GB" dirty="0"/>
              <a:t>PSCAD results full 39 bus system, changes on proportional gain</a:t>
            </a:r>
          </a:p>
        </p:txBody>
      </p:sp>
      <p:sp>
        <p:nvSpPr>
          <p:cNvPr id="6" name="Oval 5">
            <a:extLst>
              <a:ext uri="{FF2B5EF4-FFF2-40B4-BE49-F238E27FC236}">
                <a16:creationId xmlns:a16="http://schemas.microsoft.com/office/drawing/2014/main" id="{4A6E2C62-482F-D454-98B6-28A74C414C55}"/>
              </a:ext>
            </a:extLst>
          </p:cNvPr>
          <p:cNvSpPr/>
          <p:nvPr/>
        </p:nvSpPr>
        <p:spPr>
          <a:xfrm>
            <a:off x="2093120" y="2259806"/>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EE51CCF-975F-8BBC-BD30-27B347E011A7}"/>
              </a:ext>
            </a:extLst>
          </p:cNvPr>
          <p:cNvSpPr/>
          <p:nvPr/>
        </p:nvSpPr>
        <p:spPr>
          <a:xfrm>
            <a:off x="2540614" y="2259806"/>
            <a:ext cx="152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669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9060-9F4A-4BA8-9122-98334E0BC7C4}"/>
              </a:ext>
            </a:extLst>
          </p:cNvPr>
          <p:cNvSpPr>
            <a:spLocks noGrp="1"/>
          </p:cNvSpPr>
          <p:nvPr>
            <p:ph type="title"/>
          </p:nvPr>
        </p:nvSpPr>
        <p:spPr>
          <a:xfrm>
            <a:off x="356438" y="666750"/>
            <a:ext cx="8315944" cy="486054"/>
          </a:xfrm>
        </p:spPr>
        <p:txBody>
          <a:bodyPr/>
          <a:lstStyle/>
          <a:p>
            <a:r>
              <a:rPr lang="en-GB" dirty="0"/>
              <a:t>Insights</a:t>
            </a:r>
          </a:p>
        </p:txBody>
      </p:sp>
      <p:sp>
        <p:nvSpPr>
          <p:cNvPr id="3" name="Content Placeholder 2">
            <a:extLst>
              <a:ext uri="{FF2B5EF4-FFF2-40B4-BE49-F238E27FC236}">
                <a16:creationId xmlns:a16="http://schemas.microsoft.com/office/drawing/2014/main" id="{1A6B358D-AB0D-461F-B2CA-15F2F51CEB17}"/>
              </a:ext>
            </a:extLst>
          </p:cNvPr>
          <p:cNvSpPr>
            <a:spLocks noGrp="1"/>
          </p:cNvSpPr>
          <p:nvPr>
            <p:ph sz="quarter" idx="10"/>
          </p:nvPr>
        </p:nvSpPr>
        <p:spPr>
          <a:xfrm>
            <a:off x="356438" y="1352550"/>
            <a:ext cx="8558962" cy="3573066"/>
          </a:xfrm>
        </p:spPr>
        <p:txBody>
          <a:bodyPr/>
          <a:lstStyle/>
          <a:p>
            <a:r>
              <a:rPr lang="en-GB" sz="2600" dirty="0"/>
              <a:t>Impedance estimation-based stability assessment tool takes care of the detail dynamic model of MMC technology</a:t>
            </a:r>
          </a:p>
          <a:p>
            <a:r>
              <a:rPr lang="en-GB" sz="2600" dirty="0"/>
              <a:t>The model is comprehensive in assessing the network stability impact of control delay, varying network strength and fault ride through (FRT) capability of these devices during network events </a:t>
            </a:r>
          </a:p>
          <a:p>
            <a:endParaRPr lang="en-GB" dirty="0"/>
          </a:p>
        </p:txBody>
      </p:sp>
      <p:sp>
        <p:nvSpPr>
          <p:cNvPr id="4" name="Slide Number Placeholder 3">
            <a:extLst>
              <a:ext uri="{FF2B5EF4-FFF2-40B4-BE49-F238E27FC236}">
                <a16:creationId xmlns:a16="http://schemas.microsoft.com/office/drawing/2014/main" id="{69583EC9-351E-450A-80F4-2F61FD3C285C}"/>
              </a:ext>
            </a:extLst>
          </p:cNvPr>
          <p:cNvSpPr>
            <a:spLocks noGrp="1"/>
          </p:cNvSpPr>
          <p:nvPr>
            <p:ph type="sldNum" sz="quarter" idx="11"/>
          </p:nvPr>
        </p:nvSpPr>
        <p:spPr/>
        <p:txBody>
          <a:bodyPr/>
          <a:lstStyle/>
          <a:p>
            <a:fld id="{10E6436F-9460-48DE-AF03-B8A76C58A559}" type="slidenum">
              <a:rPr lang="en-GB" smtClean="0"/>
              <a:pPr/>
              <a:t>34</a:t>
            </a:fld>
            <a:endParaRPr lang="en-GB" dirty="0"/>
          </a:p>
        </p:txBody>
      </p:sp>
    </p:spTree>
    <p:extLst>
      <p:ext uri="{BB962C8B-B14F-4D97-AF65-F5344CB8AC3E}">
        <p14:creationId xmlns:p14="http://schemas.microsoft.com/office/powerpoint/2010/main" val="2144816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9060-9F4A-4BA8-9122-98334E0BC7C4}"/>
              </a:ext>
            </a:extLst>
          </p:cNvPr>
          <p:cNvSpPr>
            <a:spLocks noGrp="1"/>
          </p:cNvSpPr>
          <p:nvPr>
            <p:ph type="title"/>
          </p:nvPr>
        </p:nvSpPr>
        <p:spPr>
          <a:xfrm>
            <a:off x="356438" y="666750"/>
            <a:ext cx="8315944" cy="486054"/>
          </a:xfrm>
        </p:spPr>
        <p:txBody>
          <a:bodyPr/>
          <a:lstStyle/>
          <a:p>
            <a:r>
              <a:rPr lang="en-GB" dirty="0"/>
              <a:t>Insights</a:t>
            </a:r>
          </a:p>
        </p:txBody>
      </p:sp>
      <p:sp>
        <p:nvSpPr>
          <p:cNvPr id="3" name="Content Placeholder 2">
            <a:extLst>
              <a:ext uri="{FF2B5EF4-FFF2-40B4-BE49-F238E27FC236}">
                <a16:creationId xmlns:a16="http://schemas.microsoft.com/office/drawing/2014/main" id="{1A6B358D-AB0D-461F-B2CA-15F2F51CEB17}"/>
              </a:ext>
            </a:extLst>
          </p:cNvPr>
          <p:cNvSpPr>
            <a:spLocks noGrp="1"/>
          </p:cNvSpPr>
          <p:nvPr>
            <p:ph sz="quarter" idx="10"/>
          </p:nvPr>
        </p:nvSpPr>
        <p:spPr>
          <a:xfrm>
            <a:off x="356438" y="1352550"/>
            <a:ext cx="8558962" cy="3573066"/>
          </a:xfrm>
        </p:spPr>
        <p:txBody>
          <a:bodyPr/>
          <a:lstStyle/>
          <a:p>
            <a:r>
              <a:rPr lang="en-GB" dirty="0"/>
              <a:t>The approach has demonstrated that real network operability margin is significantly lower in low short circuit cases when compared to the same obtained through time average simplified model of these devices. </a:t>
            </a:r>
          </a:p>
          <a:p>
            <a:r>
              <a:rPr lang="en-GB" dirty="0">
                <a:solidFill>
                  <a:srgbClr val="C00000"/>
                </a:solidFill>
              </a:rPr>
              <a:t>This does not model control and converter limit and saturations</a:t>
            </a:r>
            <a:r>
              <a:rPr lang="en-GB" dirty="0"/>
              <a:t>.</a:t>
            </a:r>
          </a:p>
          <a:p>
            <a:endParaRPr lang="en-GB" dirty="0"/>
          </a:p>
        </p:txBody>
      </p:sp>
      <p:sp>
        <p:nvSpPr>
          <p:cNvPr id="4" name="Slide Number Placeholder 3">
            <a:extLst>
              <a:ext uri="{FF2B5EF4-FFF2-40B4-BE49-F238E27FC236}">
                <a16:creationId xmlns:a16="http://schemas.microsoft.com/office/drawing/2014/main" id="{69583EC9-351E-450A-80F4-2F61FD3C285C}"/>
              </a:ext>
            </a:extLst>
          </p:cNvPr>
          <p:cNvSpPr>
            <a:spLocks noGrp="1"/>
          </p:cNvSpPr>
          <p:nvPr>
            <p:ph type="sldNum" sz="quarter" idx="11"/>
          </p:nvPr>
        </p:nvSpPr>
        <p:spPr/>
        <p:txBody>
          <a:bodyPr/>
          <a:lstStyle/>
          <a:p>
            <a:fld id="{10E6436F-9460-48DE-AF03-B8A76C58A559}" type="slidenum">
              <a:rPr lang="en-GB" smtClean="0"/>
              <a:pPr/>
              <a:t>35</a:t>
            </a:fld>
            <a:endParaRPr lang="en-GB" dirty="0"/>
          </a:p>
        </p:txBody>
      </p:sp>
    </p:spTree>
    <p:extLst>
      <p:ext uri="{BB962C8B-B14F-4D97-AF65-F5344CB8AC3E}">
        <p14:creationId xmlns:p14="http://schemas.microsoft.com/office/powerpoint/2010/main" val="384632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CAF1-37B1-454E-BEFB-F413D98953BD}"/>
              </a:ext>
            </a:extLst>
          </p:cNvPr>
          <p:cNvSpPr>
            <a:spLocks noGrp="1"/>
          </p:cNvSpPr>
          <p:nvPr>
            <p:ph type="title"/>
          </p:nvPr>
        </p:nvSpPr>
        <p:spPr>
          <a:xfrm>
            <a:off x="394325" y="666750"/>
            <a:ext cx="8315944" cy="486054"/>
          </a:xfrm>
        </p:spPr>
        <p:txBody>
          <a:bodyPr/>
          <a:lstStyle/>
          <a:p>
            <a:r>
              <a:rPr lang="en-GB" dirty="0"/>
              <a:t>Recommendations </a:t>
            </a:r>
          </a:p>
        </p:txBody>
      </p:sp>
      <p:sp>
        <p:nvSpPr>
          <p:cNvPr id="3" name="Content Placeholder 2">
            <a:extLst>
              <a:ext uri="{FF2B5EF4-FFF2-40B4-BE49-F238E27FC236}">
                <a16:creationId xmlns:a16="http://schemas.microsoft.com/office/drawing/2014/main" id="{2F245FB5-8676-4031-96E6-8995E4C15090}"/>
              </a:ext>
            </a:extLst>
          </p:cNvPr>
          <p:cNvSpPr>
            <a:spLocks noGrp="1"/>
          </p:cNvSpPr>
          <p:nvPr>
            <p:ph sz="quarter" idx="10"/>
          </p:nvPr>
        </p:nvSpPr>
        <p:spPr>
          <a:xfrm>
            <a:off x="394325" y="1428749"/>
            <a:ext cx="8268746" cy="3338513"/>
          </a:xfrm>
        </p:spPr>
        <p:txBody>
          <a:bodyPr/>
          <a:lstStyle/>
          <a:p>
            <a:r>
              <a:rPr lang="en-GB" dirty="0"/>
              <a:t>It is very much required to have detailed models of converter-based devices when performing grid connection studies in Electro-Magnetic Transient (EMT) time scale   </a:t>
            </a:r>
          </a:p>
          <a:p>
            <a:r>
              <a:rPr lang="en-GB" dirty="0"/>
              <a:t>Stability assessment studies need to be performed for varying grid strengths/short circuit level at the point of connection as well as transmission voltage levels. </a:t>
            </a:r>
          </a:p>
          <a:p>
            <a:endParaRPr lang="en-GB" dirty="0"/>
          </a:p>
        </p:txBody>
      </p:sp>
      <p:sp>
        <p:nvSpPr>
          <p:cNvPr id="4" name="Slide Number Placeholder 3">
            <a:extLst>
              <a:ext uri="{FF2B5EF4-FFF2-40B4-BE49-F238E27FC236}">
                <a16:creationId xmlns:a16="http://schemas.microsoft.com/office/drawing/2014/main" id="{B5673584-5454-490C-986F-2CE7DE2000E4}"/>
              </a:ext>
            </a:extLst>
          </p:cNvPr>
          <p:cNvSpPr>
            <a:spLocks noGrp="1"/>
          </p:cNvSpPr>
          <p:nvPr>
            <p:ph type="sldNum" sz="quarter" idx="11"/>
          </p:nvPr>
        </p:nvSpPr>
        <p:spPr/>
        <p:txBody>
          <a:bodyPr/>
          <a:lstStyle/>
          <a:p>
            <a:fld id="{10E6436F-9460-48DE-AF03-B8A76C58A559}" type="slidenum">
              <a:rPr lang="en-GB" smtClean="0"/>
              <a:pPr/>
              <a:t>36</a:t>
            </a:fld>
            <a:endParaRPr lang="en-GB" dirty="0"/>
          </a:p>
        </p:txBody>
      </p:sp>
    </p:spTree>
    <p:extLst>
      <p:ext uri="{BB962C8B-B14F-4D97-AF65-F5344CB8AC3E}">
        <p14:creationId xmlns:p14="http://schemas.microsoft.com/office/powerpoint/2010/main" val="1312532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CAF1-37B1-454E-BEFB-F413D98953BD}"/>
              </a:ext>
            </a:extLst>
          </p:cNvPr>
          <p:cNvSpPr>
            <a:spLocks noGrp="1"/>
          </p:cNvSpPr>
          <p:nvPr>
            <p:ph type="title"/>
          </p:nvPr>
        </p:nvSpPr>
        <p:spPr>
          <a:xfrm>
            <a:off x="370726" y="600376"/>
            <a:ext cx="8315944" cy="486054"/>
          </a:xfrm>
        </p:spPr>
        <p:txBody>
          <a:bodyPr/>
          <a:lstStyle/>
          <a:p>
            <a:r>
              <a:rPr lang="en-GB" dirty="0"/>
              <a:t>Recommendations</a:t>
            </a:r>
          </a:p>
        </p:txBody>
      </p:sp>
      <p:sp>
        <p:nvSpPr>
          <p:cNvPr id="3" name="Content Placeholder 2">
            <a:extLst>
              <a:ext uri="{FF2B5EF4-FFF2-40B4-BE49-F238E27FC236}">
                <a16:creationId xmlns:a16="http://schemas.microsoft.com/office/drawing/2014/main" id="{2F245FB5-8676-4031-96E6-8995E4C15090}"/>
              </a:ext>
            </a:extLst>
          </p:cNvPr>
          <p:cNvSpPr>
            <a:spLocks noGrp="1"/>
          </p:cNvSpPr>
          <p:nvPr>
            <p:ph sz="quarter" idx="10"/>
          </p:nvPr>
        </p:nvSpPr>
        <p:spPr>
          <a:xfrm>
            <a:off x="370726" y="1276350"/>
            <a:ext cx="8268746" cy="3441820"/>
          </a:xfrm>
        </p:spPr>
        <p:txBody>
          <a:bodyPr/>
          <a:lstStyle/>
          <a:p>
            <a:r>
              <a:rPr lang="en-GB" dirty="0"/>
              <a:t>TNO should insist on various other parametric sensitivity studies regarding key control schemes, interface PLL technologies etc.</a:t>
            </a:r>
          </a:p>
          <a:p>
            <a:r>
              <a:rPr lang="en-GB" dirty="0"/>
              <a:t>The grid connection study specification should be amended with these requirements so that any connection study adheres to these specifications.  </a:t>
            </a:r>
          </a:p>
          <a:p>
            <a:endParaRPr lang="en-GB" dirty="0"/>
          </a:p>
        </p:txBody>
      </p:sp>
      <p:sp>
        <p:nvSpPr>
          <p:cNvPr id="4" name="Slide Number Placeholder 3">
            <a:extLst>
              <a:ext uri="{FF2B5EF4-FFF2-40B4-BE49-F238E27FC236}">
                <a16:creationId xmlns:a16="http://schemas.microsoft.com/office/drawing/2014/main" id="{B5673584-5454-490C-986F-2CE7DE2000E4}"/>
              </a:ext>
            </a:extLst>
          </p:cNvPr>
          <p:cNvSpPr>
            <a:spLocks noGrp="1"/>
          </p:cNvSpPr>
          <p:nvPr>
            <p:ph type="sldNum" sz="quarter" idx="11"/>
          </p:nvPr>
        </p:nvSpPr>
        <p:spPr/>
        <p:txBody>
          <a:bodyPr/>
          <a:lstStyle/>
          <a:p>
            <a:fld id="{10E6436F-9460-48DE-AF03-B8A76C58A559}" type="slidenum">
              <a:rPr lang="en-GB" smtClean="0"/>
              <a:pPr/>
              <a:t>37</a:t>
            </a:fld>
            <a:endParaRPr lang="en-GB" dirty="0"/>
          </a:p>
        </p:txBody>
      </p:sp>
    </p:spTree>
    <p:extLst>
      <p:ext uri="{BB962C8B-B14F-4D97-AF65-F5344CB8AC3E}">
        <p14:creationId xmlns:p14="http://schemas.microsoft.com/office/powerpoint/2010/main" val="1262678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1AAB3C-A6E8-4669-B19B-679219E31792}"/>
              </a:ext>
            </a:extLst>
          </p:cNvPr>
          <p:cNvSpPr>
            <a:spLocks noGrp="1"/>
          </p:cNvSpPr>
          <p:nvPr>
            <p:ph type="title"/>
          </p:nvPr>
        </p:nvSpPr>
        <p:spPr>
          <a:xfrm>
            <a:off x="-533400" y="256401"/>
            <a:ext cx="8229600" cy="772715"/>
          </a:xfrm>
        </p:spPr>
        <p:txBody>
          <a:bodyPr/>
          <a:lstStyle/>
          <a:p>
            <a:r>
              <a:rPr lang="en-GB" dirty="0"/>
              <a:t>Researcher </a:t>
            </a:r>
          </a:p>
        </p:txBody>
      </p:sp>
      <p:sp>
        <p:nvSpPr>
          <p:cNvPr id="4" name="Slide Number Placeholder 3">
            <a:extLst>
              <a:ext uri="{FF2B5EF4-FFF2-40B4-BE49-F238E27FC236}">
                <a16:creationId xmlns:a16="http://schemas.microsoft.com/office/drawing/2014/main" id="{EDB1A110-8407-4F02-A44D-08C1F203F7A6}"/>
              </a:ext>
            </a:extLst>
          </p:cNvPr>
          <p:cNvSpPr>
            <a:spLocks noGrp="1"/>
          </p:cNvSpPr>
          <p:nvPr>
            <p:ph type="sldNum" sz="quarter" idx="12"/>
          </p:nvPr>
        </p:nvSpPr>
        <p:spPr/>
        <p:txBody>
          <a:bodyPr/>
          <a:lstStyle/>
          <a:p>
            <a:fld id="{10E6436F-9460-48DE-AF03-B8A76C58A559}" type="slidenum">
              <a:rPr lang="en-GB" smtClean="0"/>
              <a:pPr/>
              <a:t>38</a:t>
            </a:fld>
            <a:endParaRPr lang="en-GB" dirty="0"/>
          </a:p>
        </p:txBody>
      </p:sp>
      <p:sp>
        <p:nvSpPr>
          <p:cNvPr id="7" name="Text Placeholder 6">
            <a:extLst>
              <a:ext uri="{FF2B5EF4-FFF2-40B4-BE49-F238E27FC236}">
                <a16:creationId xmlns:a16="http://schemas.microsoft.com/office/drawing/2014/main" id="{6459835D-E002-4707-ABD3-1C6FDDA90D9C}"/>
              </a:ext>
            </a:extLst>
          </p:cNvPr>
          <p:cNvSpPr>
            <a:spLocks noGrp="1"/>
          </p:cNvSpPr>
          <p:nvPr>
            <p:ph type="body" sz="half" idx="4294967295"/>
          </p:nvPr>
        </p:nvSpPr>
        <p:spPr>
          <a:xfrm>
            <a:off x="200809" y="1029116"/>
            <a:ext cx="4495800" cy="1295400"/>
          </a:xfrm>
        </p:spPr>
        <p:txBody>
          <a:bodyPr/>
          <a:lstStyle/>
          <a:p>
            <a:r>
              <a:rPr lang="en-GB" sz="2000" dirty="0"/>
              <a:t>Dr Nicolas Cifuentes </a:t>
            </a:r>
          </a:p>
          <a:p>
            <a:pPr lvl="1"/>
            <a:r>
              <a:rPr lang="en-GB" sz="2000" dirty="0"/>
              <a:t>MEng , Universidad de Chile </a:t>
            </a:r>
          </a:p>
          <a:p>
            <a:pPr lvl="1"/>
            <a:r>
              <a:rPr lang="en-GB" sz="2000" dirty="0"/>
              <a:t>PhD , Imperial College London </a:t>
            </a:r>
          </a:p>
        </p:txBody>
      </p:sp>
      <p:sp>
        <p:nvSpPr>
          <p:cNvPr id="9" name="TextBox 8">
            <a:extLst>
              <a:ext uri="{FF2B5EF4-FFF2-40B4-BE49-F238E27FC236}">
                <a16:creationId xmlns:a16="http://schemas.microsoft.com/office/drawing/2014/main" id="{C7FA485C-0002-4949-B8C4-7331B1A54AC9}"/>
              </a:ext>
            </a:extLst>
          </p:cNvPr>
          <p:cNvSpPr txBox="1"/>
          <p:nvPr/>
        </p:nvSpPr>
        <p:spPr>
          <a:xfrm>
            <a:off x="381000" y="2658665"/>
            <a:ext cx="8229600" cy="1754326"/>
          </a:xfrm>
          <a:prstGeom prst="rect">
            <a:avLst/>
          </a:prstGeom>
          <a:noFill/>
        </p:spPr>
        <p:txBody>
          <a:bodyPr wrap="square" rtlCol="0">
            <a:spAutoFit/>
          </a:bodyPr>
          <a:lstStyle/>
          <a:p>
            <a:r>
              <a:rPr lang="en-GB" dirty="0"/>
              <a:t>1. N. A. Cifuentes Otto, M. Sun, R. Gupta and B. C. Pal, "Black-Box Impedance-Based Stability Assessment of Dynamic Interactions Between Converters and Grid," in </a:t>
            </a:r>
            <a:r>
              <a:rPr lang="en-GB" i="1" dirty="0"/>
              <a:t>IEEE Transactions on Power Systems</a:t>
            </a:r>
          </a:p>
          <a:p>
            <a:r>
              <a:rPr lang="en-GB" dirty="0"/>
              <a:t>2. N. Cifuentes and B. C. Pal, "A New Approach to the Fault Location Problem: Using the Fault’s Transient Intermediate Frequency Response," in </a:t>
            </a:r>
            <a:r>
              <a:rPr lang="en-GB" i="1" dirty="0"/>
              <a:t>IEEE Open Access Journal of Power and Energy</a:t>
            </a:r>
            <a:r>
              <a:rPr lang="en-GB" dirty="0"/>
              <a:t>, vol. 8, pp. 510-521, 2021,</a:t>
            </a:r>
          </a:p>
        </p:txBody>
      </p:sp>
      <p:pic>
        <p:nvPicPr>
          <p:cNvPr id="2" name="Picture 1">
            <a:extLst>
              <a:ext uri="{FF2B5EF4-FFF2-40B4-BE49-F238E27FC236}">
                <a16:creationId xmlns:a16="http://schemas.microsoft.com/office/drawing/2014/main" id="{90FDAD87-6F37-C4E5-DDAF-482F08D76F8C}"/>
              </a:ext>
            </a:extLst>
          </p:cNvPr>
          <p:cNvPicPr>
            <a:picLocks noChangeAspect="1"/>
          </p:cNvPicPr>
          <p:nvPr/>
        </p:nvPicPr>
        <p:blipFill>
          <a:blip r:embed="rId2"/>
          <a:stretch>
            <a:fillRect/>
          </a:stretch>
        </p:blipFill>
        <p:spPr>
          <a:xfrm>
            <a:off x="5587976" y="438150"/>
            <a:ext cx="2032024" cy="2228672"/>
          </a:xfrm>
          <a:prstGeom prst="rect">
            <a:avLst/>
          </a:prstGeom>
        </p:spPr>
      </p:pic>
    </p:spTree>
    <p:extLst>
      <p:ext uri="{BB962C8B-B14F-4D97-AF65-F5344CB8AC3E}">
        <p14:creationId xmlns:p14="http://schemas.microsoft.com/office/powerpoint/2010/main" val="3377025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cstate="print"/>
          <a:srcRect/>
          <a:stretch>
            <a:fillRect/>
          </a:stretch>
        </p:blipFill>
        <p:spPr bwMode="auto">
          <a:xfrm>
            <a:off x="5105400" y="2518172"/>
            <a:ext cx="1893094" cy="1428750"/>
          </a:xfrm>
          <a:prstGeom prst="rect">
            <a:avLst/>
          </a:prstGeom>
          <a:noFill/>
          <a:ln w="9525">
            <a:noFill/>
            <a:miter lim="800000"/>
            <a:headEnd/>
            <a:tailEnd/>
          </a:ln>
        </p:spPr>
      </p:pic>
      <p:pic>
        <p:nvPicPr>
          <p:cNvPr id="20483" name="Picture 4"/>
          <p:cNvPicPr>
            <a:picLocks noChangeAspect="1" noChangeArrowheads="1"/>
          </p:cNvPicPr>
          <p:nvPr/>
        </p:nvPicPr>
        <p:blipFill>
          <a:blip r:embed="rId4" cstate="print"/>
          <a:srcRect/>
          <a:stretch>
            <a:fillRect/>
          </a:stretch>
        </p:blipFill>
        <p:spPr bwMode="auto">
          <a:xfrm>
            <a:off x="5104216" y="844156"/>
            <a:ext cx="1812596" cy="1403747"/>
          </a:xfrm>
          <a:prstGeom prst="rect">
            <a:avLst/>
          </a:prstGeom>
          <a:noFill/>
          <a:ln w="9525">
            <a:noFill/>
            <a:miter lim="800000"/>
            <a:headEnd/>
            <a:tailEnd/>
          </a:ln>
        </p:spPr>
      </p:pic>
      <p:pic>
        <p:nvPicPr>
          <p:cNvPr id="20484" name="Picture 5"/>
          <p:cNvPicPr>
            <a:picLocks noChangeAspect="1" noChangeArrowheads="1"/>
          </p:cNvPicPr>
          <p:nvPr/>
        </p:nvPicPr>
        <p:blipFill>
          <a:blip r:embed="rId5" cstate="print"/>
          <a:srcRect/>
          <a:stretch>
            <a:fillRect/>
          </a:stretch>
        </p:blipFill>
        <p:spPr bwMode="auto">
          <a:xfrm>
            <a:off x="1653778" y="2518174"/>
            <a:ext cx="1837134" cy="1448990"/>
          </a:xfrm>
          <a:prstGeom prst="rect">
            <a:avLst/>
          </a:prstGeom>
          <a:noFill/>
          <a:ln w="9525">
            <a:noFill/>
            <a:miter lim="800000"/>
            <a:headEnd/>
            <a:tailEnd/>
          </a:ln>
        </p:spPr>
      </p:pic>
      <p:pic>
        <p:nvPicPr>
          <p:cNvPr id="20485" name="Picture 6"/>
          <p:cNvPicPr>
            <a:picLocks noChangeAspect="1" noChangeArrowheads="1"/>
          </p:cNvPicPr>
          <p:nvPr/>
        </p:nvPicPr>
        <p:blipFill>
          <a:blip r:embed="rId6" cstate="print"/>
          <a:srcRect/>
          <a:stretch>
            <a:fillRect/>
          </a:stretch>
        </p:blipFill>
        <p:spPr bwMode="auto">
          <a:xfrm>
            <a:off x="1600202" y="789388"/>
            <a:ext cx="1857375" cy="1507331"/>
          </a:xfrm>
          <a:prstGeom prst="rect">
            <a:avLst/>
          </a:prstGeom>
          <a:noFill/>
          <a:ln w="9525">
            <a:noFill/>
            <a:miter lim="800000"/>
            <a:headEnd/>
            <a:tailEnd/>
          </a:ln>
        </p:spPr>
      </p:pic>
      <p:sp>
        <p:nvSpPr>
          <p:cNvPr id="6" name="TextBox 5"/>
          <p:cNvSpPr txBox="1"/>
          <p:nvPr/>
        </p:nvSpPr>
        <p:spPr>
          <a:xfrm>
            <a:off x="5380435" y="2193135"/>
            <a:ext cx="1241822" cy="323165"/>
          </a:xfrm>
          <a:prstGeom prst="rect">
            <a:avLst/>
          </a:prstGeom>
          <a:noFill/>
        </p:spPr>
        <p:txBody>
          <a:bodyPr>
            <a:spAutoFit/>
          </a:bodyPr>
          <a:lstStyle/>
          <a:p>
            <a:pPr>
              <a:defRPr/>
            </a:pPr>
            <a:r>
              <a:rPr lang="en-GB" sz="1500" dirty="0">
                <a:solidFill>
                  <a:srgbClr val="0E207F"/>
                </a:solidFill>
              </a:rPr>
              <a:t> Estimation</a:t>
            </a:r>
          </a:p>
        </p:txBody>
      </p:sp>
      <p:sp>
        <p:nvSpPr>
          <p:cNvPr id="7" name="TextBox 6"/>
          <p:cNvSpPr txBox="1"/>
          <p:nvPr/>
        </p:nvSpPr>
        <p:spPr>
          <a:xfrm>
            <a:off x="5326859" y="519114"/>
            <a:ext cx="1350169" cy="323165"/>
          </a:xfrm>
          <a:prstGeom prst="rect">
            <a:avLst/>
          </a:prstGeom>
          <a:noFill/>
        </p:spPr>
        <p:txBody>
          <a:bodyPr>
            <a:spAutoFit/>
          </a:bodyPr>
          <a:lstStyle/>
          <a:p>
            <a:pPr algn="ctr">
              <a:defRPr/>
            </a:pPr>
            <a:r>
              <a:rPr lang="en-GB" sz="1500" dirty="0">
                <a:solidFill>
                  <a:srgbClr val="0E207F"/>
                </a:solidFill>
              </a:rPr>
              <a:t>Monitoring</a:t>
            </a:r>
          </a:p>
        </p:txBody>
      </p:sp>
      <p:sp>
        <p:nvSpPr>
          <p:cNvPr id="8" name="TextBox 7"/>
          <p:cNvSpPr txBox="1"/>
          <p:nvPr/>
        </p:nvSpPr>
        <p:spPr>
          <a:xfrm>
            <a:off x="1708549" y="519114"/>
            <a:ext cx="1620440" cy="323165"/>
          </a:xfrm>
          <a:prstGeom prst="rect">
            <a:avLst/>
          </a:prstGeom>
          <a:noFill/>
        </p:spPr>
        <p:txBody>
          <a:bodyPr>
            <a:spAutoFit/>
          </a:bodyPr>
          <a:lstStyle/>
          <a:p>
            <a:pPr algn="ctr">
              <a:defRPr/>
            </a:pPr>
            <a:r>
              <a:rPr lang="en-GB" sz="1500" dirty="0">
                <a:solidFill>
                  <a:srgbClr val="0E207F"/>
                </a:solidFill>
              </a:rPr>
              <a:t>Control</a:t>
            </a:r>
          </a:p>
        </p:txBody>
      </p:sp>
      <p:sp>
        <p:nvSpPr>
          <p:cNvPr id="9" name="TextBox 8"/>
          <p:cNvSpPr txBox="1"/>
          <p:nvPr/>
        </p:nvSpPr>
        <p:spPr>
          <a:xfrm>
            <a:off x="1951435" y="2250283"/>
            <a:ext cx="1241822" cy="323165"/>
          </a:xfrm>
          <a:prstGeom prst="rect">
            <a:avLst/>
          </a:prstGeom>
          <a:noFill/>
        </p:spPr>
        <p:txBody>
          <a:bodyPr>
            <a:spAutoFit/>
          </a:bodyPr>
          <a:lstStyle/>
          <a:p>
            <a:pPr>
              <a:defRPr/>
            </a:pPr>
            <a:r>
              <a:rPr lang="en-GB" sz="1500" dirty="0">
                <a:solidFill>
                  <a:srgbClr val="0E207F"/>
                </a:solidFill>
              </a:rPr>
              <a:t>  Modelling </a:t>
            </a:r>
          </a:p>
        </p:txBody>
      </p:sp>
      <p:sp>
        <p:nvSpPr>
          <p:cNvPr id="10" name="Title 1"/>
          <p:cNvSpPr txBox="1">
            <a:spLocks/>
          </p:cNvSpPr>
          <p:nvPr/>
        </p:nvSpPr>
        <p:spPr>
          <a:xfrm>
            <a:off x="1433229" y="-54390"/>
            <a:ext cx="5991802" cy="486965"/>
          </a:xfrm>
          <a:prstGeom prst="rect">
            <a:avLst/>
          </a:prstGeom>
        </p:spPr>
        <p:txBody>
          <a:bodyPr/>
          <a:lstStyle/>
          <a:p>
            <a:pPr algn="ctr">
              <a:spcBef>
                <a:spcPct val="0"/>
              </a:spcBef>
              <a:defRPr/>
            </a:pPr>
            <a:r>
              <a:rPr lang="en-US" sz="2550" dirty="0">
                <a:solidFill>
                  <a:srgbClr val="CC3300"/>
                </a:solidFill>
                <a:latin typeface="+mj-lt"/>
                <a:ea typeface="+mj-ea"/>
                <a:cs typeface="+mj-cs"/>
              </a:rPr>
              <a:t>Researchers</a:t>
            </a:r>
            <a:endParaRPr lang="en-GB" sz="2550" dirty="0">
              <a:solidFill>
                <a:srgbClr val="CC3300"/>
              </a:solidFill>
              <a:latin typeface="+mj-lt"/>
              <a:ea typeface="+mj-ea"/>
              <a:cs typeface="+mj-cs"/>
            </a:endParaRPr>
          </a:p>
        </p:txBody>
      </p:sp>
      <p:sp>
        <p:nvSpPr>
          <p:cNvPr id="30" name="TextBox 29"/>
          <p:cNvSpPr txBox="1"/>
          <p:nvPr/>
        </p:nvSpPr>
        <p:spPr>
          <a:xfrm>
            <a:off x="840431" y="1651891"/>
            <a:ext cx="594066" cy="230832"/>
          </a:xfrm>
          <a:prstGeom prst="rect">
            <a:avLst/>
          </a:prstGeom>
          <a:noFill/>
        </p:spPr>
        <p:txBody>
          <a:bodyPr wrap="square" rtlCol="0">
            <a:spAutoFit/>
          </a:bodyPr>
          <a:lstStyle/>
          <a:p>
            <a:pPr algn="ctr"/>
            <a:r>
              <a:rPr lang="en-US" sz="900" dirty="0">
                <a:solidFill>
                  <a:srgbClr val="3448DE"/>
                </a:solidFill>
                <a:latin typeface="+mj-lt"/>
              </a:rPr>
              <a:t>Yanshu</a:t>
            </a:r>
            <a:endParaRPr lang="en-GB" sz="900" dirty="0">
              <a:solidFill>
                <a:srgbClr val="3448DE"/>
              </a:solidFill>
              <a:latin typeface="+mj-lt"/>
            </a:endParaRPr>
          </a:p>
        </p:txBody>
      </p:sp>
      <p:sp>
        <p:nvSpPr>
          <p:cNvPr id="31" name="TextBox 30"/>
          <p:cNvSpPr txBox="1"/>
          <p:nvPr/>
        </p:nvSpPr>
        <p:spPr>
          <a:xfrm>
            <a:off x="788263" y="3690155"/>
            <a:ext cx="607796" cy="230832"/>
          </a:xfrm>
          <a:prstGeom prst="rect">
            <a:avLst/>
          </a:prstGeom>
          <a:noFill/>
        </p:spPr>
        <p:txBody>
          <a:bodyPr wrap="square" rtlCol="0">
            <a:spAutoFit/>
          </a:bodyPr>
          <a:lstStyle/>
          <a:p>
            <a:pPr algn="ctr"/>
            <a:r>
              <a:rPr lang="en-GB" sz="900" dirty="0">
                <a:solidFill>
                  <a:srgbClr val="3448DE"/>
                </a:solidFill>
                <a:latin typeface="+mj-lt"/>
              </a:rPr>
              <a:t>Adeyemi</a:t>
            </a:r>
          </a:p>
        </p:txBody>
      </p:sp>
      <p:sp>
        <p:nvSpPr>
          <p:cNvPr id="34" name="TextBox 33"/>
          <p:cNvSpPr txBox="1"/>
          <p:nvPr/>
        </p:nvSpPr>
        <p:spPr>
          <a:xfrm>
            <a:off x="702923" y="2674721"/>
            <a:ext cx="756084" cy="230832"/>
          </a:xfrm>
          <a:prstGeom prst="rect">
            <a:avLst/>
          </a:prstGeom>
          <a:noFill/>
        </p:spPr>
        <p:txBody>
          <a:bodyPr wrap="square" rtlCol="0">
            <a:spAutoFit/>
          </a:bodyPr>
          <a:lstStyle/>
          <a:p>
            <a:pPr algn="ctr"/>
            <a:r>
              <a:rPr lang="en-GB" sz="900" dirty="0">
                <a:solidFill>
                  <a:srgbClr val="3448DE"/>
                </a:solidFill>
                <a:latin typeface="+mj-lt"/>
              </a:rPr>
              <a:t>Sai </a:t>
            </a:r>
          </a:p>
        </p:txBody>
      </p:sp>
      <p:sp>
        <p:nvSpPr>
          <p:cNvPr id="43" name="TextBox 42"/>
          <p:cNvSpPr txBox="1"/>
          <p:nvPr/>
        </p:nvSpPr>
        <p:spPr>
          <a:xfrm>
            <a:off x="7287268" y="3704427"/>
            <a:ext cx="594066" cy="230832"/>
          </a:xfrm>
          <a:prstGeom prst="rect">
            <a:avLst/>
          </a:prstGeom>
          <a:noFill/>
        </p:spPr>
        <p:txBody>
          <a:bodyPr wrap="square" rtlCol="0">
            <a:spAutoFit/>
          </a:bodyPr>
          <a:lstStyle/>
          <a:p>
            <a:pPr algn="ctr"/>
            <a:r>
              <a:rPr lang="en-GB" sz="900" dirty="0">
                <a:solidFill>
                  <a:srgbClr val="3448DE"/>
                </a:solidFill>
                <a:latin typeface="+mj-lt"/>
              </a:rPr>
              <a:t>Dr Guo</a:t>
            </a:r>
          </a:p>
        </p:txBody>
      </p:sp>
      <p:sp>
        <p:nvSpPr>
          <p:cNvPr id="45" name="TextBox 44"/>
          <p:cNvSpPr txBox="1"/>
          <p:nvPr/>
        </p:nvSpPr>
        <p:spPr>
          <a:xfrm>
            <a:off x="672391" y="4626131"/>
            <a:ext cx="702078" cy="230832"/>
          </a:xfrm>
          <a:prstGeom prst="rect">
            <a:avLst/>
          </a:prstGeom>
          <a:noFill/>
        </p:spPr>
        <p:txBody>
          <a:bodyPr wrap="square" rtlCol="0">
            <a:spAutoFit/>
          </a:bodyPr>
          <a:lstStyle/>
          <a:p>
            <a:pPr algn="ctr"/>
            <a:r>
              <a:rPr lang="en-US" altLang="zh-CN" sz="900" dirty="0">
                <a:solidFill>
                  <a:srgbClr val="3448DE"/>
                </a:solidFill>
                <a:latin typeface="+mj-lt"/>
              </a:rPr>
              <a:t>Mert</a:t>
            </a:r>
          </a:p>
        </p:txBody>
      </p:sp>
      <p:sp>
        <p:nvSpPr>
          <p:cNvPr id="47" name="TextBox 46"/>
          <p:cNvSpPr txBox="1"/>
          <p:nvPr/>
        </p:nvSpPr>
        <p:spPr>
          <a:xfrm>
            <a:off x="7179256" y="2778596"/>
            <a:ext cx="702078" cy="230832"/>
          </a:xfrm>
          <a:prstGeom prst="rect">
            <a:avLst/>
          </a:prstGeom>
          <a:noFill/>
        </p:spPr>
        <p:txBody>
          <a:bodyPr wrap="square" rtlCol="0">
            <a:spAutoFit/>
          </a:bodyPr>
          <a:lstStyle/>
          <a:p>
            <a:pPr algn="ctr"/>
            <a:r>
              <a:rPr lang="en-GB" sz="900" dirty="0">
                <a:solidFill>
                  <a:srgbClr val="3448DE"/>
                </a:solidFill>
                <a:latin typeface="+mj-lt"/>
              </a:rPr>
              <a:t>Dr </a:t>
            </a:r>
            <a:r>
              <a:rPr lang="en-GB" sz="900" dirty="0" err="1">
                <a:solidFill>
                  <a:srgbClr val="3448DE"/>
                </a:solidFill>
                <a:latin typeface="+mj-lt"/>
              </a:rPr>
              <a:t>Firdous</a:t>
            </a:r>
            <a:endParaRPr lang="en-GB" sz="900" dirty="0">
              <a:solidFill>
                <a:srgbClr val="3448DE"/>
              </a:solidFill>
              <a:latin typeface="+mj-lt"/>
            </a:endParaRPr>
          </a:p>
        </p:txBody>
      </p:sp>
      <p:sp>
        <p:nvSpPr>
          <p:cNvPr id="35" name="TextBox 34">
            <a:extLst>
              <a:ext uri="{FF2B5EF4-FFF2-40B4-BE49-F238E27FC236}">
                <a16:creationId xmlns:a16="http://schemas.microsoft.com/office/drawing/2014/main" id="{BB2939F0-6877-47BE-A6E6-6DA3DDBCEF32}"/>
              </a:ext>
            </a:extLst>
          </p:cNvPr>
          <p:cNvSpPr txBox="1"/>
          <p:nvPr/>
        </p:nvSpPr>
        <p:spPr>
          <a:xfrm>
            <a:off x="2187773" y="4678010"/>
            <a:ext cx="594066" cy="230832"/>
          </a:xfrm>
          <a:prstGeom prst="rect">
            <a:avLst/>
          </a:prstGeom>
          <a:noFill/>
        </p:spPr>
        <p:txBody>
          <a:bodyPr wrap="square" rtlCol="0">
            <a:spAutoFit/>
          </a:bodyPr>
          <a:lstStyle/>
          <a:p>
            <a:pPr algn="ctr"/>
            <a:r>
              <a:rPr lang="en-GB" sz="900" dirty="0">
                <a:solidFill>
                  <a:srgbClr val="3448DE"/>
                </a:solidFill>
                <a:latin typeface="+mj-lt"/>
              </a:rPr>
              <a:t>Jintao</a:t>
            </a:r>
          </a:p>
        </p:txBody>
      </p:sp>
      <p:pic>
        <p:nvPicPr>
          <p:cNvPr id="5" name="Picture 4">
            <a:extLst>
              <a:ext uri="{FF2B5EF4-FFF2-40B4-BE49-F238E27FC236}">
                <a16:creationId xmlns:a16="http://schemas.microsoft.com/office/drawing/2014/main" id="{F34F6470-47DE-43D7-8572-0201C4779891}"/>
              </a:ext>
            </a:extLst>
          </p:cNvPr>
          <p:cNvPicPr>
            <a:picLocks noChangeAspect="1"/>
          </p:cNvPicPr>
          <p:nvPr/>
        </p:nvPicPr>
        <p:blipFill>
          <a:blip r:embed="rId7"/>
          <a:stretch>
            <a:fillRect/>
          </a:stretch>
        </p:blipFill>
        <p:spPr>
          <a:xfrm>
            <a:off x="3429370" y="709240"/>
            <a:ext cx="1730432" cy="1885303"/>
          </a:xfrm>
          <a:prstGeom prst="rect">
            <a:avLst/>
          </a:prstGeom>
        </p:spPr>
      </p:pic>
      <p:pic>
        <p:nvPicPr>
          <p:cNvPr id="18" name="Picture 17">
            <a:extLst>
              <a:ext uri="{FF2B5EF4-FFF2-40B4-BE49-F238E27FC236}">
                <a16:creationId xmlns:a16="http://schemas.microsoft.com/office/drawing/2014/main" id="{F9674A7C-0024-48ED-93AC-BBC361CFC519}"/>
              </a:ext>
            </a:extLst>
          </p:cNvPr>
          <p:cNvPicPr>
            <a:picLocks noChangeAspect="1"/>
          </p:cNvPicPr>
          <p:nvPr/>
        </p:nvPicPr>
        <p:blipFill>
          <a:blip r:embed="rId8"/>
          <a:stretch>
            <a:fillRect/>
          </a:stretch>
        </p:blipFill>
        <p:spPr>
          <a:xfrm>
            <a:off x="7203757" y="2028939"/>
            <a:ext cx="697550" cy="687989"/>
          </a:xfrm>
          <a:prstGeom prst="rect">
            <a:avLst/>
          </a:prstGeom>
        </p:spPr>
      </p:pic>
      <p:pic>
        <p:nvPicPr>
          <p:cNvPr id="20" name="Picture 19">
            <a:extLst>
              <a:ext uri="{FF2B5EF4-FFF2-40B4-BE49-F238E27FC236}">
                <a16:creationId xmlns:a16="http://schemas.microsoft.com/office/drawing/2014/main" id="{2E41BFC8-45C6-48AD-A3B8-3221CFFA12B7}"/>
              </a:ext>
            </a:extLst>
          </p:cNvPr>
          <p:cNvPicPr>
            <a:picLocks noChangeAspect="1"/>
          </p:cNvPicPr>
          <p:nvPr/>
        </p:nvPicPr>
        <p:blipFill>
          <a:blip r:embed="rId9"/>
          <a:stretch>
            <a:fillRect/>
          </a:stretch>
        </p:blipFill>
        <p:spPr>
          <a:xfrm>
            <a:off x="7186313" y="734687"/>
            <a:ext cx="702714" cy="684069"/>
          </a:xfrm>
          <a:prstGeom prst="rect">
            <a:avLst/>
          </a:prstGeom>
        </p:spPr>
      </p:pic>
      <p:sp>
        <p:nvSpPr>
          <p:cNvPr id="21" name="TextBox 20">
            <a:extLst>
              <a:ext uri="{FF2B5EF4-FFF2-40B4-BE49-F238E27FC236}">
                <a16:creationId xmlns:a16="http://schemas.microsoft.com/office/drawing/2014/main" id="{629E27CA-39B6-4270-84DA-8F12ECAF8FA7}"/>
              </a:ext>
            </a:extLst>
          </p:cNvPr>
          <p:cNvSpPr txBox="1"/>
          <p:nvPr/>
        </p:nvSpPr>
        <p:spPr>
          <a:xfrm>
            <a:off x="7253466" y="1436627"/>
            <a:ext cx="553658" cy="230832"/>
          </a:xfrm>
          <a:prstGeom prst="rect">
            <a:avLst/>
          </a:prstGeom>
          <a:noFill/>
        </p:spPr>
        <p:txBody>
          <a:bodyPr wrap="square" rtlCol="0">
            <a:spAutoFit/>
          </a:bodyPr>
          <a:lstStyle/>
          <a:p>
            <a:pPr algn="ctr"/>
            <a:r>
              <a:rPr lang="en-GB" sz="900" dirty="0">
                <a:solidFill>
                  <a:srgbClr val="3337DF"/>
                </a:solidFill>
              </a:rPr>
              <a:t>Dr Wu</a:t>
            </a:r>
          </a:p>
        </p:txBody>
      </p:sp>
      <p:pic>
        <p:nvPicPr>
          <p:cNvPr id="23" name="Picture 22">
            <a:extLst>
              <a:ext uri="{FF2B5EF4-FFF2-40B4-BE49-F238E27FC236}">
                <a16:creationId xmlns:a16="http://schemas.microsoft.com/office/drawing/2014/main" id="{BDE0538D-EB99-4076-A82E-E40B96BD1094}"/>
              </a:ext>
            </a:extLst>
          </p:cNvPr>
          <p:cNvPicPr>
            <a:picLocks noChangeAspect="1"/>
          </p:cNvPicPr>
          <p:nvPr/>
        </p:nvPicPr>
        <p:blipFill>
          <a:blip r:embed="rId10"/>
          <a:stretch>
            <a:fillRect/>
          </a:stretch>
        </p:blipFill>
        <p:spPr>
          <a:xfrm>
            <a:off x="7228292" y="3005089"/>
            <a:ext cx="660736" cy="700961"/>
          </a:xfrm>
          <a:prstGeom prst="rect">
            <a:avLst/>
          </a:prstGeom>
        </p:spPr>
      </p:pic>
      <p:pic>
        <p:nvPicPr>
          <p:cNvPr id="29" name="Picture 28">
            <a:extLst>
              <a:ext uri="{FF2B5EF4-FFF2-40B4-BE49-F238E27FC236}">
                <a16:creationId xmlns:a16="http://schemas.microsoft.com/office/drawing/2014/main" id="{56825604-F372-44E0-993C-F9224F43164A}"/>
              </a:ext>
            </a:extLst>
          </p:cNvPr>
          <p:cNvPicPr>
            <a:picLocks noChangeAspect="1"/>
          </p:cNvPicPr>
          <p:nvPr/>
        </p:nvPicPr>
        <p:blipFill>
          <a:blip r:embed="rId11"/>
          <a:stretch>
            <a:fillRect/>
          </a:stretch>
        </p:blipFill>
        <p:spPr>
          <a:xfrm>
            <a:off x="683971" y="2981197"/>
            <a:ext cx="748038" cy="688195"/>
          </a:xfrm>
          <a:prstGeom prst="rect">
            <a:avLst/>
          </a:prstGeom>
        </p:spPr>
      </p:pic>
      <p:pic>
        <p:nvPicPr>
          <p:cNvPr id="37" name="Picture 36">
            <a:extLst>
              <a:ext uri="{FF2B5EF4-FFF2-40B4-BE49-F238E27FC236}">
                <a16:creationId xmlns:a16="http://schemas.microsoft.com/office/drawing/2014/main" id="{50ACCE06-95E6-4F13-B32B-94ABA1E7D0AA}"/>
              </a:ext>
            </a:extLst>
          </p:cNvPr>
          <p:cNvPicPr>
            <a:picLocks noChangeAspect="1"/>
          </p:cNvPicPr>
          <p:nvPr/>
        </p:nvPicPr>
        <p:blipFill>
          <a:blip r:embed="rId12"/>
          <a:stretch>
            <a:fillRect/>
          </a:stretch>
        </p:blipFill>
        <p:spPr>
          <a:xfrm>
            <a:off x="2121139" y="3968012"/>
            <a:ext cx="727337" cy="669150"/>
          </a:xfrm>
          <a:prstGeom prst="rect">
            <a:avLst/>
          </a:prstGeom>
        </p:spPr>
      </p:pic>
      <p:pic>
        <p:nvPicPr>
          <p:cNvPr id="38" name="Picture 37">
            <a:extLst>
              <a:ext uri="{FF2B5EF4-FFF2-40B4-BE49-F238E27FC236}">
                <a16:creationId xmlns:a16="http://schemas.microsoft.com/office/drawing/2014/main" id="{3C23B8E3-CBDD-4AE9-B0A6-7CC67E0BFED3}"/>
              </a:ext>
            </a:extLst>
          </p:cNvPr>
          <p:cNvPicPr>
            <a:picLocks noChangeAspect="1"/>
          </p:cNvPicPr>
          <p:nvPr/>
        </p:nvPicPr>
        <p:blipFill>
          <a:blip r:embed="rId13"/>
          <a:stretch>
            <a:fillRect/>
          </a:stretch>
        </p:blipFill>
        <p:spPr>
          <a:xfrm>
            <a:off x="814304" y="3990412"/>
            <a:ext cx="630273" cy="614956"/>
          </a:xfrm>
          <a:prstGeom prst="rect">
            <a:avLst/>
          </a:prstGeom>
        </p:spPr>
      </p:pic>
      <p:pic>
        <p:nvPicPr>
          <p:cNvPr id="42" name="Picture 41">
            <a:extLst>
              <a:ext uri="{FF2B5EF4-FFF2-40B4-BE49-F238E27FC236}">
                <a16:creationId xmlns:a16="http://schemas.microsoft.com/office/drawing/2014/main" id="{6F15F366-9C38-4603-9A85-7E5527336489}"/>
              </a:ext>
            </a:extLst>
          </p:cNvPr>
          <p:cNvPicPr>
            <a:picLocks noChangeAspect="1"/>
          </p:cNvPicPr>
          <p:nvPr/>
        </p:nvPicPr>
        <p:blipFill>
          <a:blip r:embed="rId14"/>
          <a:stretch>
            <a:fillRect/>
          </a:stretch>
        </p:blipFill>
        <p:spPr>
          <a:xfrm>
            <a:off x="5414270" y="3912177"/>
            <a:ext cx="639187" cy="638552"/>
          </a:xfrm>
          <a:prstGeom prst="rect">
            <a:avLst/>
          </a:prstGeom>
        </p:spPr>
      </p:pic>
      <p:pic>
        <p:nvPicPr>
          <p:cNvPr id="44" name="Picture 43">
            <a:extLst>
              <a:ext uri="{FF2B5EF4-FFF2-40B4-BE49-F238E27FC236}">
                <a16:creationId xmlns:a16="http://schemas.microsoft.com/office/drawing/2014/main" id="{68CBB249-A235-4274-AF79-10ECD119C13A}"/>
              </a:ext>
            </a:extLst>
          </p:cNvPr>
          <p:cNvPicPr>
            <a:picLocks noChangeAspect="1"/>
          </p:cNvPicPr>
          <p:nvPr/>
        </p:nvPicPr>
        <p:blipFill>
          <a:blip r:embed="rId15"/>
          <a:stretch>
            <a:fillRect/>
          </a:stretch>
        </p:blipFill>
        <p:spPr>
          <a:xfrm>
            <a:off x="807406" y="878871"/>
            <a:ext cx="658045" cy="670287"/>
          </a:xfrm>
          <a:prstGeom prst="rect">
            <a:avLst/>
          </a:prstGeom>
        </p:spPr>
      </p:pic>
      <p:pic>
        <p:nvPicPr>
          <p:cNvPr id="46" name="Picture 45">
            <a:extLst>
              <a:ext uri="{FF2B5EF4-FFF2-40B4-BE49-F238E27FC236}">
                <a16:creationId xmlns:a16="http://schemas.microsoft.com/office/drawing/2014/main" id="{A918EF50-36AE-4FD9-B681-2EC56994CA98}"/>
              </a:ext>
            </a:extLst>
          </p:cNvPr>
          <p:cNvPicPr>
            <a:picLocks noChangeAspect="1"/>
          </p:cNvPicPr>
          <p:nvPr/>
        </p:nvPicPr>
        <p:blipFill>
          <a:blip r:embed="rId16"/>
          <a:stretch>
            <a:fillRect/>
          </a:stretch>
        </p:blipFill>
        <p:spPr>
          <a:xfrm>
            <a:off x="769761" y="1922740"/>
            <a:ext cx="670705" cy="668191"/>
          </a:xfrm>
          <a:prstGeom prst="rect">
            <a:avLst/>
          </a:prstGeom>
        </p:spPr>
      </p:pic>
      <p:pic>
        <p:nvPicPr>
          <p:cNvPr id="49" name="Picture 48">
            <a:extLst>
              <a:ext uri="{FF2B5EF4-FFF2-40B4-BE49-F238E27FC236}">
                <a16:creationId xmlns:a16="http://schemas.microsoft.com/office/drawing/2014/main" id="{E4A1F04A-DC9F-4042-B200-32DDBBDD1B7E}"/>
              </a:ext>
            </a:extLst>
          </p:cNvPr>
          <p:cNvPicPr>
            <a:picLocks noChangeAspect="1"/>
          </p:cNvPicPr>
          <p:nvPr/>
        </p:nvPicPr>
        <p:blipFill>
          <a:blip r:embed="rId17"/>
          <a:stretch>
            <a:fillRect/>
          </a:stretch>
        </p:blipFill>
        <p:spPr>
          <a:xfrm>
            <a:off x="3632670" y="3872902"/>
            <a:ext cx="713429" cy="668191"/>
          </a:xfrm>
          <a:prstGeom prst="rect">
            <a:avLst/>
          </a:prstGeom>
        </p:spPr>
      </p:pic>
      <p:sp>
        <p:nvSpPr>
          <p:cNvPr id="60" name="TextBox 59">
            <a:extLst>
              <a:ext uri="{FF2B5EF4-FFF2-40B4-BE49-F238E27FC236}">
                <a16:creationId xmlns:a16="http://schemas.microsoft.com/office/drawing/2014/main" id="{8A4414F5-A237-46B6-9C46-E169B9E1DF72}"/>
              </a:ext>
            </a:extLst>
          </p:cNvPr>
          <p:cNvSpPr txBox="1"/>
          <p:nvPr/>
        </p:nvSpPr>
        <p:spPr>
          <a:xfrm>
            <a:off x="3740303" y="4532888"/>
            <a:ext cx="594066" cy="369332"/>
          </a:xfrm>
          <a:prstGeom prst="rect">
            <a:avLst/>
          </a:prstGeom>
          <a:noFill/>
        </p:spPr>
        <p:txBody>
          <a:bodyPr wrap="square" rtlCol="0">
            <a:spAutoFit/>
          </a:bodyPr>
          <a:lstStyle/>
          <a:p>
            <a:pPr algn="ctr"/>
            <a:r>
              <a:rPr lang="en-GB" sz="900" dirty="0">
                <a:solidFill>
                  <a:srgbClr val="3448DE"/>
                </a:solidFill>
                <a:latin typeface="+mj-lt"/>
              </a:rPr>
              <a:t>    Sowmya</a:t>
            </a:r>
          </a:p>
        </p:txBody>
      </p:sp>
      <p:sp>
        <p:nvSpPr>
          <p:cNvPr id="61" name="TextBox 60">
            <a:extLst>
              <a:ext uri="{FF2B5EF4-FFF2-40B4-BE49-F238E27FC236}">
                <a16:creationId xmlns:a16="http://schemas.microsoft.com/office/drawing/2014/main" id="{9FC5A9DC-CAC2-4623-84AB-A4AC1EE2DDB5}"/>
              </a:ext>
            </a:extLst>
          </p:cNvPr>
          <p:cNvSpPr txBox="1"/>
          <p:nvPr/>
        </p:nvSpPr>
        <p:spPr>
          <a:xfrm>
            <a:off x="5367065" y="4626130"/>
            <a:ext cx="694794" cy="230832"/>
          </a:xfrm>
          <a:prstGeom prst="rect">
            <a:avLst/>
          </a:prstGeom>
          <a:noFill/>
        </p:spPr>
        <p:txBody>
          <a:bodyPr wrap="square" rtlCol="0">
            <a:spAutoFit/>
          </a:bodyPr>
          <a:lstStyle/>
          <a:p>
            <a:pPr algn="ctr"/>
            <a:r>
              <a:rPr lang="en-GB" sz="900" dirty="0">
                <a:solidFill>
                  <a:srgbClr val="3448DE"/>
                </a:solidFill>
                <a:latin typeface="+mj-lt"/>
              </a:rPr>
              <a:t>    Malek</a:t>
            </a:r>
          </a:p>
        </p:txBody>
      </p:sp>
      <p:pic>
        <p:nvPicPr>
          <p:cNvPr id="2" name="Picture 1">
            <a:extLst>
              <a:ext uri="{FF2B5EF4-FFF2-40B4-BE49-F238E27FC236}">
                <a16:creationId xmlns:a16="http://schemas.microsoft.com/office/drawing/2014/main" id="{423B6015-FC11-8B18-A169-44C3955D37F9}"/>
              </a:ext>
            </a:extLst>
          </p:cNvPr>
          <p:cNvPicPr>
            <a:picLocks noChangeAspect="1"/>
          </p:cNvPicPr>
          <p:nvPr/>
        </p:nvPicPr>
        <p:blipFill>
          <a:blip r:embed="rId18"/>
          <a:stretch>
            <a:fillRect/>
          </a:stretch>
        </p:blipFill>
        <p:spPr>
          <a:xfrm>
            <a:off x="3418003" y="2240081"/>
            <a:ext cx="1832732" cy="1568821"/>
          </a:xfrm>
          <a:prstGeom prst="rect">
            <a:avLst/>
          </a:prstGeom>
        </p:spPr>
      </p:pic>
      <p:sp>
        <p:nvSpPr>
          <p:cNvPr id="55" name="Freeform: Shape 54">
            <a:extLst>
              <a:ext uri="{FF2B5EF4-FFF2-40B4-BE49-F238E27FC236}">
                <a16:creationId xmlns:a16="http://schemas.microsoft.com/office/drawing/2014/main" id="{E48DEF98-A10F-94E4-03DE-70C028057C1E}"/>
              </a:ext>
            </a:extLst>
          </p:cNvPr>
          <p:cNvSpPr/>
          <p:nvPr/>
        </p:nvSpPr>
        <p:spPr>
          <a:xfrm>
            <a:off x="7256213" y="3946158"/>
            <a:ext cx="656177" cy="679973"/>
          </a:xfrm>
          <a:custGeom>
            <a:avLst/>
            <a:gdLst>
              <a:gd name="connsiteX0" fmla="*/ 462282 w 924564"/>
              <a:gd name="connsiteY0" fmla="*/ 0 h 906630"/>
              <a:gd name="connsiteX1" fmla="*/ 924564 w 924564"/>
              <a:gd name="connsiteY1" fmla="*/ 515565 h 906630"/>
              <a:gd name="connsiteX2" fmla="*/ 789165 w 924564"/>
              <a:gd name="connsiteY2" fmla="*/ 880125 h 906630"/>
              <a:gd name="connsiteX3" fmla="*/ 760360 w 924564"/>
              <a:gd name="connsiteY3" fmla="*/ 906630 h 906630"/>
              <a:gd name="connsiteX4" fmla="*/ 164204 w 924564"/>
              <a:gd name="connsiteY4" fmla="*/ 906630 h 906630"/>
              <a:gd name="connsiteX5" fmla="*/ 135399 w 924564"/>
              <a:gd name="connsiteY5" fmla="*/ 880125 h 906630"/>
              <a:gd name="connsiteX6" fmla="*/ 0 w 924564"/>
              <a:gd name="connsiteY6" fmla="*/ 515565 h 906630"/>
              <a:gd name="connsiteX7" fmla="*/ 462282 w 924564"/>
              <a:gd name="connsiteY7" fmla="*/ 0 h 90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4" h="906630">
                <a:moveTo>
                  <a:pt x="462282" y="0"/>
                </a:moveTo>
                <a:cubicBezTo>
                  <a:pt x="717593" y="0"/>
                  <a:pt x="924564" y="230826"/>
                  <a:pt x="924564" y="515565"/>
                </a:cubicBezTo>
                <a:cubicBezTo>
                  <a:pt x="924564" y="657934"/>
                  <a:pt x="872821" y="786826"/>
                  <a:pt x="789165" y="880125"/>
                </a:cubicBezTo>
                <a:lnTo>
                  <a:pt x="760360" y="906630"/>
                </a:lnTo>
                <a:lnTo>
                  <a:pt x="164204" y="906630"/>
                </a:lnTo>
                <a:lnTo>
                  <a:pt x="135399" y="880125"/>
                </a:lnTo>
                <a:cubicBezTo>
                  <a:pt x="51743" y="786826"/>
                  <a:pt x="0" y="657934"/>
                  <a:pt x="0" y="515565"/>
                </a:cubicBezTo>
                <a:cubicBezTo>
                  <a:pt x="0" y="230826"/>
                  <a:pt x="206971" y="0"/>
                  <a:pt x="462282" y="0"/>
                </a:cubicBezTo>
                <a:close/>
              </a:path>
            </a:pathLst>
          </a:custGeom>
          <a:blipFill dpi="0" rotWithShape="1">
            <a:blip r:embed="rId19" cstate="print">
              <a:extLst>
                <a:ext uri="{28A0092B-C50C-407E-A947-70E740481C1C}">
                  <a14:useLocalDpi xmlns:a14="http://schemas.microsoft.com/office/drawing/2010/main" val="0"/>
                </a:ext>
              </a:extLst>
            </a:blip>
            <a:srcRect/>
            <a:stretch>
              <a:fillRect/>
            </a:stretch>
          </a:blipFill>
          <a:ln w="1270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36" name="TextBox 1035">
            <a:extLst>
              <a:ext uri="{FF2B5EF4-FFF2-40B4-BE49-F238E27FC236}">
                <a16:creationId xmlns:a16="http://schemas.microsoft.com/office/drawing/2014/main" id="{AC7C46B7-DAC3-0335-9EB7-B0502D8A385C}"/>
              </a:ext>
            </a:extLst>
          </p:cNvPr>
          <p:cNvSpPr txBox="1"/>
          <p:nvPr/>
        </p:nvSpPr>
        <p:spPr>
          <a:xfrm>
            <a:off x="7294961" y="4620100"/>
            <a:ext cx="594066" cy="230832"/>
          </a:xfrm>
          <a:prstGeom prst="rect">
            <a:avLst/>
          </a:prstGeom>
          <a:noFill/>
        </p:spPr>
        <p:txBody>
          <a:bodyPr wrap="square" rtlCol="0">
            <a:spAutoFit/>
          </a:bodyPr>
          <a:lstStyle/>
          <a:p>
            <a:pPr algn="ctr"/>
            <a:r>
              <a:rPr lang="en-GB" sz="900" dirty="0">
                <a:solidFill>
                  <a:srgbClr val="3448DE"/>
                </a:solidFill>
                <a:latin typeface="+mj-lt"/>
              </a:rPr>
              <a:t>Dr </a:t>
            </a:r>
            <a:r>
              <a:rPr lang="en-US" altLang="zh-CN" sz="900" dirty="0">
                <a:solidFill>
                  <a:srgbClr val="3448DE"/>
                </a:solidFill>
                <a:latin typeface="+mj-lt"/>
              </a:rPr>
              <a:t>Yang</a:t>
            </a:r>
            <a:endParaRPr lang="en-GB" sz="900" dirty="0">
              <a:solidFill>
                <a:srgbClr val="3448DE"/>
              </a:solidFill>
              <a:latin typeface="+mj-lt"/>
            </a:endParaRPr>
          </a:p>
        </p:txBody>
      </p:sp>
    </p:spTree>
    <p:extLst>
      <p:ext uri="{BB962C8B-B14F-4D97-AF65-F5344CB8AC3E}">
        <p14:creationId xmlns:p14="http://schemas.microsoft.com/office/powerpoint/2010/main" val="316182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32472" y="491146"/>
            <a:ext cx="6515100" cy="526256"/>
          </a:xfrm>
        </p:spPr>
        <p:txBody>
          <a:bodyPr/>
          <a:lstStyle/>
          <a:p>
            <a:pPr algn="l">
              <a:spcAft>
                <a:spcPts val="900"/>
              </a:spcAft>
            </a:pPr>
            <a:r>
              <a:rPr lang="en-AU" sz="2400" dirty="0"/>
              <a:t>New classification diagram</a:t>
            </a:r>
          </a:p>
        </p:txBody>
      </p:sp>
      <p:sp>
        <p:nvSpPr>
          <p:cNvPr id="4" name="Slide Number Placeholder 3"/>
          <p:cNvSpPr>
            <a:spLocks noGrp="1"/>
          </p:cNvSpPr>
          <p:nvPr>
            <p:ph type="sldNum" sz="quarter" idx="12"/>
          </p:nvPr>
        </p:nvSpPr>
        <p:spPr/>
        <p:txBody>
          <a:bodyPr/>
          <a:lstStyle/>
          <a:p>
            <a:fld id="{DBC7085F-A741-48DB-A9ED-0DAD3944AAF1}" type="slidenum">
              <a:rPr lang="en-US" smtClean="0"/>
              <a:pPr/>
              <a:t>4</a:t>
            </a:fld>
            <a:endParaRPr lang="en-US" dirty="0"/>
          </a:p>
        </p:txBody>
      </p:sp>
      <p:sp>
        <p:nvSpPr>
          <p:cNvPr id="3" name="CuadroTexto 2"/>
          <p:cNvSpPr txBox="1"/>
          <p:nvPr/>
        </p:nvSpPr>
        <p:spPr>
          <a:xfrm>
            <a:off x="1143000" y="65901"/>
            <a:ext cx="4914900" cy="253916"/>
          </a:xfrm>
          <a:prstGeom prst="rect">
            <a:avLst/>
          </a:prstGeom>
          <a:noFill/>
        </p:spPr>
        <p:txBody>
          <a:bodyPr wrap="square" rtlCol="0">
            <a:spAutoFit/>
          </a:bodyPr>
          <a:lstStyle/>
          <a:p>
            <a:r>
              <a:rPr lang="en-US" sz="1050" dirty="0">
                <a:solidFill>
                  <a:schemeClr val="bg1"/>
                </a:solidFill>
              </a:rPr>
              <a:t>Definition and Classification of power system stability</a:t>
            </a:r>
          </a:p>
        </p:txBody>
      </p:sp>
      <p:pic>
        <p:nvPicPr>
          <p:cNvPr id="5" name="Imagen 4"/>
          <p:cNvPicPr>
            <a:picLocks noChangeAspect="1"/>
          </p:cNvPicPr>
          <p:nvPr/>
        </p:nvPicPr>
        <p:blipFill>
          <a:blip r:embed="rId2"/>
          <a:stretch>
            <a:fillRect/>
          </a:stretch>
        </p:blipFill>
        <p:spPr>
          <a:xfrm>
            <a:off x="1207294" y="1371601"/>
            <a:ext cx="6793706" cy="2523212"/>
          </a:xfrm>
          <a:prstGeom prst="rect">
            <a:avLst/>
          </a:prstGeom>
        </p:spPr>
      </p:pic>
      <p:sp>
        <p:nvSpPr>
          <p:cNvPr id="52" name="Rectángulo 51"/>
          <p:cNvSpPr/>
          <p:nvPr/>
        </p:nvSpPr>
        <p:spPr>
          <a:xfrm>
            <a:off x="1207294" y="1714988"/>
            <a:ext cx="2850356" cy="183643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Llamada de flecha hacia arriba 6"/>
          <p:cNvSpPr/>
          <p:nvPr/>
        </p:nvSpPr>
        <p:spPr>
          <a:xfrm>
            <a:off x="1457324" y="3572855"/>
            <a:ext cx="2628900" cy="1028700"/>
          </a:xfrm>
          <a:prstGeom prst="upArrowCallou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dirty="0">
                <a:solidFill>
                  <a:schemeClr val="tx1"/>
                </a:solidFill>
              </a:rPr>
              <a:t>New (in)stability categories</a:t>
            </a:r>
          </a:p>
          <a:p>
            <a:pPr algn="ctr"/>
            <a:r>
              <a:rPr lang="en-US" sz="1275" dirty="0">
                <a:solidFill>
                  <a:schemeClr val="tx1"/>
                </a:solidFill>
              </a:rPr>
              <a:t>motivated by the increasing use of converter-interfaced generators</a:t>
            </a:r>
          </a:p>
        </p:txBody>
      </p:sp>
    </p:spTree>
    <p:extLst>
      <p:ext uri="{BB962C8B-B14F-4D97-AF65-F5344CB8AC3E}">
        <p14:creationId xmlns:p14="http://schemas.microsoft.com/office/powerpoint/2010/main" val="2295888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cstate="print"/>
          <a:srcRect/>
          <a:stretch>
            <a:fillRect/>
          </a:stretch>
        </p:blipFill>
        <p:spPr bwMode="auto">
          <a:xfrm>
            <a:off x="5105400" y="2518172"/>
            <a:ext cx="1893094" cy="1428750"/>
          </a:xfrm>
          <a:prstGeom prst="rect">
            <a:avLst/>
          </a:prstGeom>
          <a:noFill/>
          <a:ln w="9525">
            <a:noFill/>
            <a:miter lim="800000"/>
            <a:headEnd/>
            <a:tailEnd/>
          </a:ln>
        </p:spPr>
      </p:pic>
      <p:pic>
        <p:nvPicPr>
          <p:cNvPr id="20483" name="Picture 4"/>
          <p:cNvPicPr>
            <a:picLocks noChangeAspect="1" noChangeArrowheads="1"/>
          </p:cNvPicPr>
          <p:nvPr/>
        </p:nvPicPr>
        <p:blipFill>
          <a:blip r:embed="rId4" cstate="print"/>
          <a:srcRect/>
          <a:stretch>
            <a:fillRect/>
          </a:stretch>
        </p:blipFill>
        <p:spPr bwMode="auto">
          <a:xfrm>
            <a:off x="5104216" y="844155"/>
            <a:ext cx="1812596" cy="1403747"/>
          </a:xfrm>
          <a:prstGeom prst="rect">
            <a:avLst/>
          </a:prstGeom>
          <a:noFill/>
          <a:ln w="9525">
            <a:noFill/>
            <a:miter lim="800000"/>
            <a:headEnd/>
            <a:tailEnd/>
          </a:ln>
        </p:spPr>
      </p:pic>
      <p:pic>
        <p:nvPicPr>
          <p:cNvPr id="20484" name="Picture 5"/>
          <p:cNvPicPr>
            <a:picLocks noChangeAspect="1" noChangeArrowheads="1"/>
          </p:cNvPicPr>
          <p:nvPr/>
        </p:nvPicPr>
        <p:blipFill>
          <a:blip r:embed="rId5" cstate="print"/>
          <a:srcRect/>
          <a:stretch>
            <a:fillRect/>
          </a:stretch>
        </p:blipFill>
        <p:spPr bwMode="auto">
          <a:xfrm>
            <a:off x="1653778" y="2518174"/>
            <a:ext cx="1837134" cy="1448990"/>
          </a:xfrm>
          <a:prstGeom prst="rect">
            <a:avLst/>
          </a:prstGeom>
          <a:noFill/>
          <a:ln w="9525">
            <a:noFill/>
            <a:miter lim="800000"/>
            <a:headEnd/>
            <a:tailEnd/>
          </a:ln>
        </p:spPr>
      </p:pic>
      <p:pic>
        <p:nvPicPr>
          <p:cNvPr id="20485" name="Picture 6"/>
          <p:cNvPicPr>
            <a:picLocks noChangeAspect="1" noChangeArrowheads="1"/>
          </p:cNvPicPr>
          <p:nvPr/>
        </p:nvPicPr>
        <p:blipFill>
          <a:blip r:embed="rId6" cstate="print"/>
          <a:srcRect/>
          <a:stretch>
            <a:fillRect/>
          </a:stretch>
        </p:blipFill>
        <p:spPr bwMode="auto">
          <a:xfrm>
            <a:off x="1600201" y="789387"/>
            <a:ext cx="1857375" cy="1507331"/>
          </a:xfrm>
          <a:prstGeom prst="rect">
            <a:avLst/>
          </a:prstGeom>
          <a:noFill/>
          <a:ln w="9525">
            <a:noFill/>
            <a:miter lim="800000"/>
            <a:headEnd/>
            <a:tailEnd/>
          </a:ln>
        </p:spPr>
      </p:pic>
      <p:sp>
        <p:nvSpPr>
          <p:cNvPr id="6" name="TextBox 5"/>
          <p:cNvSpPr txBox="1"/>
          <p:nvPr/>
        </p:nvSpPr>
        <p:spPr>
          <a:xfrm>
            <a:off x="5380435" y="2193134"/>
            <a:ext cx="1241822" cy="323165"/>
          </a:xfrm>
          <a:prstGeom prst="rect">
            <a:avLst/>
          </a:prstGeom>
          <a:noFill/>
        </p:spPr>
        <p:txBody>
          <a:bodyPr>
            <a:spAutoFit/>
          </a:bodyPr>
          <a:lstStyle/>
          <a:p>
            <a:pPr>
              <a:defRPr/>
            </a:pPr>
            <a:r>
              <a:rPr lang="en-GB" sz="1500" dirty="0">
                <a:solidFill>
                  <a:srgbClr val="0E207F"/>
                </a:solidFill>
              </a:rPr>
              <a:t> Estimation</a:t>
            </a:r>
          </a:p>
        </p:txBody>
      </p:sp>
      <p:sp>
        <p:nvSpPr>
          <p:cNvPr id="7" name="TextBox 6"/>
          <p:cNvSpPr txBox="1"/>
          <p:nvPr/>
        </p:nvSpPr>
        <p:spPr>
          <a:xfrm>
            <a:off x="5326858" y="519114"/>
            <a:ext cx="1350169" cy="323165"/>
          </a:xfrm>
          <a:prstGeom prst="rect">
            <a:avLst/>
          </a:prstGeom>
          <a:noFill/>
        </p:spPr>
        <p:txBody>
          <a:bodyPr>
            <a:spAutoFit/>
          </a:bodyPr>
          <a:lstStyle/>
          <a:p>
            <a:pPr algn="ctr">
              <a:defRPr/>
            </a:pPr>
            <a:r>
              <a:rPr lang="en-GB" sz="1500" dirty="0">
                <a:solidFill>
                  <a:srgbClr val="0E207F"/>
                </a:solidFill>
              </a:rPr>
              <a:t>Monitoring</a:t>
            </a:r>
          </a:p>
        </p:txBody>
      </p:sp>
      <p:sp>
        <p:nvSpPr>
          <p:cNvPr id="8" name="TextBox 7"/>
          <p:cNvSpPr txBox="1"/>
          <p:nvPr/>
        </p:nvSpPr>
        <p:spPr>
          <a:xfrm>
            <a:off x="1708548" y="519114"/>
            <a:ext cx="1620440" cy="323165"/>
          </a:xfrm>
          <a:prstGeom prst="rect">
            <a:avLst/>
          </a:prstGeom>
          <a:noFill/>
        </p:spPr>
        <p:txBody>
          <a:bodyPr>
            <a:spAutoFit/>
          </a:bodyPr>
          <a:lstStyle/>
          <a:p>
            <a:pPr algn="ctr">
              <a:defRPr/>
            </a:pPr>
            <a:r>
              <a:rPr lang="en-GB" sz="1500" dirty="0">
                <a:solidFill>
                  <a:srgbClr val="0E207F"/>
                </a:solidFill>
              </a:rPr>
              <a:t>Control</a:t>
            </a:r>
          </a:p>
        </p:txBody>
      </p:sp>
      <p:sp>
        <p:nvSpPr>
          <p:cNvPr id="9" name="TextBox 8"/>
          <p:cNvSpPr txBox="1"/>
          <p:nvPr/>
        </p:nvSpPr>
        <p:spPr>
          <a:xfrm>
            <a:off x="1951435" y="2250283"/>
            <a:ext cx="1241822" cy="323165"/>
          </a:xfrm>
          <a:prstGeom prst="rect">
            <a:avLst/>
          </a:prstGeom>
          <a:noFill/>
        </p:spPr>
        <p:txBody>
          <a:bodyPr>
            <a:spAutoFit/>
          </a:bodyPr>
          <a:lstStyle/>
          <a:p>
            <a:pPr>
              <a:defRPr/>
            </a:pPr>
            <a:r>
              <a:rPr lang="en-GB" sz="1500" dirty="0">
                <a:solidFill>
                  <a:srgbClr val="0E207F"/>
                </a:solidFill>
              </a:rPr>
              <a:t>  Modelling </a:t>
            </a:r>
          </a:p>
        </p:txBody>
      </p:sp>
      <p:sp>
        <p:nvSpPr>
          <p:cNvPr id="10" name="Title 1"/>
          <p:cNvSpPr txBox="1">
            <a:spLocks/>
          </p:cNvSpPr>
          <p:nvPr/>
        </p:nvSpPr>
        <p:spPr>
          <a:xfrm>
            <a:off x="1433229" y="-54390"/>
            <a:ext cx="5991802" cy="486965"/>
          </a:xfrm>
          <a:prstGeom prst="rect">
            <a:avLst/>
          </a:prstGeom>
        </p:spPr>
        <p:txBody>
          <a:bodyPr/>
          <a:lstStyle/>
          <a:p>
            <a:pPr algn="ctr">
              <a:spcBef>
                <a:spcPct val="0"/>
              </a:spcBef>
              <a:defRPr/>
            </a:pPr>
            <a:r>
              <a:rPr lang="en-US" sz="2550" dirty="0">
                <a:solidFill>
                  <a:srgbClr val="CC3300"/>
                </a:solidFill>
                <a:latin typeface="+mj-lt"/>
                <a:ea typeface="+mj-ea"/>
                <a:cs typeface="+mj-cs"/>
              </a:rPr>
              <a:t>Researchers</a:t>
            </a:r>
            <a:endParaRPr lang="en-GB" sz="2550" dirty="0">
              <a:solidFill>
                <a:srgbClr val="CC3300"/>
              </a:solidFill>
              <a:latin typeface="+mj-lt"/>
              <a:ea typeface="+mj-ea"/>
              <a:cs typeface="+mj-cs"/>
            </a:endParaRPr>
          </a:p>
        </p:txBody>
      </p:sp>
      <p:sp>
        <p:nvSpPr>
          <p:cNvPr id="30" name="TextBox 29"/>
          <p:cNvSpPr txBox="1"/>
          <p:nvPr/>
        </p:nvSpPr>
        <p:spPr>
          <a:xfrm>
            <a:off x="832408" y="1916915"/>
            <a:ext cx="594066" cy="230832"/>
          </a:xfrm>
          <a:prstGeom prst="rect">
            <a:avLst/>
          </a:prstGeom>
          <a:noFill/>
        </p:spPr>
        <p:txBody>
          <a:bodyPr wrap="square" rtlCol="0">
            <a:spAutoFit/>
          </a:bodyPr>
          <a:lstStyle/>
          <a:p>
            <a:pPr algn="ctr"/>
            <a:r>
              <a:rPr lang="en-US" sz="900" dirty="0">
                <a:solidFill>
                  <a:srgbClr val="3448DE"/>
                </a:solidFill>
                <a:latin typeface="+mj-lt"/>
              </a:rPr>
              <a:t>Onyema</a:t>
            </a:r>
            <a:endParaRPr lang="en-GB" sz="900" dirty="0">
              <a:solidFill>
                <a:srgbClr val="3448DE"/>
              </a:solidFill>
              <a:latin typeface="+mj-lt"/>
            </a:endParaRPr>
          </a:p>
        </p:txBody>
      </p:sp>
      <p:sp>
        <p:nvSpPr>
          <p:cNvPr id="31" name="TextBox 30"/>
          <p:cNvSpPr txBox="1"/>
          <p:nvPr/>
        </p:nvSpPr>
        <p:spPr>
          <a:xfrm>
            <a:off x="742849" y="3650985"/>
            <a:ext cx="607796" cy="230832"/>
          </a:xfrm>
          <a:prstGeom prst="rect">
            <a:avLst/>
          </a:prstGeom>
          <a:noFill/>
        </p:spPr>
        <p:txBody>
          <a:bodyPr wrap="square" rtlCol="0">
            <a:spAutoFit/>
          </a:bodyPr>
          <a:lstStyle/>
          <a:p>
            <a:pPr algn="ctr"/>
            <a:r>
              <a:rPr lang="en-GB" sz="900" dirty="0">
                <a:solidFill>
                  <a:srgbClr val="3448DE"/>
                </a:solidFill>
                <a:latin typeface="+mj-lt"/>
              </a:rPr>
              <a:t>Adeyemi</a:t>
            </a:r>
          </a:p>
        </p:txBody>
      </p:sp>
      <p:sp>
        <p:nvSpPr>
          <p:cNvPr id="33" name="TextBox 32"/>
          <p:cNvSpPr txBox="1"/>
          <p:nvPr/>
        </p:nvSpPr>
        <p:spPr>
          <a:xfrm>
            <a:off x="779782" y="1157951"/>
            <a:ext cx="715399" cy="230832"/>
          </a:xfrm>
          <a:prstGeom prst="rect">
            <a:avLst/>
          </a:prstGeom>
          <a:noFill/>
        </p:spPr>
        <p:txBody>
          <a:bodyPr wrap="square" rtlCol="0">
            <a:spAutoFit/>
          </a:bodyPr>
          <a:lstStyle/>
          <a:p>
            <a:pPr algn="ctr"/>
            <a:r>
              <a:rPr lang="en-GB" sz="900" dirty="0">
                <a:solidFill>
                  <a:srgbClr val="3448DE"/>
                </a:solidFill>
                <a:latin typeface="+mj-lt"/>
              </a:rPr>
              <a:t> Diptargha</a:t>
            </a:r>
          </a:p>
        </p:txBody>
      </p:sp>
      <p:sp>
        <p:nvSpPr>
          <p:cNvPr id="34" name="TextBox 33"/>
          <p:cNvSpPr txBox="1"/>
          <p:nvPr/>
        </p:nvSpPr>
        <p:spPr>
          <a:xfrm>
            <a:off x="664155" y="2807630"/>
            <a:ext cx="756084" cy="230832"/>
          </a:xfrm>
          <a:prstGeom prst="rect">
            <a:avLst/>
          </a:prstGeom>
          <a:noFill/>
        </p:spPr>
        <p:txBody>
          <a:bodyPr wrap="square" rtlCol="0">
            <a:spAutoFit/>
          </a:bodyPr>
          <a:lstStyle/>
          <a:p>
            <a:pPr algn="ctr"/>
            <a:r>
              <a:rPr lang="en-GB" sz="900" dirty="0">
                <a:solidFill>
                  <a:srgbClr val="3448DE"/>
                </a:solidFill>
                <a:latin typeface="+mj-lt"/>
              </a:rPr>
              <a:t>Dr Yang</a:t>
            </a:r>
          </a:p>
        </p:txBody>
      </p:sp>
      <p:sp>
        <p:nvSpPr>
          <p:cNvPr id="36" name="TextBox 35"/>
          <p:cNvSpPr txBox="1"/>
          <p:nvPr/>
        </p:nvSpPr>
        <p:spPr>
          <a:xfrm>
            <a:off x="7233262" y="4571524"/>
            <a:ext cx="594066" cy="230832"/>
          </a:xfrm>
          <a:prstGeom prst="rect">
            <a:avLst/>
          </a:prstGeom>
          <a:noFill/>
        </p:spPr>
        <p:txBody>
          <a:bodyPr wrap="square" rtlCol="0">
            <a:spAutoFit/>
          </a:bodyPr>
          <a:lstStyle/>
          <a:p>
            <a:pPr algn="ctr"/>
            <a:r>
              <a:rPr lang="en-GB" sz="900" dirty="0">
                <a:solidFill>
                  <a:srgbClr val="3448DE"/>
                </a:solidFill>
                <a:latin typeface="+mj-lt"/>
              </a:rPr>
              <a:t>    Mert</a:t>
            </a:r>
          </a:p>
        </p:txBody>
      </p:sp>
      <p:sp>
        <p:nvSpPr>
          <p:cNvPr id="43" name="TextBox 42"/>
          <p:cNvSpPr txBox="1"/>
          <p:nvPr/>
        </p:nvSpPr>
        <p:spPr>
          <a:xfrm>
            <a:off x="7287268" y="3704426"/>
            <a:ext cx="594066" cy="230832"/>
          </a:xfrm>
          <a:prstGeom prst="rect">
            <a:avLst/>
          </a:prstGeom>
          <a:noFill/>
        </p:spPr>
        <p:txBody>
          <a:bodyPr wrap="square" rtlCol="0">
            <a:spAutoFit/>
          </a:bodyPr>
          <a:lstStyle/>
          <a:p>
            <a:pPr algn="ctr"/>
            <a:r>
              <a:rPr lang="en-GB" sz="900" dirty="0">
                <a:solidFill>
                  <a:srgbClr val="3448DE"/>
                </a:solidFill>
                <a:latin typeface="+mj-lt"/>
              </a:rPr>
              <a:t>Dr Guo</a:t>
            </a:r>
          </a:p>
        </p:txBody>
      </p:sp>
      <p:sp>
        <p:nvSpPr>
          <p:cNvPr id="45" name="TextBox 44"/>
          <p:cNvSpPr txBox="1"/>
          <p:nvPr/>
        </p:nvSpPr>
        <p:spPr>
          <a:xfrm>
            <a:off x="672391" y="4626130"/>
            <a:ext cx="702078" cy="230832"/>
          </a:xfrm>
          <a:prstGeom prst="rect">
            <a:avLst/>
          </a:prstGeom>
          <a:noFill/>
        </p:spPr>
        <p:txBody>
          <a:bodyPr wrap="square" rtlCol="0">
            <a:spAutoFit/>
          </a:bodyPr>
          <a:lstStyle/>
          <a:p>
            <a:pPr algn="ctr"/>
            <a:r>
              <a:rPr lang="en-GB" sz="900" dirty="0">
                <a:solidFill>
                  <a:srgbClr val="3448DE"/>
                </a:solidFill>
                <a:latin typeface="+mj-lt"/>
              </a:rPr>
              <a:t>K</a:t>
            </a:r>
            <a:r>
              <a:rPr lang="en-US" altLang="zh-CN" sz="900" dirty="0">
                <a:solidFill>
                  <a:srgbClr val="3448DE"/>
                </a:solidFill>
                <a:latin typeface="+mj-lt"/>
              </a:rPr>
              <a:t>evin</a:t>
            </a:r>
          </a:p>
        </p:txBody>
      </p:sp>
      <p:sp>
        <p:nvSpPr>
          <p:cNvPr id="47" name="TextBox 46"/>
          <p:cNvSpPr txBox="1"/>
          <p:nvPr/>
        </p:nvSpPr>
        <p:spPr>
          <a:xfrm>
            <a:off x="7179256" y="2835042"/>
            <a:ext cx="702078" cy="230832"/>
          </a:xfrm>
          <a:prstGeom prst="rect">
            <a:avLst/>
          </a:prstGeom>
          <a:noFill/>
        </p:spPr>
        <p:txBody>
          <a:bodyPr wrap="square" rtlCol="0">
            <a:spAutoFit/>
          </a:bodyPr>
          <a:lstStyle/>
          <a:p>
            <a:pPr algn="ctr"/>
            <a:r>
              <a:rPr lang="en-GB" sz="900" dirty="0">
                <a:solidFill>
                  <a:srgbClr val="3448DE"/>
                </a:solidFill>
                <a:latin typeface="+mj-lt"/>
              </a:rPr>
              <a:t>Dr </a:t>
            </a:r>
            <a:r>
              <a:rPr lang="en-GB" sz="900" dirty="0" err="1">
                <a:solidFill>
                  <a:srgbClr val="3448DE"/>
                </a:solidFill>
                <a:latin typeface="+mj-lt"/>
              </a:rPr>
              <a:t>Firdous</a:t>
            </a:r>
            <a:endParaRPr lang="en-GB" sz="900" dirty="0">
              <a:solidFill>
                <a:srgbClr val="3448DE"/>
              </a:solidFill>
              <a:latin typeface="+mj-lt"/>
            </a:endParaRPr>
          </a:p>
        </p:txBody>
      </p:sp>
      <p:sp>
        <p:nvSpPr>
          <p:cNvPr id="35" name="TextBox 34">
            <a:extLst>
              <a:ext uri="{FF2B5EF4-FFF2-40B4-BE49-F238E27FC236}">
                <a16:creationId xmlns:a16="http://schemas.microsoft.com/office/drawing/2014/main" id="{BB2939F0-6877-47BE-A6E6-6DA3DDBCEF32}"/>
              </a:ext>
            </a:extLst>
          </p:cNvPr>
          <p:cNvSpPr txBox="1"/>
          <p:nvPr/>
        </p:nvSpPr>
        <p:spPr>
          <a:xfrm>
            <a:off x="1801240" y="4593929"/>
            <a:ext cx="594066" cy="230832"/>
          </a:xfrm>
          <a:prstGeom prst="rect">
            <a:avLst/>
          </a:prstGeom>
          <a:noFill/>
        </p:spPr>
        <p:txBody>
          <a:bodyPr wrap="square" rtlCol="0">
            <a:spAutoFit/>
          </a:bodyPr>
          <a:lstStyle/>
          <a:p>
            <a:pPr algn="ctr"/>
            <a:r>
              <a:rPr lang="en-GB" sz="900" dirty="0">
                <a:solidFill>
                  <a:srgbClr val="3448DE"/>
                </a:solidFill>
                <a:latin typeface="+mj-lt"/>
              </a:rPr>
              <a:t>Jintao</a:t>
            </a:r>
          </a:p>
        </p:txBody>
      </p:sp>
      <p:pic>
        <p:nvPicPr>
          <p:cNvPr id="5" name="Picture 4">
            <a:extLst>
              <a:ext uri="{FF2B5EF4-FFF2-40B4-BE49-F238E27FC236}">
                <a16:creationId xmlns:a16="http://schemas.microsoft.com/office/drawing/2014/main" id="{F34F6470-47DE-43D7-8572-0201C4779891}"/>
              </a:ext>
            </a:extLst>
          </p:cNvPr>
          <p:cNvPicPr>
            <a:picLocks noChangeAspect="1"/>
          </p:cNvPicPr>
          <p:nvPr/>
        </p:nvPicPr>
        <p:blipFill>
          <a:blip r:embed="rId7"/>
          <a:stretch>
            <a:fillRect/>
          </a:stretch>
        </p:blipFill>
        <p:spPr>
          <a:xfrm>
            <a:off x="3429369" y="709239"/>
            <a:ext cx="1730432" cy="1885303"/>
          </a:xfrm>
          <a:prstGeom prst="rect">
            <a:avLst/>
          </a:prstGeom>
        </p:spPr>
      </p:pic>
      <p:pic>
        <p:nvPicPr>
          <p:cNvPr id="18" name="Picture 17">
            <a:extLst>
              <a:ext uri="{FF2B5EF4-FFF2-40B4-BE49-F238E27FC236}">
                <a16:creationId xmlns:a16="http://schemas.microsoft.com/office/drawing/2014/main" id="{F9674A7C-0024-48ED-93AC-BBC361CFC519}"/>
              </a:ext>
            </a:extLst>
          </p:cNvPr>
          <p:cNvPicPr>
            <a:picLocks noChangeAspect="1"/>
          </p:cNvPicPr>
          <p:nvPr/>
        </p:nvPicPr>
        <p:blipFill>
          <a:blip r:embed="rId8"/>
          <a:stretch>
            <a:fillRect/>
          </a:stretch>
        </p:blipFill>
        <p:spPr>
          <a:xfrm>
            <a:off x="7196218" y="2193134"/>
            <a:ext cx="697550" cy="687989"/>
          </a:xfrm>
          <a:prstGeom prst="rect">
            <a:avLst/>
          </a:prstGeom>
        </p:spPr>
      </p:pic>
      <p:pic>
        <p:nvPicPr>
          <p:cNvPr id="20" name="Picture 19">
            <a:extLst>
              <a:ext uri="{FF2B5EF4-FFF2-40B4-BE49-F238E27FC236}">
                <a16:creationId xmlns:a16="http://schemas.microsoft.com/office/drawing/2014/main" id="{2E41BFC8-45C6-48AD-A3B8-3221CFFA12B7}"/>
              </a:ext>
            </a:extLst>
          </p:cNvPr>
          <p:cNvPicPr>
            <a:picLocks noChangeAspect="1"/>
          </p:cNvPicPr>
          <p:nvPr/>
        </p:nvPicPr>
        <p:blipFill>
          <a:blip r:embed="rId9"/>
          <a:stretch>
            <a:fillRect/>
          </a:stretch>
        </p:blipFill>
        <p:spPr>
          <a:xfrm>
            <a:off x="7157215" y="511838"/>
            <a:ext cx="702714" cy="684069"/>
          </a:xfrm>
          <a:prstGeom prst="rect">
            <a:avLst/>
          </a:prstGeom>
        </p:spPr>
      </p:pic>
      <p:sp>
        <p:nvSpPr>
          <p:cNvPr id="21" name="TextBox 20">
            <a:extLst>
              <a:ext uri="{FF2B5EF4-FFF2-40B4-BE49-F238E27FC236}">
                <a16:creationId xmlns:a16="http://schemas.microsoft.com/office/drawing/2014/main" id="{629E27CA-39B6-4270-84DA-8F12ECAF8FA7}"/>
              </a:ext>
            </a:extLst>
          </p:cNvPr>
          <p:cNvSpPr txBox="1"/>
          <p:nvPr/>
        </p:nvSpPr>
        <p:spPr>
          <a:xfrm>
            <a:off x="7233031" y="1147559"/>
            <a:ext cx="553658" cy="230832"/>
          </a:xfrm>
          <a:prstGeom prst="rect">
            <a:avLst/>
          </a:prstGeom>
          <a:noFill/>
        </p:spPr>
        <p:txBody>
          <a:bodyPr wrap="square" rtlCol="0">
            <a:spAutoFit/>
          </a:bodyPr>
          <a:lstStyle/>
          <a:p>
            <a:pPr algn="ctr"/>
            <a:r>
              <a:rPr lang="en-GB" sz="900" dirty="0">
                <a:solidFill>
                  <a:srgbClr val="3337DF"/>
                </a:solidFill>
              </a:rPr>
              <a:t>Dr Wu</a:t>
            </a:r>
          </a:p>
        </p:txBody>
      </p:sp>
      <p:pic>
        <p:nvPicPr>
          <p:cNvPr id="22" name="Picture 21">
            <a:extLst>
              <a:ext uri="{FF2B5EF4-FFF2-40B4-BE49-F238E27FC236}">
                <a16:creationId xmlns:a16="http://schemas.microsoft.com/office/drawing/2014/main" id="{351BB0C4-1EB4-493C-90EA-8E7D99DDC14D}"/>
              </a:ext>
            </a:extLst>
          </p:cNvPr>
          <p:cNvPicPr>
            <a:picLocks noChangeAspect="1"/>
          </p:cNvPicPr>
          <p:nvPr/>
        </p:nvPicPr>
        <p:blipFill>
          <a:blip r:embed="rId10"/>
          <a:stretch>
            <a:fillRect/>
          </a:stretch>
        </p:blipFill>
        <p:spPr>
          <a:xfrm>
            <a:off x="7206853" y="1345034"/>
            <a:ext cx="653076" cy="705390"/>
          </a:xfrm>
          <a:prstGeom prst="rect">
            <a:avLst/>
          </a:prstGeom>
        </p:spPr>
      </p:pic>
      <p:sp>
        <p:nvSpPr>
          <p:cNvPr id="40" name="TextBox 39">
            <a:extLst>
              <a:ext uri="{FF2B5EF4-FFF2-40B4-BE49-F238E27FC236}">
                <a16:creationId xmlns:a16="http://schemas.microsoft.com/office/drawing/2014/main" id="{0ED7E344-AACC-48E6-B9B0-F03D411D4870}"/>
              </a:ext>
            </a:extLst>
          </p:cNvPr>
          <p:cNvSpPr txBox="1"/>
          <p:nvPr/>
        </p:nvSpPr>
        <p:spPr>
          <a:xfrm>
            <a:off x="7109223" y="2032331"/>
            <a:ext cx="842146" cy="230832"/>
          </a:xfrm>
          <a:prstGeom prst="rect">
            <a:avLst/>
          </a:prstGeom>
          <a:noFill/>
        </p:spPr>
        <p:txBody>
          <a:bodyPr wrap="square" rtlCol="0">
            <a:spAutoFit/>
          </a:bodyPr>
          <a:lstStyle/>
          <a:p>
            <a:pPr algn="ctr"/>
            <a:r>
              <a:rPr lang="en-GB" sz="900" dirty="0">
                <a:solidFill>
                  <a:srgbClr val="3448DE"/>
                </a:solidFill>
                <a:latin typeface="+mj-lt"/>
              </a:rPr>
              <a:t>Dr </a:t>
            </a:r>
            <a:r>
              <a:rPr lang="en-GB" sz="900" dirty="0">
                <a:solidFill>
                  <a:srgbClr val="3337DF"/>
                </a:solidFill>
                <a:latin typeface="+mj-lt"/>
              </a:rPr>
              <a:t>Kampitsis</a:t>
            </a:r>
          </a:p>
        </p:txBody>
      </p:sp>
      <p:pic>
        <p:nvPicPr>
          <p:cNvPr id="23" name="Picture 22">
            <a:extLst>
              <a:ext uri="{FF2B5EF4-FFF2-40B4-BE49-F238E27FC236}">
                <a16:creationId xmlns:a16="http://schemas.microsoft.com/office/drawing/2014/main" id="{BDE0538D-EB99-4076-A82E-E40B96BD1094}"/>
              </a:ext>
            </a:extLst>
          </p:cNvPr>
          <p:cNvPicPr>
            <a:picLocks noChangeAspect="1"/>
          </p:cNvPicPr>
          <p:nvPr/>
        </p:nvPicPr>
        <p:blipFill>
          <a:blip r:embed="rId11"/>
          <a:stretch>
            <a:fillRect/>
          </a:stretch>
        </p:blipFill>
        <p:spPr>
          <a:xfrm>
            <a:off x="7233030" y="3012369"/>
            <a:ext cx="660736" cy="700961"/>
          </a:xfrm>
          <a:prstGeom prst="rect">
            <a:avLst/>
          </a:prstGeom>
        </p:spPr>
      </p:pic>
      <p:pic>
        <p:nvPicPr>
          <p:cNvPr id="24" name="Picture 23">
            <a:extLst>
              <a:ext uri="{FF2B5EF4-FFF2-40B4-BE49-F238E27FC236}">
                <a16:creationId xmlns:a16="http://schemas.microsoft.com/office/drawing/2014/main" id="{CFD384F4-B206-4FB5-9280-330204A98F88}"/>
              </a:ext>
            </a:extLst>
          </p:cNvPr>
          <p:cNvPicPr>
            <a:picLocks noChangeAspect="1"/>
          </p:cNvPicPr>
          <p:nvPr/>
        </p:nvPicPr>
        <p:blipFill>
          <a:blip r:embed="rId12"/>
          <a:stretch>
            <a:fillRect/>
          </a:stretch>
        </p:blipFill>
        <p:spPr>
          <a:xfrm>
            <a:off x="720739" y="502882"/>
            <a:ext cx="741926" cy="713816"/>
          </a:xfrm>
          <a:prstGeom prst="rect">
            <a:avLst/>
          </a:prstGeom>
        </p:spPr>
      </p:pic>
      <p:pic>
        <p:nvPicPr>
          <p:cNvPr id="26" name="Picture 25">
            <a:extLst>
              <a:ext uri="{FF2B5EF4-FFF2-40B4-BE49-F238E27FC236}">
                <a16:creationId xmlns:a16="http://schemas.microsoft.com/office/drawing/2014/main" id="{FF56DF50-2684-4AD4-B3CF-5E88CA716556}"/>
              </a:ext>
            </a:extLst>
          </p:cNvPr>
          <p:cNvPicPr>
            <a:picLocks noChangeAspect="1"/>
          </p:cNvPicPr>
          <p:nvPr/>
        </p:nvPicPr>
        <p:blipFill>
          <a:blip r:embed="rId13"/>
          <a:stretch>
            <a:fillRect/>
          </a:stretch>
        </p:blipFill>
        <p:spPr>
          <a:xfrm>
            <a:off x="742851" y="1321349"/>
            <a:ext cx="725909" cy="662997"/>
          </a:xfrm>
          <a:prstGeom prst="rect">
            <a:avLst/>
          </a:prstGeom>
        </p:spPr>
      </p:pic>
      <p:pic>
        <p:nvPicPr>
          <p:cNvPr id="29" name="Picture 28">
            <a:extLst>
              <a:ext uri="{FF2B5EF4-FFF2-40B4-BE49-F238E27FC236}">
                <a16:creationId xmlns:a16="http://schemas.microsoft.com/office/drawing/2014/main" id="{56825604-F372-44E0-993C-F9224F43164A}"/>
              </a:ext>
            </a:extLst>
          </p:cNvPr>
          <p:cNvPicPr>
            <a:picLocks noChangeAspect="1"/>
          </p:cNvPicPr>
          <p:nvPr/>
        </p:nvPicPr>
        <p:blipFill>
          <a:blip r:embed="rId14"/>
          <a:stretch>
            <a:fillRect/>
          </a:stretch>
        </p:blipFill>
        <p:spPr>
          <a:xfrm>
            <a:off x="683971" y="2981196"/>
            <a:ext cx="748038" cy="688195"/>
          </a:xfrm>
          <a:prstGeom prst="rect">
            <a:avLst/>
          </a:prstGeom>
        </p:spPr>
      </p:pic>
      <p:pic>
        <p:nvPicPr>
          <p:cNvPr id="32" name="Picture 31">
            <a:extLst>
              <a:ext uri="{FF2B5EF4-FFF2-40B4-BE49-F238E27FC236}">
                <a16:creationId xmlns:a16="http://schemas.microsoft.com/office/drawing/2014/main" id="{E26AC0CE-C05C-40AA-BFD6-12D33D64670F}"/>
              </a:ext>
            </a:extLst>
          </p:cNvPr>
          <p:cNvPicPr>
            <a:picLocks noChangeAspect="1"/>
          </p:cNvPicPr>
          <p:nvPr/>
        </p:nvPicPr>
        <p:blipFill>
          <a:blip r:embed="rId15"/>
          <a:stretch>
            <a:fillRect/>
          </a:stretch>
        </p:blipFill>
        <p:spPr>
          <a:xfrm>
            <a:off x="643807" y="3935927"/>
            <a:ext cx="760863" cy="704691"/>
          </a:xfrm>
          <a:prstGeom prst="rect">
            <a:avLst/>
          </a:prstGeom>
        </p:spPr>
      </p:pic>
      <p:pic>
        <p:nvPicPr>
          <p:cNvPr id="37" name="Picture 36">
            <a:extLst>
              <a:ext uri="{FF2B5EF4-FFF2-40B4-BE49-F238E27FC236}">
                <a16:creationId xmlns:a16="http://schemas.microsoft.com/office/drawing/2014/main" id="{50ACCE06-95E6-4F13-B32B-94ABA1E7D0AA}"/>
              </a:ext>
            </a:extLst>
          </p:cNvPr>
          <p:cNvPicPr>
            <a:picLocks noChangeAspect="1"/>
          </p:cNvPicPr>
          <p:nvPr/>
        </p:nvPicPr>
        <p:blipFill>
          <a:blip r:embed="rId16"/>
          <a:stretch>
            <a:fillRect/>
          </a:stretch>
        </p:blipFill>
        <p:spPr>
          <a:xfrm>
            <a:off x="1772310" y="3966851"/>
            <a:ext cx="727337" cy="669150"/>
          </a:xfrm>
          <a:prstGeom prst="rect">
            <a:avLst/>
          </a:prstGeom>
        </p:spPr>
      </p:pic>
      <p:pic>
        <p:nvPicPr>
          <p:cNvPr id="38" name="Picture 37">
            <a:extLst>
              <a:ext uri="{FF2B5EF4-FFF2-40B4-BE49-F238E27FC236}">
                <a16:creationId xmlns:a16="http://schemas.microsoft.com/office/drawing/2014/main" id="{3C23B8E3-CBDD-4AE9-B0A6-7CC67E0BFED3}"/>
              </a:ext>
            </a:extLst>
          </p:cNvPr>
          <p:cNvPicPr>
            <a:picLocks noChangeAspect="1"/>
          </p:cNvPicPr>
          <p:nvPr/>
        </p:nvPicPr>
        <p:blipFill>
          <a:blip r:embed="rId17"/>
          <a:stretch>
            <a:fillRect/>
          </a:stretch>
        </p:blipFill>
        <p:spPr>
          <a:xfrm>
            <a:off x="7248261" y="3958854"/>
            <a:ext cx="630273" cy="614956"/>
          </a:xfrm>
          <a:prstGeom prst="rect">
            <a:avLst/>
          </a:prstGeom>
        </p:spPr>
      </p:pic>
      <p:pic>
        <p:nvPicPr>
          <p:cNvPr id="42" name="Picture 41">
            <a:extLst>
              <a:ext uri="{FF2B5EF4-FFF2-40B4-BE49-F238E27FC236}">
                <a16:creationId xmlns:a16="http://schemas.microsoft.com/office/drawing/2014/main" id="{6F15F366-9C38-4603-9A85-7E5527336489}"/>
              </a:ext>
            </a:extLst>
          </p:cNvPr>
          <p:cNvPicPr>
            <a:picLocks noChangeAspect="1"/>
          </p:cNvPicPr>
          <p:nvPr/>
        </p:nvPicPr>
        <p:blipFill>
          <a:blip r:embed="rId18"/>
          <a:stretch>
            <a:fillRect/>
          </a:stretch>
        </p:blipFill>
        <p:spPr>
          <a:xfrm>
            <a:off x="6174436" y="3946922"/>
            <a:ext cx="639187" cy="638552"/>
          </a:xfrm>
          <a:prstGeom prst="rect">
            <a:avLst/>
          </a:prstGeom>
        </p:spPr>
      </p:pic>
      <p:sp>
        <p:nvSpPr>
          <p:cNvPr id="51" name="TextBox 50">
            <a:extLst>
              <a:ext uri="{FF2B5EF4-FFF2-40B4-BE49-F238E27FC236}">
                <a16:creationId xmlns:a16="http://schemas.microsoft.com/office/drawing/2014/main" id="{B3CFDAC7-5BD5-4C6B-B115-9D7056B0D5B3}"/>
              </a:ext>
            </a:extLst>
          </p:cNvPr>
          <p:cNvSpPr txBox="1"/>
          <p:nvPr/>
        </p:nvSpPr>
        <p:spPr>
          <a:xfrm>
            <a:off x="6117837" y="4593929"/>
            <a:ext cx="594066" cy="230832"/>
          </a:xfrm>
          <a:prstGeom prst="rect">
            <a:avLst/>
          </a:prstGeom>
          <a:noFill/>
        </p:spPr>
        <p:txBody>
          <a:bodyPr wrap="square" rtlCol="0">
            <a:spAutoFit/>
          </a:bodyPr>
          <a:lstStyle/>
          <a:p>
            <a:pPr algn="ctr"/>
            <a:r>
              <a:rPr lang="en-GB" sz="900" dirty="0">
                <a:solidFill>
                  <a:srgbClr val="3448DE"/>
                </a:solidFill>
                <a:latin typeface="+mj-lt"/>
              </a:rPr>
              <a:t>    Malek</a:t>
            </a:r>
          </a:p>
        </p:txBody>
      </p:sp>
      <p:pic>
        <p:nvPicPr>
          <p:cNvPr id="44" name="Picture 43">
            <a:extLst>
              <a:ext uri="{FF2B5EF4-FFF2-40B4-BE49-F238E27FC236}">
                <a16:creationId xmlns:a16="http://schemas.microsoft.com/office/drawing/2014/main" id="{68CBB249-A235-4274-AF79-10ECD119C13A}"/>
              </a:ext>
            </a:extLst>
          </p:cNvPr>
          <p:cNvPicPr>
            <a:picLocks noChangeAspect="1"/>
          </p:cNvPicPr>
          <p:nvPr/>
        </p:nvPicPr>
        <p:blipFill>
          <a:blip r:embed="rId19"/>
          <a:stretch>
            <a:fillRect/>
          </a:stretch>
        </p:blipFill>
        <p:spPr>
          <a:xfrm>
            <a:off x="5182089" y="3965714"/>
            <a:ext cx="658045" cy="670287"/>
          </a:xfrm>
          <a:prstGeom prst="rect">
            <a:avLst/>
          </a:prstGeom>
        </p:spPr>
      </p:pic>
      <p:pic>
        <p:nvPicPr>
          <p:cNvPr id="46" name="Picture 45">
            <a:extLst>
              <a:ext uri="{FF2B5EF4-FFF2-40B4-BE49-F238E27FC236}">
                <a16:creationId xmlns:a16="http://schemas.microsoft.com/office/drawing/2014/main" id="{A918EF50-36AE-4FD9-B681-2EC56994CA98}"/>
              </a:ext>
            </a:extLst>
          </p:cNvPr>
          <p:cNvPicPr>
            <a:picLocks noChangeAspect="1"/>
          </p:cNvPicPr>
          <p:nvPr/>
        </p:nvPicPr>
        <p:blipFill>
          <a:blip r:embed="rId20"/>
          <a:stretch>
            <a:fillRect/>
          </a:stretch>
        </p:blipFill>
        <p:spPr>
          <a:xfrm>
            <a:off x="4116524" y="3951475"/>
            <a:ext cx="670705" cy="668191"/>
          </a:xfrm>
          <a:prstGeom prst="rect">
            <a:avLst/>
          </a:prstGeom>
        </p:spPr>
      </p:pic>
      <p:pic>
        <p:nvPicPr>
          <p:cNvPr id="49" name="Picture 48">
            <a:extLst>
              <a:ext uri="{FF2B5EF4-FFF2-40B4-BE49-F238E27FC236}">
                <a16:creationId xmlns:a16="http://schemas.microsoft.com/office/drawing/2014/main" id="{E4A1F04A-DC9F-4042-B200-32DDBBDD1B7E}"/>
              </a:ext>
            </a:extLst>
          </p:cNvPr>
          <p:cNvPicPr>
            <a:picLocks noChangeAspect="1"/>
          </p:cNvPicPr>
          <p:nvPr/>
        </p:nvPicPr>
        <p:blipFill>
          <a:blip r:embed="rId21"/>
          <a:stretch>
            <a:fillRect/>
          </a:stretch>
        </p:blipFill>
        <p:spPr>
          <a:xfrm>
            <a:off x="2967241" y="3961907"/>
            <a:ext cx="713429" cy="668191"/>
          </a:xfrm>
          <a:prstGeom prst="rect">
            <a:avLst/>
          </a:prstGeom>
        </p:spPr>
      </p:pic>
      <p:sp>
        <p:nvSpPr>
          <p:cNvPr id="58" name="TextBox 57">
            <a:extLst>
              <a:ext uri="{FF2B5EF4-FFF2-40B4-BE49-F238E27FC236}">
                <a16:creationId xmlns:a16="http://schemas.microsoft.com/office/drawing/2014/main" id="{00C36B28-0D2C-4734-A1A9-5B696D3BA860}"/>
              </a:ext>
            </a:extLst>
          </p:cNvPr>
          <p:cNvSpPr txBox="1"/>
          <p:nvPr/>
        </p:nvSpPr>
        <p:spPr>
          <a:xfrm>
            <a:off x="4143921" y="4598368"/>
            <a:ext cx="594066" cy="230832"/>
          </a:xfrm>
          <a:prstGeom prst="rect">
            <a:avLst/>
          </a:prstGeom>
          <a:noFill/>
        </p:spPr>
        <p:txBody>
          <a:bodyPr wrap="square" rtlCol="0">
            <a:spAutoFit/>
          </a:bodyPr>
          <a:lstStyle/>
          <a:p>
            <a:pPr algn="ctr"/>
            <a:r>
              <a:rPr lang="en-GB" sz="900" dirty="0">
                <a:solidFill>
                  <a:srgbClr val="3448DE"/>
                </a:solidFill>
                <a:latin typeface="+mj-lt"/>
              </a:rPr>
              <a:t>Sai</a:t>
            </a:r>
          </a:p>
        </p:txBody>
      </p:sp>
      <p:sp>
        <p:nvSpPr>
          <p:cNvPr id="60" name="TextBox 59">
            <a:extLst>
              <a:ext uri="{FF2B5EF4-FFF2-40B4-BE49-F238E27FC236}">
                <a16:creationId xmlns:a16="http://schemas.microsoft.com/office/drawing/2014/main" id="{8A4414F5-A237-46B6-9C46-E169B9E1DF72}"/>
              </a:ext>
            </a:extLst>
          </p:cNvPr>
          <p:cNvSpPr txBox="1"/>
          <p:nvPr/>
        </p:nvSpPr>
        <p:spPr>
          <a:xfrm>
            <a:off x="3022616" y="4474892"/>
            <a:ext cx="594066" cy="369332"/>
          </a:xfrm>
          <a:prstGeom prst="rect">
            <a:avLst/>
          </a:prstGeom>
          <a:noFill/>
        </p:spPr>
        <p:txBody>
          <a:bodyPr wrap="square" rtlCol="0">
            <a:spAutoFit/>
          </a:bodyPr>
          <a:lstStyle/>
          <a:p>
            <a:pPr algn="ctr"/>
            <a:r>
              <a:rPr lang="en-GB" sz="900" dirty="0">
                <a:solidFill>
                  <a:srgbClr val="3448DE"/>
                </a:solidFill>
                <a:latin typeface="+mj-lt"/>
              </a:rPr>
              <a:t>    Sowmya</a:t>
            </a:r>
          </a:p>
        </p:txBody>
      </p:sp>
      <p:sp>
        <p:nvSpPr>
          <p:cNvPr id="61" name="TextBox 60">
            <a:extLst>
              <a:ext uri="{FF2B5EF4-FFF2-40B4-BE49-F238E27FC236}">
                <a16:creationId xmlns:a16="http://schemas.microsoft.com/office/drawing/2014/main" id="{9FC5A9DC-CAC2-4623-84AB-A4AC1EE2DDB5}"/>
              </a:ext>
            </a:extLst>
          </p:cNvPr>
          <p:cNvSpPr txBox="1"/>
          <p:nvPr/>
        </p:nvSpPr>
        <p:spPr>
          <a:xfrm>
            <a:off x="5139690" y="4626129"/>
            <a:ext cx="694794" cy="230832"/>
          </a:xfrm>
          <a:prstGeom prst="rect">
            <a:avLst/>
          </a:prstGeom>
          <a:noFill/>
        </p:spPr>
        <p:txBody>
          <a:bodyPr wrap="square" rtlCol="0">
            <a:spAutoFit/>
          </a:bodyPr>
          <a:lstStyle/>
          <a:p>
            <a:pPr algn="ctr"/>
            <a:r>
              <a:rPr lang="en-GB" sz="900" dirty="0">
                <a:solidFill>
                  <a:srgbClr val="3448DE"/>
                </a:solidFill>
                <a:latin typeface="+mj-lt"/>
              </a:rPr>
              <a:t>    Yanshu</a:t>
            </a:r>
          </a:p>
        </p:txBody>
      </p:sp>
      <p:pic>
        <p:nvPicPr>
          <p:cNvPr id="2" name="Picture 1">
            <a:extLst>
              <a:ext uri="{FF2B5EF4-FFF2-40B4-BE49-F238E27FC236}">
                <a16:creationId xmlns:a16="http://schemas.microsoft.com/office/drawing/2014/main" id="{423B6015-FC11-8B18-A169-44C3955D37F9}"/>
              </a:ext>
            </a:extLst>
          </p:cNvPr>
          <p:cNvPicPr>
            <a:picLocks noChangeAspect="1"/>
          </p:cNvPicPr>
          <p:nvPr/>
        </p:nvPicPr>
        <p:blipFill>
          <a:blip r:embed="rId22"/>
          <a:stretch>
            <a:fillRect/>
          </a:stretch>
        </p:blipFill>
        <p:spPr>
          <a:xfrm>
            <a:off x="3418003" y="2240080"/>
            <a:ext cx="1832732" cy="1568821"/>
          </a:xfrm>
          <a:prstGeom prst="rect">
            <a:avLst/>
          </a:prstGeom>
        </p:spPr>
      </p:pic>
      <p:sp>
        <p:nvSpPr>
          <p:cNvPr id="55" name="Freeform: Shape 54">
            <a:extLst>
              <a:ext uri="{FF2B5EF4-FFF2-40B4-BE49-F238E27FC236}">
                <a16:creationId xmlns:a16="http://schemas.microsoft.com/office/drawing/2014/main" id="{E48DEF98-A10F-94E4-03DE-70C028057C1E}"/>
              </a:ext>
            </a:extLst>
          </p:cNvPr>
          <p:cNvSpPr/>
          <p:nvPr/>
        </p:nvSpPr>
        <p:spPr>
          <a:xfrm>
            <a:off x="769500" y="2157828"/>
            <a:ext cx="656177" cy="679973"/>
          </a:xfrm>
          <a:custGeom>
            <a:avLst/>
            <a:gdLst>
              <a:gd name="connsiteX0" fmla="*/ 462282 w 924564"/>
              <a:gd name="connsiteY0" fmla="*/ 0 h 906630"/>
              <a:gd name="connsiteX1" fmla="*/ 924564 w 924564"/>
              <a:gd name="connsiteY1" fmla="*/ 515565 h 906630"/>
              <a:gd name="connsiteX2" fmla="*/ 789165 w 924564"/>
              <a:gd name="connsiteY2" fmla="*/ 880125 h 906630"/>
              <a:gd name="connsiteX3" fmla="*/ 760360 w 924564"/>
              <a:gd name="connsiteY3" fmla="*/ 906630 h 906630"/>
              <a:gd name="connsiteX4" fmla="*/ 164204 w 924564"/>
              <a:gd name="connsiteY4" fmla="*/ 906630 h 906630"/>
              <a:gd name="connsiteX5" fmla="*/ 135399 w 924564"/>
              <a:gd name="connsiteY5" fmla="*/ 880125 h 906630"/>
              <a:gd name="connsiteX6" fmla="*/ 0 w 924564"/>
              <a:gd name="connsiteY6" fmla="*/ 515565 h 906630"/>
              <a:gd name="connsiteX7" fmla="*/ 462282 w 924564"/>
              <a:gd name="connsiteY7" fmla="*/ 0 h 90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4" h="906630">
                <a:moveTo>
                  <a:pt x="462282" y="0"/>
                </a:moveTo>
                <a:cubicBezTo>
                  <a:pt x="717593" y="0"/>
                  <a:pt x="924564" y="230826"/>
                  <a:pt x="924564" y="515565"/>
                </a:cubicBezTo>
                <a:cubicBezTo>
                  <a:pt x="924564" y="657934"/>
                  <a:pt x="872821" y="786826"/>
                  <a:pt x="789165" y="880125"/>
                </a:cubicBezTo>
                <a:lnTo>
                  <a:pt x="760360" y="906630"/>
                </a:lnTo>
                <a:lnTo>
                  <a:pt x="164204" y="906630"/>
                </a:lnTo>
                <a:lnTo>
                  <a:pt x="135399" y="880125"/>
                </a:lnTo>
                <a:cubicBezTo>
                  <a:pt x="51743" y="786826"/>
                  <a:pt x="0" y="657934"/>
                  <a:pt x="0" y="515565"/>
                </a:cubicBezTo>
                <a:cubicBezTo>
                  <a:pt x="0" y="230826"/>
                  <a:pt x="206971" y="0"/>
                  <a:pt x="462282" y="0"/>
                </a:cubicBezTo>
                <a:close/>
              </a:path>
            </a:pathLst>
          </a:custGeom>
          <a:blipFill dpi="0" rotWithShape="1">
            <a:blip r:embed="rId23">
              <a:extLst>
                <a:ext uri="{28A0092B-C50C-407E-A947-70E740481C1C}">
                  <a14:useLocalDpi xmlns:a14="http://schemas.microsoft.com/office/drawing/2010/main" val="0"/>
                </a:ext>
              </a:extLst>
            </a:blip>
            <a:srcRect/>
            <a:stretch>
              <a:fillRect/>
            </a:stretch>
          </a:blipFill>
          <a:ln w="12700"/>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805757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cstate="print"/>
          <a:srcRect/>
          <a:stretch>
            <a:fillRect/>
          </a:stretch>
        </p:blipFill>
        <p:spPr bwMode="auto">
          <a:xfrm>
            <a:off x="5436394" y="2518172"/>
            <a:ext cx="1893094" cy="1428750"/>
          </a:xfrm>
          <a:prstGeom prst="rect">
            <a:avLst/>
          </a:prstGeom>
          <a:noFill/>
          <a:ln w="9525">
            <a:noFill/>
            <a:miter lim="800000"/>
            <a:headEnd/>
            <a:tailEnd/>
          </a:ln>
        </p:spPr>
      </p:pic>
      <p:pic>
        <p:nvPicPr>
          <p:cNvPr id="20483" name="Picture 4"/>
          <p:cNvPicPr>
            <a:picLocks noChangeAspect="1" noChangeArrowheads="1"/>
          </p:cNvPicPr>
          <p:nvPr/>
        </p:nvPicPr>
        <p:blipFill>
          <a:blip r:embed="rId4" cstate="print"/>
          <a:srcRect/>
          <a:stretch>
            <a:fillRect/>
          </a:stretch>
        </p:blipFill>
        <p:spPr bwMode="auto">
          <a:xfrm>
            <a:off x="5375678" y="844153"/>
            <a:ext cx="1812596" cy="1403747"/>
          </a:xfrm>
          <a:prstGeom prst="rect">
            <a:avLst/>
          </a:prstGeom>
          <a:noFill/>
          <a:ln w="9525">
            <a:noFill/>
            <a:miter lim="800000"/>
            <a:headEnd/>
            <a:tailEnd/>
          </a:ln>
        </p:spPr>
      </p:pic>
      <p:pic>
        <p:nvPicPr>
          <p:cNvPr id="20484" name="Picture 5"/>
          <p:cNvPicPr>
            <a:picLocks noChangeAspect="1" noChangeArrowheads="1"/>
          </p:cNvPicPr>
          <p:nvPr/>
        </p:nvPicPr>
        <p:blipFill>
          <a:blip r:embed="rId5" cstate="print"/>
          <a:srcRect/>
          <a:stretch>
            <a:fillRect/>
          </a:stretch>
        </p:blipFill>
        <p:spPr bwMode="auto">
          <a:xfrm>
            <a:off x="1925241" y="2518173"/>
            <a:ext cx="1837134" cy="1448990"/>
          </a:xfrm>
          <a:prstGeom prst="rect">
            <a:avLst/>
          </a:prstGeom>
          <a:noFill/>
          <a:ln w="9525">
            <a:noFill/>
            <a:miter lim="800000"/>
            <a:headEnd/>
            <a:tailEnd/>
          </a:ln>
        </p:spPr>
      </p:pic>
      <p:pic>
        <p:nvPicPr>
          <p:cNvPr id="20485" name="Picture 6"/>
          <p:cNvPicPr>
            <a:picLocks noChangeAspect="1" noChangeArrowheads="1"/>
          </p:cNvPicPr>
          <p:nvPr/>
        </p:nvPicPr>
        <p:blipFill>
          <a:blip r:embed="rId6" cstate="print"/>
          <a:srcRect/>
          <a:stretch>
            <a:fillRect/>
          </a:stretch>
        </p:blipFill>
        <p:spPr bwMode="auto">
          <a:xfrm>
            <a:off x="1871663" y="789385"/>
            <a:ext cx="1857375" cy="1507331"/>
          </a:xfrm>
          <a:prstGeom prst="rect">
            <a:avLst/>
          </a:prstGeom>
          <a:noFill/>
          <a:ln w="9525">
            <a:noFill/>
            <a:miter lim="800000"/>
            <a:headEnd/>
            <a:tailEnd/>
          </a:ln>
        </p:spPr>
      </p:pic>
      <p:sp>
        <p:nvSpPr>
          <p:cNvPr id="6" name="TextBox 5"/>
          <p:cNvSpPr txBox="1"/>
          <p:nvPr/>
        </p:nvSpPr>
        <p:spPr>
          <a:xfrm>
            <a:off x="5651897" y="2193132"/>
            <a:ext cx="1241822" cy="323165"/>
          </a:xfrm>
          <a:prstGeom prst="rect">
            <a:avLst/>
          </a:prstGeom>
          <a:noFill/>
        </p:spPr>
        <p:txBody>
          <a:bodyPr>
            <a:spAutoFit/>
          </a:bodyPr>
          <a:lstStyle/>
          <a:p>
            <a:pPr>
              <a:defRPr/>
            </a:pPr>
            <a:r>
              <a:rPr lang="en-GB" sz="1500" dirty="0">
                <a:solidFill>
                  <a:srgbClr val="0E207F"/>
                </a:solidFill>
                <a:latin typeface="+mn-lt"/>
              </a:rPr>
              <a:t> Estimation</a:t>
            </a:r>
          </a:p>
        </p:txBody>
      </p:sp>
      <p:sp>
        <p:nvSpPr>
          <p:cNvPr id="7" name="TextBox 6"/>
          <p:cNvSpPr txBox="1"/>
          <p:nvPr/>
        </p:nvSpPr>
        <p:spPr>
          <a:xfrm>
            <a:off x="5598319" y="519113"/>
            <a:ext cx="1350169" cy="323165"/>
          </a:xfrm>
          <a:prstGeom prst="rect">
            <a:avLst/>
          </a:prstGeom>
          <a:noFill/>
        </p:spPr>
        <p:txBody>
          <a:bodyPr>
            <a:spAutoFit/>
          </a:bodyPr>
          <a:lstStyle/>
          <a:p>
            <a:pPr algn="ctr">
              <a:defRPr/>
            </a:pPr>
            <a:r>
              <a:rPr lang="en-GB" sz="1500" dirty="0">
                <a:solidFill>
                  <a:srgbClr val="0E207F"/>
                </a:solidFill>
                <a:latin typeface="+mn-lt"/>
              </a:rPr>
              <a:t>Monitoring</a:t>
            </a:r>
          </a:p>
        </p:txBody>
      </p:sp>
      <p:sp>
        <p:nvSpPr>
          <p:cNvPr id="8" name="TextBox 7"/>
          <p:cNvSpPr txBox="1"/>
          <p:nvPr/>
        </p:nvSpPr>
        <p:spPr>
          <a:xfrm>
            <a:off x="1980010" y="519113"/>
            <a:ext cx="1620440" cy="323165"/>
          </a:xfrm>
          <a:prstGeom prst="rect">
            <a:avLst/>
          </a:prstGeom>
          <a:noFill/>
        </p:spPr>
        <p:txBody>
          <a:bodyPr>
            <a:spAutoFit/>
          </a:bodyPr>
          <a:lstStyle/>
          <a:p>
            <a:pPr algn="ctr">
              <a:defRPr/>
            </a:pPr>
            <a:r>
              <a:rPr lang="en-GB" sz="1500" dirty="0">
                <a:solidFill>
                  <a:srgbClr val="0E207F"/>
                </a:solidFill>
                <a:latin typeface="+mn-lt"/>
              </a:rPr>
              <a:t>Control</a:t>
            </a:r>
          </a:p>
        </p:txBody>
      </p:sp>
      <p:sp>
        <p:nvSpPr>
          <p:cNvPr id="9" name="TextBox 8"/>
          <p:cNvSpPr txBox="1"/>
          <p:nvPr/>
        </p:nvSpPr>
        <p:spPr>
          <a:xfrm>
            <a:off x="2222897" y="2250282"/>
            <a:ext cx="1241822" cy="323165"/>
          </a:xfrm>
          <a:prstGeom prst="rect">
            <a:avLst/>
          </a:prstGeom>
          <a:noFill/>
        </p:spPr>
        <p:txBody>
          <a:bodyPr>
            <a:spAutoFit/>
          </a:bodyPr>
          <a:lstStyle/>
          <a:p>
            <a:pPr>
              <a:defRPr/>
            </a:pPr>
            <a:r>
              <a:rPr lang="en-GB" sz="1500" dirty="0">
                <a:solidFill>
                  <a:srgbClr val="0E207F"/>
                </a:solidFill>
                <a:latin typeface="+mn-lt"/>
              </a:rPr>
              <a:t>  Modelling </a:t>
            </a:r>
          </a:p>
        </p:txBody>
      </p:sp>
      <p:sp>
        <p:nvSpPr>
          <p:cNvPr id="10" name="Title 1"/>
          <p:cNvSpPr txBox="1">
            <a:spLocks/>
          </p:cNvSpPr>
          <p:nvPr/>
        </p:nvSpPr>
        <p:spPr>
          <a:xfrm>
            <a:off x="1433229" y="-54390"/>
            <a:ext cx="5991802" cy="486965"/>
          </a:xfrm>
          <a:prstGeom prst="rect">
            <a:avLst/>
          </a:prstGeom>
        </p:spPr>
        <p:txBody>
          <a:bodyPr/>
          <a:lstStyle/>
          <a:p>
            <a:pPr algn="ctr">
              <a:spcBef>
                <a:spcPct val="0"/>
              </a:spcBef>
              <a:defRPr/>
            </a:pPr>
            <a:r>
              <a:rPr lang="en-US" sz="2550" dirty="0">
                <a:solidFill>
                  <a:srgbClr val="CC3300"/>
                </a:solidFill>
                <a:latin typeface="+mj-lt"/>
                <a:ea typeface="+mj-ea"/>
                <a:cs typeface="+mj-cs"/>
              </a:rPr>
              <a:t>Researchers</a:t>
            </a:r>
            <a:endParaRPr lang="en-GB" sz="2550" dirty="0">
              <a:solidFill>
                <a:srgbClr val="CC3300"/>
              </a:solidFill>
              <a:latin typeface="+mj-lt"/>
              <a:ea typeface="+mj-ea"/>
              <a:cs typeface="+mj-cs"/>
            </a:endParaRPr>
          </a:p>
        </p:txBody>
      </p:sp>
      <p:sp>
        <p:nvSpPr>
          <p:cNvPr id="30" name="TextBox 29"/>
          <p:cNvSpPr txBox="1"/>
          <p:nvPr/>
        </p:nvSpPr>
        <p:spPr>
          <a:xfrm>
            <a:off x="1304998" y="1916913"/>
            <a:ext cx="594066" cy="230832"/>
          </a:xfrm>
          <a:prstGeom prst="rect">
            <a:avLst/>
          </a:prstGeom>
          <a:noFill/>
        </p:spPr>
        <p:txBody>
          <a:bodyPr wrap="square" rtlCol="0">
            <a:spAutoFit/>
          </a:bodyPr>
          <a:lstStyle/>
          <a:p>
            <a:pPr algn="ctr"/>
            <a:r>
              <a:rPr lang="en-US" sz="900" dirty="0">
                <a:solidFill>
                  <a:srgbClr val="3448DE"/>
                </a:solidFill>
                <a:latin typeface="+mj-lt"/>
              </a:rPr>
              <a:t>Onyema</a:t>
            </a:r>
            <a:endParaRPr lang="en-GB" sz="900" dirty="0">
              <a:solidFill>
                <a:srgbClr val="3448DE"/>
              </a:solidFill>
              <a:latin typeface="+mj-lt"/>
            </a:endParaRPr>
          </a:p>
        </p:txBody>
      </p:sp>
      <p:sp>
        <p:nvSpPr>
          <p:cNvPr id="31" name="TextBox 30"/>
          <p:cNvSpPr txBox="1"/>
          <p:nvPr/>
        </p:nvSpPr>
        <p:spPr>
          <a:xfrm>
            <a:off x="1215439" y="3650983"/>
            <a:ext cx="607796" cy="230832"/>
          </a:xfrm>
          <a:prstGeom prst="rect">
            <a:avLst/>
          </a:prstGeom>
          <a:noFill/>
        </p:spPr>
        <p:txBody>
          <a:bodyPr wrap="square" rtlCol="0">
            <a:spAutoFit/>
          </a:bodyPr>
          <a:lstStyle/>
          <a:p>
            <a:pPr algn="ctr"/>
            <a:r>
              <a:rPr lang="en-GB" sz="900" dirty="0">
                <a:solidFill>
                  <a:srgbClr val="3448DE"/>
                </a:solidFill>
                <a:latin typeface="+mj-lt"/>
              </a:rPr>
              <a:t>Adeyemi</a:t>
            </a:r>
          </a:p>
        </p:txBody>
      </p:sp>
      <p:sp>
        <p:nvSpPr>
          <p:cNvPr id="33" name="TextBox 32"/>
          <p:cNvSpPr txBox="1"/>
          <p:nvPr/>
        </p:nvSpPr>
        <p:spPr>
          <a:xfrm>
            <a:off x="1252370" y="1157950"/>
            <a:ext cx="715399" cy="230832"/>
          </a:xfrm>
          <a:prstGeom prst="rect">
            <a:avLst/>
          </a:prstGeom>
          <a:noFill/>
        </p:spPr>
        <p:txBody>
          <a:bodyPr wrap="square" rtlCol="0">
            <a:spAutoFit/>
          </a:bodyPr>
          <a:lstStyle/>
          <a:p>
            <a:pPr algn="ctr"/>
            <a:r>
              <a:rPr lang="en-GB" sz="900" dirty="0">
                <a:solidFill>
                  <a:srgbClr val="3448DE"/>
                </a:solidFill>
                <a:latin typeface="+mj-lt"/>
              </a:rPr>
              <a:t> Diptargha</a:t>
            </a:r>
          </a:p>
        </p:txBody>
      </p:sp>
      <p:sp>
        <p:nvSpPr>
          <p:cNvPr id="34" name="TextBox 33"/>
          <p:cNvSpPr txBox="1"/>
          <p:nvPr/>
        </p:nvSpPr>
        <p:spPr>
          <a:xfrm>
            <a:off x="1136745" y="2807629"/>
            <a:ext cx="756084" cy="230832"/>
          </a:xfrm>
          <a:prstGeom prst="rect">
            <a:avLst/>
          </a:prstGeom>
          <a:noFill/>
        </p:spPr>
        <p:txBody>
          <a:bodyPr wrap="square" rtlCol="0">
            <a:spAutoFit/>
          </a:bodyPr>
          <a:lstStyle/>
          <a:p>
            <a:pPr algn="ctr"/>
            <a:r>
              <a:rPr lang="en-GB" sz="900" dirty="0">
                <a:solidFill>
                  <a:srgbClr val="3448DE"/>
                </a:solidFill>
                <a:latin typeface="+mj-lt"/>
              </a:rPr>
              <a:t>Ali</a:t>
            </a:r>
          </a:p>
        </p:txBody>
      </p:sp>
      <p:sp>
        <p:nvSpPr>
          <p:cNvPr id="36" name="TextBox 35"/>
          <p:cNvSpPr txBox="1"/>
          <p:nvPr/>
        </p:nvSpPr>
        <p:spPr>
          <a:xfrm>
            <a:off x="7247958" y="4585474"/>
            <a:ext cx="594066" cy="230832"/>
          </a:xfrm>
          <a:prstGeom prst="rect">
            <a:avLst/>
          </a:prstGeom>
          <a:noFill/>
        </p:spPr>
        <p:txBody>
          <a:bodyPr wrap="square" rtlCol="0">
            <a:spAutoFit/>
          </a:bodyPr>
          <a:lstStyle/>
          <a:p>
            <a:pPr algn="ctr"/>
            <a:r>
              <a:rPr lang="en-GB" sz="900" dirty="0">
                <a:solidFill>
                  <a:srgbClr val="3448DE"/>
                </a:solidFill>
                <a:latin typeface="+mj-lt"/>
              </a:rPr>
              <a:t>    Mert</a:t>
            </a:r>
          </a:p>
        </p:txBody>
      </p:sp>
      <p:sp>
        <p:nvSpPr>
          <p:cNvPr id="43" name="TextBox 42"/>
          <p:cNvSpPr txBox="1"/>
          <p:nvPr/>
        </p:nvSpPr>
        <p:spPr>
          <a:xfrm>
            <a:off x="7287268" y="3704424"/>
            <a:ext cx="594066" cy="230832"/>
          </a:xfrm>
          <a:prstGeom prst="rect">
            <a:avLst/>
          </a:prstGeom>
          <a:noFill/>
        </p:spPr>
        <p:txBody>
          <a:bodyPr wrap="square" rtlCol="0">
            <a:spAutoFit/>
          </a:bodyPr>
          <a:lstStyle/>
          <a:p>
            <a:pPr algn="ctr"/>
            <a:r>
              <a:rPr lang="en-GB" sz="900" dirty="0">
                <a:solidFill>
                  <a:srgbClr val="3448DE"/>
                </a:solidFill>
                <a:latin typeface="+mj-lt"/>
              </a:rPr>
              <a:t>Dr Guo</a:t>
            </a:r>
          </a:p>
        </p:txBody>
      </p:sp>
      <p:sp>
        <p:nvSpPr>
          <p:cNvPr id="45" name="TextBox 44"/>
          <p:cNvSpPr txBox="1"/>
          <p:nvPr/>
        </p:nvSpPr>
        <p:spPr>
          <a:xfrm>
            <a:off x="1082190" y="4579685"/>
            <a:ext cx="702078" cy="230832"/>
          </a:xfrm>
          <a:prstGeom prst="rect">
            <a:avLst/>
          </a:prstGeom>
          <a:noFill/>
        </p:spPr>
        <p:txBody>
          <a:bodyPr wrap="square" rtlCol="0">
            <a:spAutoFit/>
          </a:bodyPr>
          <a:lstStyle/>
          <a:p>
            <a:pPr algn="ctr"/>
            <a:r>
              <a:rPr lang="en-GB" sz="900" dirty="0">
                <a:solidFill>
                  <a:srgbClr val="3448DE"/>
                </a:solidFill>
                <a:latin typeface="+mj-lt"/>
              </a:rPr>
              <a:t>K</a:t>
            </a:r>
            <a:r>
              <a:rPr lang="en-US" altLang="zh-CN" sz="900" dirty="0" err="1">
                <a:solidFill>
                  <a:srgbClr val="3448DE"/>
                </a:solidFill>
                <a:latin typeface="+mj-lt"/>
              </a:rPr>
              <a:t>evin</a:t>
            </a:r>
            <a:endParaRPr lang="en-US" altLang="zh-CN" sz="900" dirty="0">
              <a:solidFill>
                <a:srgbClr val="3448DE"/>
              </a:solidFill>
              <a:latin typeface="+mj-lt"/>
            </a:endParaRPr>
          </a:p>
        </p:txBody>
      </p:sp>
      <p:sp>
        <p:nvSpPr>
          <p:cNvPr id="47" name="TextBox 46"/>
          <p:cNvSpPr txBox="1"/>
          <p:nvPr/>
        </p:nvSpPr>
        <p:spPr>
          <a:xfrm>
            <a:off x="7179256" y="2835040"/>
            <a:ext cx="702078" cy="230832"/>
          </a:xfrm>
          <a:prstGeom prst="rect">
            <a:avLst/>
          </a:prstGeom>
          <a:noFill/>
        </p:spPr>
        <p:txBody>
          <a:bodyPr wrap="square" rtlCol="0">
            <a:spAutoFit/>
          </a:bodyPr>
          <a:lstStyle/>
          <a:p>
            <a:pPr algn="ctr"/>
            <a:r>
              <a:rPr lang="en-GB" sz="900" dirty="0">
                <a:solidFill>
                  <a:srgbClr val="3448DE"/>
                </a:solidFill>
                <a:latin typeface="+mj-lt"/>
              </a:rPr>
              <a:t>Dr </a:t>
            </a:r>
            <a:r>
              <a:rPr lang="en-GB" sz="900" dirty="0" err="1">
                <a:solidFill>
                  <a:srgbClr val="3448DE"/>
                </a:solidFill>
                <a:latin typeface="+mj-lt"/>
              </a:rPr>
              <a:t>Firdous</a:t>
            </a:r>
            <a:endParaRPr lang="en-GB" sz="900" dirty="0">
              <a:solidFill>
                <a:srgbClr val="3448DE"/>
              </a:solidFill>
              <a:latin typeface="+mj-lt"/>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0162" y="2665997"/>
            <a:ext cx="1613686" cy="1280926"/>
          </a:xfrm>
          <a:prstGeom prst="rect">
            <a:avLst/>
          </a:prstGeom>
        </p:spPr>
      </p:pic>
      <p:sp>
        <p:nvSpPr>
          <p:cNvPr id="41" name="TextBox 40">
            <a:extLst>
              <a:ext uri="{FF2B5EF4-FFF2-40B4-BE49-F238E27FC236}">
                <a16:creationId xmlns:a16="http://schemas.microsoft.com/office/drawing/2014/main" id="{D1566290-92FF-4CD8-9D18-09B168D37DA2}"/>
              </a:ext>
            </a:extLst>
          </p:cNvPr>
          <p:cNvSpPr txBox="1"/>
          <p:nvPr/>
        </p:nvSpPr>
        <p:spPr>
          <a:xfrm>
            <a:off x="2750378" y="4579685"/>
            <a:ext cx="594066" cy="230832"/>
          </a:xfrm>
          <a:prstGeom prst="rect">
            <a:avLst/>
          </a:prstGeom>
          <a:noFill/>
        </p:spPr>
        <p:txBody>
          <a:bodyPr wrap="square" rtlCol="0">
            <a:spAutoFit/>
          </a:bodyPr>
          <a:lstStyle/>
          <a:p>
            <a:pPr algn="ctr"/>
            <a:r>
              <a:rPr lang="en-GB" sz="900" dirty="0" err="1">
                <a:solidFill>
                  <a:srgbClr val="3448DE"/>
                </a:solidFill>
                <a:latin typeface="+mj-lt"/>
              </a:rPr>
              <a:t>Magne</a:t>
            </a:r>
            <a:endParaRPr lang="en-GB" sz="900" dirty="0">
              <a:solidFill>
                <a:srgbClr val="3448DE"/>
              </a:solidFill>
              <a:latin typeface="+mj-lt"/>
            </a:endParaRPr>
          </a:p>
        </p:txBody>
      </p:sp>
      <p:sp>
        <p:nvSpPr>
          <p:cNvPr id="35" name="TextBox 34">
            <a:extLst>
              <a:ext uri="{FF2B5EF4-FFF2-40B4-BE49-F238E27FC236}">
                <a16:creationId xmlns:a16="http://schemas.microsoft.com/office/drawing/2014/main" id="{BB2939F0-6877-47BE-A6E6-6DA3DDBCEF32}"/>
              </a:ext>
            </a:extLst>
          </p:cNvPr>
          <p:cNvSpPr txBox="1"/>
          <p:nvPr/>
        </p:nvSpPr>
        <p:spPr>
          <a:xfrm>
            <a:off x="1919288" y="4579685"/>
            <a:ext cx="594066" cy="230832"/>
          </a:xfrm>
          <a:prstGeom prst="rect">
            <a:avLst/>
          </a:prstGeom>
          <a:noFill/>
        </p:spPr>
        <p:txBody>
          <a:bodyPr wrap="square" rtlCol="0">
            <a:spAutoFit/>
          </a:bodyPr>
          <a:lstStyle/>
          <a:p>
            <a:pPr algn="ctr"/>
            <a:r>
              <a:rPr lang="en-GB" sz="900" dirty="0">
                <a:solidFill>
                  <a:srgbClr val="3448DE"/>
                </a:solidFill>
                <a:latin typeface="+mj-lt"/>
              </a:rPr>
              <a:t>Jintao</a:t>
            </a:r>
          </a:p>
        </p:txBody>
      </p:sp>
      <p:pic>
        <p:nvPicPr>
          <p:cNvPr id="5" name="Picture 4">
            <a:extLst>
              <a:ext uri="{FF2B5EF4-FFF2-40B4-BE49-F238E27FC236}">
                <a16:creationId xmlns:a16="http://schemas.microsoft.com/office/drawing/2014/main" id="{F34F6470-47DE-43D7-8572-0201C4779891}"/>
              </a:ext>
            </a:extLst>
          </p:cNvPr>
          <p:cNvPicPr>
            <a:picLocks noChangeAspect="1"/>
          </p:cNvPicPr>
          <p:nvPr/>
        </p:nvPicPr>
        <p:blipFill>
          <a:blip r:embed="rId8"/>
          <a:stretch>
            <a:fillRect/>
          </a:stretch>
        </p:blipFill>
        <p:spPr>
          <a:xfrm>
            <a:off x="3700831" y="709237"/>
            <a:ext cx="1730432" cy="1885303"/>
          </a:xfrm>
          <a:prstGeom prst="rect">
            <a:avLst/>
          </a:prstGeom>
        </p:spPr>
      </p:pic>
      <p:pic>
        <p:nvPicPr>
          <p:cNvPr id="18" name="Picture 17">
            <a:extLst>
              <a:ext uri="{FF2B5EF4-FFF2-40B4-BE49-F238E27FC236}">
                <a16:creationId xmlns:a16="http://schemas.microsoft.com/office/drawing/2014/main" id="{F9674A7C-0024-48ED-93AC-BBC361CFC519}"/>
              </a:ext>
            </a:extLst>
          </p:cNvPr>
          <p:cNvPicPr>
            <a:picLocks noChangeAspect="1"/>
          </p:cNvPicPr>
          <p:nvPr/>
        </p:nvPicPr>
        <p:blipFill>
          <a:blip r:embed="rId9"/>
          <a:stretch>
            <a:fillRect/>
          </a:stretch>
        </p:blipFill>
        <p:spPr>
          <a:xfrm>
            <a:off x="7196216" y="2193132"/>
            <a:ext cx="697550" cy="687989"/>
          </a:xfrm>
          <a:prstGeom prst="rect">
            <a:avLst/>
          </a:prstGeom>
        </p:spPr>
      </p:pic>
      <p:pic>
        <p:nvPicPr>
          <p:cNvPr id="20" name="Picture 19">
            <a:extLst>
              <a:ext uri="{FF2B5EF4-FFF2-40B4-BE49-F238E27FC236}">
                <a16:creationId xmlns:a16="http://schemas.microsoft.com/office/drawing/2014/main" id="{2E41BFC8-45C6-48AD-A3B8-3221CFFA12B7}"/>
              </a:ext>
            </a:extLst>
          </p:cNvPr>
          <p:cNvPicPr>
            <a:picLocks noChangeAspect="1"/>
          </p:cNvPicPr>
          <p:nvPr/>
        </p:nvPicPr>
        <p:blipFill>
          <a:blip r:embed="rId10"/>
          <a:stretch>
            <a:fillRect/>
          </a:stretch>
        </p:blipFill>
        <p:spPr>
          <a:xfrm>
            <a:off x="7157215" y="511837"/>
            <a:ext cx="702714" cy="684069"/>
          </a:xfrm>
          <a:prstGeom prst="rect">
            <a:avLst/>
          </a:prstGeom>
        </p:spPr>
      </p:pic>
      <p:sp>
        <p:nvSpPr>
          <p:cNvPr id="21" name="TextBox 20">
            <a:extLst>
              <a:ext uri="{FF2B5EF4-FFF2-40B4-BE49-F238E27FC236}">
                <a16:creationId xmlns:a16="http://schemas.microsoft.com/office/drawing/2014/main" id="{629E27CA-39B6-4270-84DA-8F12ECAF8FA7}"/>
              </a:ext>
            </a:extLst>
          </p:cNvPr>
          <p:cNvSpPr txBox="1"/>
          <p:nvPr/>
        </p:nvSpPr>
        <p:spPr>
          <a:xfrm>
            <a:off x="7233030" y="1147558"/>
            <a:ext cx="823912" cy="230832"/>
          </a:xfrm>
          <a:prstGeom prst="rect">
            <a:avLst/>
          </a:prstGeom>
          <a:noFill/>
        </p:spPr>
        <p:txBody>
          <a:bodyPr wrap="square" rtlCol="0">
            <a:spAutoFit/>
          </a:bodyPr>
          <a:lstStyle/>
          <a:p>
            <a:r>
              <a:rPr lang="en-GB" sz="900" dirty="0">
                <a:solidFill>
                  <a:srgbClr val="3337DF"/>
                </a:solidFill>
                <a:latin typeface="+mn-lt"/>
              </a:rPr>
              <a:t>Dr Wu</a:t>
            </a:r>
          </a:p>
        </p:txBody>
      </p:sp>
      <p:pic>
        <p:nvPicPr>
          <p:cNvPr id="22" name="Picture 21">
            <a:extLst>
              <a:ext uri="{FF2B5EF4-FFF2-40B4-BE49-F238E27FC236}">
                <a16:creationId xmlns:a16="http://schemas.microsoft.com/office/drawing/2014/main" id="{351BB0C4-1EB4-493C-90EA-8E7D99DDC14D}"/>
              </a:ext>
            </a:extLst>
          </p:cNvPr>
          <p:cNvPicPr>
            <a:picLocks noChangeAspect="1"/>
          </p:cNvPicPr>
          <p:nvPr/>
        </p:nvPicPr>
        <p:blipFill>
          <a:blip r:embed="rId11"/>
          <a:stretch>
            <a:fillRect/>
          </a:stretch>
        </p:blipFill>
        <p:spPr>
          <a:xfrm>
            <a:off x="7206853" y="1345034"/>
            <a:ext cx="653076" cy="705390"/>
          </a:xfrm>
          <a:prstGeom prst="rect">
            <a:avLst/>
          </a:prstGeom>
        </p:spPr>
      </p:pic>
      <p:sp>
        <p:nvSpPr>
          <p:cNvPr id="40" name="TextBox 39">
            <a:extLst>
              <a:ext uri="{FF2B5EF4-FFF2-40B4-BE49-F238E27FC236}">
                <a16:creationId xmlns:a16="http://schemas.microsoft.com/office/drawing/2014/main" id="{0ED7E344-AACC-48E6-B9B0-F03D411D4870}"/>
              </a:ext>
            </a:extLst>
          </p:cNvPr>
          <p:cNvSpPr txBox="1"/>
          <p:nvPr/>
        </p:nvSpPr>
        <p:spPr>
          <a:xfrm>
            <a:off x="7109222" y="2032329"/>
            <a:ext cx="842146" cy="230832"/>
          </a:xfrm>
          <a:prstGeom prst="rect">
            <a:avLst/>
          </a:prstGeom>
          <a:noFill/>
        </p:spPr>
        <p:txBody>
          <a:bodyPr wrap="square" rtlCol="0">
            <a:spAutoFit/>
          </a:bodyPr>
          <a:lstStyle/>
          <a:p>
            <a:pPr algn="ctr"/>
            <a:r>
              <a:rPr lang="en-GB" sz="900" dirty="0">
                <a:solidFill>
                  <a:srgbClr val="3448DE"/>
                </a:solidFill>
                <a:latin typeface="+mj-lt"/>
              </a:rPr>
              <a:t>Dr </a:t>
            </a:r>
            <a:r>
              <a:rPr lang="en-GB" sz="900" dirty="0">
                <a:solidFill>
                  <a:srgbClr val="3337DF"/>
                </a:solidFill>
                <a:latin typeface="+mj-lt"/>
              </a:rPr>
              <a:t>Kampitsis</a:t>
            </a:r>
          </a:p>
        </p:txBody>
      </p:sp>
      <p:pic>
        <p:nvPicPr>
          <p:cNvPr id="23" name="Picture 22">
            <a:extLst>
              <a:ext uri="{FF2B5EF4-FFF2-40B4-BE49-F238E27FC236}">
                <a16:creationId xmlns:a16="http://schemas.microsoft.com/office/drawing/2014/main" id="{BDE0538D-EB99-4076-A82E-E40B96BD1094}"/>
              </a:ext>
            </a:extLst>
          </p:cNvPr>
          <p:cNvPicPr>
            <a:picLocks noChangeAspect="1"/>
          </p:cNvPicPr>
          <p:nvPr/>
        </p:nvPicPr>
        <p:blipFill>
          <a:blip r:embed="rId12"/>
          <a:stretch>
            <a:fillRect/>
          </a:stretch>
        </p:blipFill>
        <p:spPr>
          <a:xfrm>
            <a:off x="7233030" y="3012367"/>
            <a:ext cx="660736" cy="700961"/>
          </a:xfrm>
          <a:prstGeom prst="rect">
            <a:avLst/>
          </a:prstGeom>
        </p:spPr>
      </p:pic>
      <p:pic>
        <p:nvPicPr>
          <p:cNvPr id="24" name="Picture 23">
            <a:extLst>
              <a:ext uri="{FF2B5EF4-FFF2-40B4-BE49-F238E27FC236}">
                <a16:creationId xmlns:a16="http://schemas.microsoft.com/office/drawing/2014/main" id="{CFD384F4-B206-4FB5-9280-330204A98F88}"/>
              </a:ext>
            </a:extLst>
          </p:cNvPr>
          <p:cNvPicPr>
            <a:picLocks noChangeAspect="1"/>
          </p:cNvPicPr>
          <p:nvPr/>
        </p:nvPicPr>
        <p:blipFill>
          <a:blip r:embed="rId13"/>
          <a:stretch>
            <a:fillRect/>
          </a:stretch>
        </p:blipFill>
        <p:spPr>
          <a:xfrm>
            <a:off x="1193329" y="502882"/>
            <a:ext cx="741926" cy="713816"/>
          </a:xfrm>
          <a:prstGeom prst="rect">
            <a:avLst/>
          </a:prstGeom>
        </p:spPr>
      </p:pic>
      <p:pic>
        <p:nvPicPr>
          <p:cNvPr id="26" name="Picture 25">
            <a:extLst>
              <a:ext uri="{FF2B5EF4-FFF2-40B4-BE49-F238E27FC236}">
                <a16:creationId xmlns:a16="http://schemas.microsoft.com/office/drawing/2014/main" id="{FF56DF50-2684-4AD4-B3CF-5E88CA716556}"/>
              </a:ext>
            </a:extLst>
          </p:cNvPr>
          <p:cNvPicPr>
            <a:picLocks noChangeAspect="1"/>
          </p:cNvPicPr>
          <p:nvPr/>
        </p:nvPicPr>
        <p:blipFill>
          <a:blip r:embed="rId14"/>
          <a:stretch>
            <a:fillRect/>
          </a:stretch>
        </p:blipFill>
        <p:spPr>
          <a:xfrm>
            <a:off x="1215439" y="1321349"/>
            <a:ext cx="725909" cy="662997"/>
          </a:xfrm>
          <a:prstGeom prst="rect">
            <a:avLst/>
          </a:prstGeom>
        </p:spPr>
      </p:pic>
      <p:pic>
        <p:nvPicPr>
          <p:cNvPr id="27" name="Picture 26">
            <a:extLst>
              <a:ext uri="{FF2B5EF4-FFF2-40B4-BE49-F238E27FC236}">
                <a16:creationId xmlns:a16="http://schemas.microsoft.com/office/drawing/2014/main" id="{31382B20-76A0-47C7-856C-7151DB7074A9}"/>
              </a:ext>
            </a:extLst>
          </p:cNvPr>
          <p:cNvPicPr>
            <a:picLocks noChangeAspect="1"/>
          </p:cNvPicPr>
          <p:nvPr/>
        </p:nvPicPr>
        <p:blipFill>
          <a:blip r:embed="rId15"/>
          <a:stretch>
            <a:fillRect/>
          </a:stretch>
        </p:blipFill>
        <p:spPr>
          <a:xfrm>
            <a:off x="1179559" y="2144661"/>
            <a:ext cx="739729" cy="680551"/>
          </a:xfrm>
          <a:prstGeom prst="rect">
            <a:avLst/>
          </a:prstGeom>
        </p:spPr>
      </p:pic>
      <p:pic>
        <p:nvPicPr>
          <p:cNvPr id="28" name="Picture 27">
            <a:extLst>
              <a:ext uri="{FF2B5EF4-FFF2-40B4-BE49-F238E27FC236}">
                <a16:creationId xmlns:a16="http://schemas.microsoft.com/office/drawing/2014/main" id="{3EF4F420-6B9C-46A8-B11F-2D76284EE0D6}"/>
              </a:ext>
            </a:extLst>
          </p:cNvPr>
          <p:cNvPicPr>
            <a:picLocks noChangeAspect="1"/>
          </p:cNvPicPr>
          <p:nvPr/>
        </p:nvPicPr>
        <p:blipFill>
          <a:blip r:embed="rId16"/>
          <a:stretch>
            <a:fillRect/>
          </a:stretch>
        </p:blipFill>
        <p:spPr>
          <a:xfrm>
            <a:off x="2689458" y="3963318"/>
            <a:ext cx="721452" cy="668191"/>
          </a:xfrm>
          <a:prstGeom prst="rect">
            <a:avLst/>
          </a:prstGeom>
        </p:spPr>
      </p:pic>
      <p:pic>
        <p:nvPicPr>
          <p:cNvPr id="29" name="Picture 28">
            <a:extLst>
              <a:ext uri="{FF2B5EF4-FFF2-40B4-BE49-F238E27FC236}">
                <a16:creationId xmlns:a16="http://schemas.microsoft.com/office/drawing/2014/main" id="{56825604-F372-44E0-993C-F9224F43164A}"/>
              </a:ext>
            </a:extLst>
          </p:cNvPr>
          <p:cNvPicPr>
            <a:picLocks noChangeAspect="1"/>
          </p:cNvPicPr>
          <p:nvPr/>
        </p:nvPicPr>
        <p:blipFill>
          <a:blip r:embed="rId17"/>
          <a:stretch>
            <a:fillRect/>
          </a:stretch>
        </p:blipFill>
        <p:spPr>
          <a:xfrm>
            <a:off x="1156561" y="2981194"/>
            <a:ext cx="748038" cy="688195"/>
          </a:xfrm>
          <a:prstGeom prst="rect">
            <a:avLst/>
          </a:prstGeom>
        </p:spPr>
      </p:pic>
      <p:pic>
        <p:nvPicPr>
          <p:cNvPr id="32" name="Picture 31">
            <a:extLst>
              <a:ext uri="{FF2B5EF4-FFF2-40B4-BE49-F238E27FC236}">
                <a16:creationId xmlns:a16="http://schemas.microsoft.com/office/drawing/2014/main" id="{E26AC0CE-C05C-40AA-BFD6-12D33D64670F}"/>
              </a:ext>
            </a:extLst>
          </p:cNvPr>
          <p:cNvPicPr>
            <a:picLocks noChangeAspect="1"/>
          </p:cNvPicPr>
          <p:nvPr/>
        </p:nvPicPr>
        <p:blipFill>
          <a:blip r:embed="rId18"/>
          <a:stretch>
            <a:fillRect/>
          </a:stretch>
        </p:blipFill>
        <p:spPr>
          <a:xfrm>
            <a:off x="1122846" y="3839047"/>
            <a:ext cx="760863" cy="704691"/>
          </a:xfrm>
          <a:prstGeom prst="rect">
            <a:avLst/>
          </a:prstGeom>
        </p:spPr>
      </p:pic>
      <p:pic>
        <p:nvPicPr>
          <p:cNvPr id="37" name="Picture 36">
            <a:extLst>
              <a:ext uri="{FF2B5EF4-FFF2-40B4-BE49-F238E27FC236}">
                <a16:creationId xmlns:a16="http://schemas.microsoft.com/office/drawing/2014/main" id="{50ACCE06-95E6-4F13-B32B-94ABA1E7D0AA}"/>
              </a:ext>
            </a:extLst>
          </p:cNvPr>
          <p:cNvPicPr>
            <a:picLocks noChangeAspect="1"/>
          </p:cNvPicPr>
          <p:nvPr/>
        </p:nvPicPr>
        <p:blipFill>
          <a:blip r:embed="rId19"/>
          <a:stretch>
            <a:fillRect/>
          </a:stretch>
        </p:blipFill>
        <p:spPr>
          <a:xfrm>
            <a:off x="1919288" y="3964998"/>
            <a:ext cx="727337" cy="669150"/>
          </a:xfrm>
          <a:prstGeom prst="rect">
            <a:avLst/>
          </a:prstGeom>
        </p:spPr>
      </p:pic>
      <p:pic>
        <p:nvPicPr>
          <p:cNvPr id="38" name="Picture 37">
            <a:extLst>
              <a:ext uri="{FF2B5EF4-FFF2-40B4-BE49-F238E27FC236}">
                <a16:creationId xmlns:a16="http://schemas.microsoft.com/office/drawing/2014/main" id="{3C23B8E3-CBDD-4AE9-B0A6-7CC67E0BFED3}"/>
              </a:ext>
            </a:extLst>
          </p:cNvPr>
          <p:cNvPicPr>
            <a:picLocks noChangeAspect="1"/>
          </p:cNvPicPr>
          <p:nvPr/>
        </p:nvPicPr>
        <p:blipFill>
          <a:blip r:embed="rId20"/>
          <a:stretch>
            <a:fillRect/>
          </a:stretch>
        </p:blipFill>
        <p:spPr>
          <a:xfrm>
            <a:off x="7247958" y="3951643"/>
            <a:ext cx="630273" cy="614956"/>
          </a:xfrm>
          <a:prstGeom prst="rect">
            <a:avLst/>
          </a:prstGeom>
        </p:spPr>
      </p:pic>
      <p:pic>
        <p:nvPicPr>
          <p:cNvPr id="42" name="Picture 41">
            <a:extLst>
              <a:ext uri="{FF2B5EF4-FFF2-40B4-BE49-F238E27FC236}">
                <a16:creationId xmlns:a16="http://schemas.microsoft.com/office/drawing/2014/main" id="{6F15F366-9C38-4603-9A85-7E5527336489}"/>
              </a:ext>
            </a:extLst>
          </p:cNvPr>
          <p:cNvPicPr>
            <a:picLocks noChangeAspect="1"/>
          </p:cNvPicPr>
          <p:nvPr/>
        </p:nvPicPr>
        <p:blipFill>
          <a:blip r:embed="rId21"/>
          <a:stretch>
            <a:fillRect/>
          </a:stretch>
        </p:blipFill>
        <p:spPr>
          <a:xfrm>
            <a:off x="6536665" y="3946922"/>
            <a:ext cx="639187" cy="638552"/>
          </a:xfrm>
          <a:prstGeom prst="rect">
            <a:avLst/>
          </a:prstGeom>
        </p:spPr>
      </p:pic>
      <p:sp>
        <p:nvSpPr>
          <p:cNvPr id="51" name="TextBox 50">
            <a:extLst>
              <a:ext uri="{FF2B5EF4-FFF2-40B4-BE49-F238E27FC236}">
                <a16:creationId xmlns:a16="http://schemas.microsoft.com/office/drawing/2014/main" id="{B3CFDAC7-5BD5-4C6B-B115-9D7056B0D5B3}"/>
              </a:ext>
            </a:extLst>
          </p:cNvPr>
          <p:cNvSpPr txBox="1"/>
          <p:nvPr/>
        </p:nvSpPr>
        <p:spPr>
          <a:xfrm>
            <a:off x="6555301" y="4566599"/>
            <a:ext cx="594066" cy="230832"/>
          </a:xfrm>
          <a:prstGeom prst="rect">
            <a:avLst/>
          </a:prstGeom>
          <a:noFill/>
        </p:spPr>
        <p:txBody>
          <a:bodyPr wrap="square" rtlCol="0">
            <a:spAutoFit/>
          </a:bodyPr>
          <a:lstStyle/>
          <a:p>
            <a:pPr algn="ctr"/>
            <a:r>
              <a:rPr lang="en-GB" sz="900" dirty="0">
                <a:solidFill>
                  <a:srgbClr val="3448DE"/>
                </a:solidFill>
                <a:latin typeface="+mj-lt"/>
              </a:rPr>
              <a:t>    Malek</a:t>
            </a:r>
          </a:p>
        </p:txBody>
      </p:sp>
      <p:pic>
        <p:nvPicPr>
          <p:cNvPr id="44" name="Picture 43">
            <a:extLst>
              <a:ext uri="{FF2B5EF4-FFF2-40B4-BE49-F238E27FC236}">
                <a16:creationId xmlns:a16="http://schemas.microsoft.com/office/drawing/2014/main" id="{68CBB249-A235-4274-AF79-10ECD119C13A}"/>
              </a:ext>
            </a:extLst>
          </p:cNvPr>
          <p:cNvPicPr>
            <a:picLocks noChangeAspect="1"/>
          </p:cNvPicPr>
          <p:nvPr/>
        </p:nvPicPr>
        <p:blipFill>
          <a:blip r:embed="rId22"/>
          <a:stretch>
            <a:fillRect/>
          </a:stretch>
        </p:blipFill>
        <p:spPr>
          <a:xfrm>
            <a:off x="5798506" y="3953913"/>
            <a:ext cx="658045" cy="670287"/>
          </a:xfrm>
          <a:prstGeom prst="rect">
            <a:avLst/>
          </a:prstGeom>
        </p:spPr>
      </p:pic>
      <p:pic>
        <p:nvPicPr>
          <p:cNvPr id="46" name="Picture 45">
            <a:extLst>
              <a:ext uri="{FF2B5EF4-FFF2-40B4-BE49-F238E27FC236}">
                <a16:creationId xmlns:a16="http://schemas.microsoft.com/office/drawing/2014/main" id="{A918EF50-36AE-4FD9-B681-2EC56994CA98}"/>
              </a:ext>
            </a:extLst>
          </p:cNvPr>
          <p:cNvPicPr>
            <a:picLocks noChangeAspect="1"/>
          </p:cNvPicPr>
          <p:nvPr/>
        </p:nvPicPr>
        <p:blipFill>
          <a:blip r:embed="rId23"/>
          <a:stretch>
            <a:fillRect/>
          </a:stretch>
        </p:blipFill>
        <p:spPr>
          <a:xfrm>
            <a:off x="5061956" y="3960612"/>
            <a:ext cx="670705" cy="668191"/>
          </a:xfrm>
          <a:prstGeom prst="rect">
            <a:avLst/>
          </a:prstGeom>
        </p:spPr>
      </p:pic>
      <p:pic>
        <p:nvPicPr>
          <p:cNvPr id="49" name="Picture 48">
            <a:extLst>
              <a:ext uri="{FF2B5EF4-FFF2-40B4-BE49-F238E27FC236}">
                <a16:creationId xmlns:a16="http://schemas.microsoft.com/office/drawing/2014/main" id="{E4A1F04A-DC9F-4042-B200-32DDBBDD1B7E}"/>
              </a:ext>
            </a:extLst>
          </p:cNvPr>
          <p:cNvPicPr>
            <a:picLocks noChangeAspect="1"/>
          </p:cNvPicPr>
          <p:nvPr/>
        </p:nvPicPr>
        <p:blipFill>
          <a:blip r:embed="rId24"/>
          <a:stretch>
            <a:fillRect/>
          </a:stretch>
        </p:blipFill>
        <p:spPr>
          <a:xfrm>
            <a:off x="3476899" y="3963318"/>
            <a:ext cx="713429" cy="668191"/>
          </a:xfrm>
          <a:prstGeom prst="rect">
            <a:avLst/>
          </a:prstGeom>
        </p:spPr>
      </p:pic>
      <p:pic>
        <p:nvPicPr>
          <p:cNvPr id="52" name="Picture 51">
            <a:extLst>
              <a:ext uri="{FF2B5EF4-FFF2-40B4-BE49-F238E27FC236}">
                <a16:creationId xmlns:a16="http://schemas.microsoft.com/office/drawing/2014/main" id="{01BB2E3F-CD6F-4621-9441-DB1E6131FF18}"/>
              </a:ext>
            </a:extLst>
          </p:cNvPr>
          <p:cNvPicPr>
            <a:picLocks noChangeAspect="1"/>
          </p:cNvPicPr>
          <p:nvPr/>
        </p:nvPicPr>
        <p:blipFill>
          <a:blip r:embed="rId25"/>
          <a:stretch>
            <a:fillRect/>
          </a:stretch>
        </p:blipFill>
        <p:spPr>
          <a:xfrm>
            <a:off x="4271855" y="3963318"/>
            <a:ext cx="702209" cy="668192"/>
          </a:xfrm>
          <a:prstGeom prst="rect">
            <a:avLst/>
          </a:prstGeom>
        </p:spPr>
      </p:pic>
      <p:sp>
        <p:nvSpPr>
          <p:cNvPr id="58" name="TextBox 57">
            <a:extLst>
              <a:ext uri="{FF2B5EF4-FFF2-40B4-BE49-F238E27FC236}">
                <a16:creationId xmlns:a16="http://schemas.microsoft.com/office/drawing/2014/main" id="{00C36B28-0D2C-4734-A1A9-5B696D3BA860}"/>
              </a:ext>
            </a:extLst>
          </p:cNvPr>
          <p:cNvSpPr txBox="1"/>
          <p:nvPr/>
        </p:nvSpPr>
        <p:spPr>
          <a:xfrm>
            <a:off x="5010692" y="4589113"/>
            <a:ext cx="594066" cy="230832"/>
          </a:xfrm>
          <a:prstGeom prst="rect">
            <a:avLst/>
          </a:prstGeom>
          <a:noFill/>
        </p:spPr>
        <p:txBody>
          <a:bodyPr wrap="square" rtlCol="0">
            <a:spAutoFit/>
          </a:bodyPr>
          <a:lstStyle/>
          <a:p>
            <a:pPr algn="ctr"/>
            <a:r>
              <a:rPr lang="en-GB" sz="900" dirty="0">
                <a:solidFill>
                  <a:srgbClr val="3448DE"/>
                </a:solidFill>
                <a:latin typeface="+mj-lt"/>
              </a:rPr>
              <a:t>    Sai</a:t>
            </a:r>
          </a:p>
        </p:txBody>
      </p:sp>
      <p:sp>
        <p:nvSpPr>
          <p:cNvPr id="59" name="TextBox 58">
            <a:extLst>
              <a:ext uri="{FF2B5EF4-FFF2-40B4-BE49-F238E27FC236}">
                <a16:creationId xmlns:a16="http://schemas.microsoft.com/office/drawing/2014/main" id="{5E03BAAA-961D-4651-8A12-84954F3E9234}"/>
              </a:ext>
            </a:extLst>
          </p:cNvPr>
          <p:cNvSpPr txBox="1"/>
          <p:nvPr/>
        </p:nvSpPr>
        <p:spPr>
          <a:xfrm>
            <a:off x="4270442" y="4433804"/>
            <a:ext cx="594066" cy="369332"/>
          </a:xfrm>
          <a:prstGeom prst="rect">
            <a:avLst/>
          </a:prstGeom>
          <a:noFill/>
        </p:spPr>
        <p:txBody>
          <a:bodyPr wrap="square" rtlCol="0">
            <a:spAutoFit/>
          </a:bodyPr>
          <a:lstStyle/>
          <a:p>
            <a:pPr algn="ctr"/>
            <a:r>
              <a:rPr lang="en-GB" sz="900" dirty="0">
                <a:solidFill>
                  <a:srgbClr val="3448DE"/>
                </a:solidFill>
                <a:latin typeface="+mj-lt"/>
              </a:rPr>
              <a:t>    Andrea</a:t>
            </a:r>
          </a:p>
        </p:txBody>
      </p:sp>
      <p:sp>
        <p:nvSpPr>
          <p:cNvPr id="60" name="TextBox 59">
            <a:extLst>
              <a:ext uri="{FF2B5EF4-FFF2-40B4-BE49-F238E27FC236}">
                <a16:creationId xmlns:a16="http://schemas.microsoft.com/office/drawing/2014/main" id="{8A4414F5-A237-46B6-9C46-E169B9E1DF72}"/>
              </a:ext>
            </a:extLst>
          </p:cNvPr>
          <p:cNvSpPr txBox="1"/>
          <p:nvPr/>
        </p:nvSpPr>
        <p:spPr>
          <a:xfrm>
            <a:off x="3530752" y="4436973"/>
            <a:ext cx="594066" cy="369332"/>
          </a:xfrm>
          <a:prstGeom prst="rect">
            <a:avLst/>
          </a:prstGeom>
          <a:noFill/>
        </p:spPr>
        <p:txBody>
          <a:bodyPr wrap="square" rtlCol="0">
            <a:spAutoFit/>
          </a:bodyPr>
          <a:lstStyle/>
          <a:p>
            <a:pPr algn="ctr"/>
            <a:r>
              <a:rPr lang="en-GB" sz="900" dirty="0">
                <a:solidFill>
                  <a:srgbClr val="3448DE"/>
                </a:solidFill>
                <a:latin typeface="+mj-lt"/>
              </a:rPr>
              <a:t>    Sowmya</a:t>
            </a:r>
          </a:p>
        </p:txBody>
      </p:sp>
      <p:sp>
        <p:nvSpPr>
          <p:cNvPr id="61" name="TextBox 60">
            <a:extLst>
              <a:ext uri="{FF2B5EF4-FFF2-40B4-BE49-F238E27FC236}">
                <a16:creationId xmlns:a16="http://schemas.microsoft.com/office/drawing/2014/main" id="{9FC5A9DC-CAC2-4623-84AB-A4AC1EE2DDB5}"/>
              </a:ext>
            </a:extLst>
          </p:cNvPr>
          <p:cNvSpPr txBox="1"/>
          <p:nvPr/>
        </p:nvSpPr>
        <p:spPr>
          <a:xfrm>
            <a:off x="5707280" y="4570787"/>
            <a:ext cx="694794" cy="230832"/>
          </a:xfrm>
          <a:prstGeom prst="rect">
            <a:avLst/>
          </a:prstGeom>
          <a:noFill/>
        </p:spPr>
        <p:txBody>
          <a:bodyPr wrap="square" rtlCol="0">
            <a:spAutoFit/>
          </a:bodyPr>
          <a:lstStyle/>
          <a:p>
            <a:pPr algn="ctr"/>
            <a:r>
              <a:rPr lang="en-GB" sz="900" dirty="0">
                <a:solidFill>
                  <a:srgbClr val="3448DE"/>
                </a:solidFill>
                <a:latin typeface="+mj-lt"/>
              </a:rPr>
              <a:t>    Yanshu</a:t>
            </a:r>
          </a:p>
        </p:txBody>
      </p:sp>
    </p:spTree>
    <p:extLst>
      <p:ext uri="{BB962C8B-B14F-4D97-AF65-F5344CB8AC3E}">
        <p14:creationId xmlns:p14="http://schemas.microsoft.com/office/powerpoint/2010/main" val="916967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37DB-F067-4592-B436-0A3ADD7045B3}"/>
              </a:ext>
            </a:extLst>
          </p:cNvPr>
          <p:cNvSpPr>
            <a:spLocks noGrp="1"/>
          </p:cNvSpPr>
          <p:nvPr>
            <p:ph type="title"/>
          </p:nvPr>
        </p:nvSpPr>
        <p:spPr>
          <a:xfrm>
            <a:off x="1428750" y="400050"/>
            <a:ext cx="6481020" cy="792760"/>
          </a:xfrm>
        </p:spPr>
        <p:txBody>
          <a:bodyPr>
            <a:normAutofit fontScale="90000"/>
          </a:bodyPr>
          <a:lstStyle/>
          <a:p>
            <a:pPr algn="l"/>
            <a:br>
              <a:rPr lang="en-GB" dirty="0"/>
            </a:br>
            <a:r>
              <a:rPr lang="en-GB" dirty="0"/>
              <a:t>		</a:t>
            </a:r>
            <a:r>
              <a:rPr lang="en-GB" sz="3675" b="1" dirty="0"/>
              <a:t>Our funding supports</a:t>
            </a:r>
            <a:br>
              <a:rPr lang="en-GB" dirty="0"/>
            </a:br>
            <a:endParaRPr lang="en-GB" dirty="0"/>
          </a:p>
        </p:txBody>
      </p:sp>
      <p:pic>
        <p:nvPicPr>
          <p:cNvPr id="3" name="Picture 2">
            <a:extLst>
              <a:ext uri="{FF2B5EF4-FFF2-40B4-BE49-F238E27FC236}">
                <a16:creationId xmlns:a16="http://schemas.microsoft.com/office/drawing/2014/main" id="{5B4CDE17-0968-4DC7-BB1F-592E41ACBFFA}"/>
              </a:ext>
            </a:extLst>
          </p:cNvPr>
          <p:cNvPicPr>
            <a:picLocks noChangeAspect="1"/>
          </p:cNvPicPr>
          <p:nvPr/>
        </p:nvPicPr>
        <p:blipFill>
          <a:blip r:embed="rId3"/>
          <a:stretch>
            <a:fillRect/>
          </a:stretch>
        </p:blipFill>
        <p:spPr>
          <a:xfrm>
            <a:off x="1314450" y="1428751"/>
            <a:ext cx="6115050" cy="3086100"/>
          </a:xfrm>
          <a:prstGeom prst="rect">
            <a:avLst/>
          </a:prstGeom>
        </p:spPr>
      </p:pic>
    </p:spTree>
    <p:extLst>
      <p:ext uri="{BB962C8B-B14F-4D97-AF65-F5344CB8AC3E}">
        <p14:creationId xmlns:p14="http://schemas.microsoft.com/office/powerpoint/2010/main" val="2489647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09A2-CB73-4F30-8E29-9FB31C8E73BF}"/>
              </a:ext>
            </a:extLst>
          </p:cNvPr>
          <p:cNvSpPr>
            <a:spLocks noGrp="1"/>
          </p:cNvSpPr>
          <p:nvPr>
            <p:ph type="title"/>
          </p:nvPr>
        </p:nvSpPr>
        <p:spPr>
          <a:xfrm>
            <a:off x="304800" y="1885950"/>
            <a:ext cx="8229600" cy="887015"/>
          </a:xfrm>
        </p:spPr>
        <p:txBody>
          <a:bodyPr/>
          <a:lstStyle/>
          <a:p>
            <a:r>
              <a:rPr lang="en-GB" dirty="0"/>
              <a:t>Comments or Questions</a:t>
            </a:r>
          </a:p>
        </p:txBody>
      </p:sp>
      <p:sp>
        <p:nvSpPr>
          <p:cNvPr id="4" name="Slide Number Placeholder 3">
            <a:extLst>
              <a:ext uri="{FF2B5EF4-FFF2-40B4-BE49-F238E27FC236}">
                <a16:creationId xmlns:a16="http://schemas.microsoft.com/office/drawing/2014/main" id="{5E469AE5-7D33-4E09-8083-0FEFE4DEDF12}"/>
              </a:ext>
            </a:extLst>
          </p:cNvPr>
          <p:cNvSpPr>
            <a:spLocks noGrp="1"/>
          </p:cNvSpPr>
          <p:nvPr>
            <p:ph type="sldNum" sz="quarter" idx="12"/>
          </p:nvPr>
        </p:nvSpPr>
        <p:spPr/>
        <p:txBody>
          <a:bodyPr/>
          <a:lstStyle/>
          <a:p>
            <a:pPr>
              <a:defRPr/>
            </a:pPr>
            <a:fld id="{2FFE4B61-D119-4C2A-B0FD-8BB9E4349C88}" type="slidenum">
              <a:rPr lang="en-US" smtClean="0"/>
              <a:pPr>
                <a:defRPr/>
              </a:pPr>
              <a:t>43</a:t>
            </a:fld>
            <a:endParaRPr lang="en-US" dirty="0"/>
          </a:p>
        </p:txBody>
      </p:sp>
    </p:spTree>
    <p:extLst>
      <p:ext uri="{BB962C8B-B14F-4D97-AF65-F5344CB8AC3E}">
        <p14:creationId xmlns:p14="http://schemas.microsoft.com/office/powerpoint/2010/main" val="34429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43000" y="273844"/>
            <a:ext cx="6515100" cy="526256"/>
          </a:xfrm>
        </p:spPr>
        <p:txBody>
          <a:bodyPr/>
          <a:lstStyle/>
          <a:p>
            <a:pPr algn="l">
              <a:spcAft>
                <a:spcPts val="900"/>
              </a:spcAft>
            </a:pPr>
            <a:r>
              <a:rPr lang="en-US" sz="2400" dirty="0"/>
              <a:t>Time-scale representation aspects </a:t>
            </a:r>
            <a:endParaRPr lang="en-AU" sz="2400" dirty="0"/>
          </a:p>
        </p:txBody>
      </p:sp>
      <p:sp>
        <p:nvSpPr>
          <p:cNvPr id="4" name="Slide Number Placeholder 3"/>
          <p:cNvSpPr>
            <a:spLocks noGrp="1"/>
          </p:cNvSpPr>
          <p:nvPr>
            <p:ph type="sldNum" sz="quarter" idx="12"/>
          </p:nvPr>
        </p:nvSpPr>
        <p:spPr/>
        <p:txBody>
          <a:bodyPr/>
          <a:lstStyle/>
          <a:p>
            <a:fld id="{DBC7085F-A741-48DB-A9ED-0DAD3944AAF1}" type="slidenum">
              <a:rPr lang="en-US" smtClean="0"/>
              <a:pPr/>
              <a:t>5</a:t>
            </a:fld>
            <a:endParaRPr lang="en-US" dirty="0"/>
          </a:p>
        </p:txBody>
      </p:sp>
      <p:sp>
        <p:nvSpPr>
          <p:cNvPr id="3" name="CuadroTexto 2"/>
          <p:cNvSpPr txBox="1"/>
          <p:nvPr/>
        </p:nvSpPr>
        <p:spPr>
          <a:xfrm>
            <a:off x="1143000" y="65901"/>
            <a:ext cx="4914900" cy="253916"/>
          </a:xfrm>
          <a:prstGeom prst="rect">
            <a:avLst/>
          </a:prstGeom>
          <a:noFill/>
        </p:spPr>
        <p:txBody>
          <a:bodyPr wrap="square" rtlCol="0">
            <a:spAutoFit/>
          </a:bodyPr>
          <a:lstStyle/>
          <a:p>
            <a:r>
              <a:rPr lang="en-US" sz="1050" dirty="0">
                <a:solidFill>
                  <a:schemeClr val="bg1"/>
                </a:solidFill>
              </a:rPr>
              <a:t>Definition and Classification of power system stability</a:t>
            </a:r>
          </a:p>
        </p:txBody>
      </p:sp>
      <p:pic>
        <p:nvPicPr>
          <p:cNvPr id="5" name="Imagen 4"/>
          <p:cNvPicPr>
            <a:picLocks noChangeAspect="1"/>
          </p:cNvPicPr>
          <p:nvPr/>
        </p:nvPicPr>
        <p:blipFill>
          <a:blip r:embed="rId2"/>
          <a:stretch>
            <a:fillRect/>
          </a:stretch>
        </p:blipFill>
        <p:spPr>
          <a:xfrm>
            <a:off x="1207294" y="1371601"/>
            <a:ext cx="6793706" cy="2523212"/>
          </a:xfrm>
          <a:prstGeom prst="rect">
            <a:avLst/>
          </a:prstGeom>
        </p:spPr>
      </p:pic>
      <p:sp>
        <p:nvSpPr>
          <p:cNvPr id="10" name="Rectangle 1"/>
          <p:cNvSpPr/>
          <p:nvPr/>
        </p:nvSpPr>
        <p:spPr>
          <a:xfrm>
            <a:off x="1207294" y="1685924"/>
            <a:ext cx="2850356" cy="2057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p:cNvSpPr/>
          <p:nvPr/>
        </p:nvSpPr>
        <p:spPr>
          <a:xfrm>
            <a:off x="4121943" y="1685924"/>
            <a:ext cx="3821907" cy="231457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4"/>
          <p:cNvSpPr txBox="1"/>
          <p:nvPr/>
        </p:nvSpPr>
        <p:spPr>
          <a:xfrm>
            <a:off x="1207292" y="3743324"/>
            <a:ext cx="2800350" cy="646331"/>
          </a:xfrm>
          <a:prstGeom prst="rect">
            <a:avLst/>
          </a:prstGeom>
          <a:noFill/>
        </p:spPr>
        <p:txBody>
          <a:bodyPr wrap="square" rtlCol="0">
            <a:spAutoFit/>
          </a:bodyPr>
          <a:lstStyle/>
          <a:p>
            <a:pPr algn="ctr"/>
            <a:r>
              <a:rPr lang="en-US" dirty="0">
                <a:solidFill>
                  <a:srgbClr val="FF0000"/>
                </a:solidFill>
                <a:latin typeface="+mn-lt"/>
              </a:rPr>
              <a:t>Electromagnetic transient modeling required</a:t>
            </a:r>
          </a:p>
        </p:txBody>
      </p:sp>
      <p:sp>
        <p:nvSpPr>
          <p:cNvPr id="13" name="ZoneTexte 9"/>
          <p:cNvSpPr txBox="1"/>
          <p:nvPr/>
        </p:nvSpPr>
        <p:spPr>
          <a:xfrm>
            <a:off x="4657725" y="4003198"/>
            <a:ext cx="2800350" cy="646331"/>
          </a:xfrm>
          <a:prstGeom prst="rect">
            <a:avLst/>
          </a:prstGeom>
          <a:noFill/>
        </p:spPr>
        <p:txBody>
          <a:bodyPr wrap="square" rtlCol="0">
            <a:spAutoFit/>
          </a:bodyPr>
          <a:lstStyle/>
          <a:p>
            <a:pPr algn="ctr"/>
            <a:r>
              <a:rPr lang="en-US" dirty="0">
                <a:solidFill>
                  <a:srgbClr val="0070C0"/>
                </a:solidFill>
                <a:latin typeface="+mn-lt"/>
              </a:rPr>
              <a:t>Phasor domain modeling is appropriate</a:t>
            </a:r>
          </a:p>
        </p:txBody>
      </p:sp>
    </p:spTree>
    <p:extLst>
      <p:ext uri="{BB962C8B-B14F-4D97-AF65-F5344CB8AC3E}">
        <p14:creationId xmlns:p14="http://schemas.microsoft.com/office/powerpoint/2010/main" val="256869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29DE08-8103-40F5-8E08-91BEBA909440}"/>
              </a:ext>
            </a:extLst>
          </p:cNvPr>
          <p:cNvSpPr>
            <a:spLocks noGrp="1"/>
          </p:cNvSpPr>
          <p:nvPr>
            <p:ph type="body" sz="quarter" idx="13"/>
          </p:nvPr>
        </p:nvSpPr>
        <p:spPr>
          <a:xfrm>
            <a:off x="609600" y="907468"/>
            <a:ext cx="4419600" cy="3774490"/>
          </a:xfrm>
        </p:spPr>
        <p:txBody>
          <a:bodyPr/>
          <a:lstStyle/>
          <a:p>
            <a:r>
              <a:rPr lang="en-GB" sz="1500" dirty="0">
                <a:solidFill>
                  <a:srgbClr val="20201E"/>
                </a:solidFill>
              </a:rPr>
              <a:t>On 24/08/2021 severe voltage disturbances were observed on the SSEN-T and SPEN transmission systems.</a:t>
            </a:r>
          </a:p>
          <a:p>
            <a:r>
              <a:rPr lang="en-GB" sz="1500" dirty="0">
                <a:solidFill>
                  <a:srgbClr val="20201E"/>
                </a:solidFill>
              </a:rPr>
              <a:t>Major disturbance lasted 20-25 seconds on two occasions, approx. 30 minutes apart</a:t>
            </a:r>
          </a:p>
          <a:p>
            <a:r>
              <a:rPr lang="en-GB" sz="1500" dirty="0">
                <a:solidFill>
                  <a:srgbClr val="20201E"/>
                </a:solidFill>
              </a:rPr>
              <a:t>Investigation of available data suggests:</a:t>
            </a:r>
          </a:p>
          <a:p>
            <a:pPr marL="353609" lvl="2" indent="-96441">
              <a:spcBef>
                <a:spcPts val="563"/>
              </a:spcBef>
              <a:buFont typeface="Arial" panose="020B0604020202020204" pitchFamily="34" charset="0"/>
              <a:buChar char="•"/>
            </a:pPr>
            <a:r>
              <a:rPr lang="en-GB" sz="1500" dirty="0">
                <a:solidFill>
                  <a:srgbClr val="20201E"/>
                </a:solidFill>
                <a:latin typeface="HelveticaNeueLT Pro 55 Roman" panose="020B0604020202020204" pitchFamily="34" charset="77"/>
              </a:rPr>
              <a:t>The oscillations with the largest magnitude were in the north of Scotland</a:t>
            </a:r>
          </a:p>
          <a:p>
            <a:pPr marL="353609" lvl="2" indent="-96441">
              <a:spcBef>
                <a:spcPts val="563"/>
              </a:spcBef>
              <a:buFont typeface="Arial" panose="020B0604020202020204" pitchFamily="34" charset="0"/>
              <a:buChar char="•"/>
            </a:pPr>
            <a:r>
              <a:rPr lang="en-GB" sz="1500" dirty="0">
                <a:solidFill>
                  <a:srgbClr val="20201E"/>
                </a:solidFill>
                <a:latin typeface="HelveticaNeueLT Pro 55 Roman" panose="020B0604020202020204" pitchFamily="34" charset="77"/>
              </a:rPr>
              <a:t>The oscillations had a frequency of ≈8 Hz</a:t>
            </a:r>
          </a:p>
          <a:p>
            <a:r>
              <a:rPr lang="en-GB" sz="1500" dirty="0">
                <a:solidFill>
                  <a:srgbClr val="20201E"/>
                </a:solidFill>
              </a:rPr>
              <a:t>Some Users tripped off during the disturbances</a:t>
            </a:r>
          </a:p>
          <a:p>
            <a:endParaRPr lang="en-GB" sz="788" dirty="0">
              <a:solidFill>
                <a:srgbClr val="20201E"/>
              </a:solidFill>
            </a:endParaRPr>
          </a:p>
          <a:p>
            <a:endParaRPr lang="en-GB" sz="788" dirty="0">
              <a:solidFill>
                <a:srgbClr val="20201E"/>
              </a:solidFill>
            </a:endParaRPr>
          </a:p>
          <a:p>
            <a:endParaRPr lang="en-GB" dirty="0"/>
          </a:p>
        </p:txBody>
      </p:sp>
      <p:pic>
        <p:nvPicPr>
          <p:cNvPr id="6" name="Picture 5">
            <a:extLst>
              <a:ext uri="{FF2B5EF4-FFF2-40B4-BE49-F238E27FC236}">
                <a16:creationId xmlns:a16="http://schemas.microsoft.com/office/drawing/2014/main" id="{FC0FA3A1-A697-46F7-9708-739EC83B683A}"/>
              </a:ext>
            </a:extLst>
          </p:cNvPr>
          <p:cNvPicPr>
            <a:picLocks noChangeAspect="1"/>
          </p:cNvPicPr>
          <p:nvPr/>
        </p:nvPicPr>
        <p:blipFill>
          <a:blip r:embed="rId3"/>
          <a:stretch>
            <a:fillRect/>
          </a:stretch>
        </p:blipFill>
        <p:spPr>
          <a:xfrm>
            <a:off x="5044440" y="669785"/>
            <a:ext cx="3056144" cy="2197393"/>
          </a:xfrm>
          <a:prstGeom prst="rect">
            <a:avLst/>
          </a:prstGeom>
        </p:spPr>
      </p:pic>
      <p:pic>
        <p:nvPicPr>
          <p:cNvPr id="7" name="Picture 6">
            <a:extLst>
              <a:ext uri="{FF2B5EF4-FFF2-40B4-BE49-F238E27FC236}">
                <a16:creationId xmlns:a16="http://schemas.microsoft.com/office/drawing/2014/main" id="{ABB89057-8151-4C33-9135-33CBBE228416}"/>
              </a:ext>
            </a:extLst>
          </p:cNvPr>
          <p:cNvPicPr>
            <a:picLocks noChangeAspect="1"/>
          </p:cNvPicPr>
          <p:nvPr/>
        </p:nvPicPr>
        <p:blipFill>
          <a:blip r:embed="rId4"/>
          <a:stretch>
            <a:fillRect/>
          </a:stretch>
        </p:blipFill>
        <p:spPr>
          <a:xfrm>
            <a:off x="5377284" y="2990999"/>
            <a:ext cx="2338279" cy="1690959"/>
          </a:xfrm>
          <a:prstGeom prst="rect">
            <a:avLst/>
          </a:prstGeom>
          <a:ln w="28575">
            <a:solidFill>
              <a:srgbClr val="FF0000"/>
            </a:solidFill>
          </a:ln>
        </p:spPr>
      </p:pic>
      <p:sp>
        <p:nvSpPr>
          <p:cNvPr id="8" name="Rectangle 7">
            <a:extLst>
              <a:ext uri="{FF2B5EF4-FFF2-40B4-BE49-F238E27FC236}">
                <a16:creationId xmlns:a16="http://schemas.microsoft.com/office/drawing/2014/main" id="{1ACB6529-2D42-4158-BCB4-D9B859DDF17A}"/>
              </a:ext>
            </a:extLst>
          </p:cNvPr>
          <p:cNvSpPr/>
          <p:nvPr/>
        </p:nvSpPr>
        <p:spPr>
          <a:xfrm>
            <a:off x="5257800" y="793607"/>
            <a:ext cx="306532" cy="1735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BCFCF2FE-6519-422F-9A22-4D927EDD7A65}"/>
              </a:ext>
            </a:extLst>
          </p:cNvPr>
          <p:cNvCxnSpPr>
            <a:cxnSpLocks/>
            <a:stCxn id="8" idx="2"/>
            <a:endCxn id="7" idx="0"/>
          </p:cNvCxnSpPr>
          <p:nvPr/>
        </p:nvCxnSpPr>
        <p:spPr>
          <a:xfrm>
            <a:off x="5411066" y="2528889"/>
            <a:ext cx="1135358" cy="46211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7B4B2C75-0153-4AF0-B1A6-102DF052A95E}"/>
              </a:ext>
            </a:extLst>
          </p:cNvPr>
          <p:cNvSpPr>
            <a:spLocks noGrp="1"/>
          </p:cNvSpPr>
          <p:nvPr>
            <p:ph type="title"/>
          </p:nvPr>
        </p:nvSpPr>
        <p:spPr>
          <a:xfrm>
            <a:off x="1928577" y="430630"/>
            <a:ext cx="4483840" cy="478310"/>
          </a:xfrm>
        </p:spPr>
        <p:txBody>
          <a:bodyPr/>
          <a:lstStyle/>
          <a:p>
            <a:r>
              <a:rPr lang="en-GB" sz="1800" b="1" dirty="0">
                <a:solidFill>
                  <a:schemeClr val="tx1"/>
                </a:solidFill>
              </a:rPr>
              <a:t>Recent incidence  in UK Transmission  </a:t>
            </a:r>
          </a:p>
        </p:txBody>
      </p:sp>
    </p:spTree>
    <p:extLst>
      <p:ext uri="{BB962C8B-B14F-4D97-AF65-F5344CB8AC3E}">
        <p14:creationId xmlns:p14="http://schemas.microsoft.com/office/powerpoint/2010/main" val="406175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56949" y="683961"/>
            <a:ext cx="8315944" cy="486054"/>
          </a:xfrm>
        </p:spPr>
        <p:txBody>
          <a:bodyPr/>
          <a:lstStyle/>
          <a:p>
            <a:r>
              <a:rPr lang="en-GB" sz="2800" dirty="0"/>
              <a:t>Impedance scanning</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7</a:t>
            </a:fld>
            <a:endParaRPr lang="en-GB" dirty="0"/>
          </a:p>
        </p:txBody>
      </p:sp>
      <p:sp>
        <p:nvSpPr>
          <p:cNvPr id="15" name="TextBox 14">
            <a:extLst>
              <a:ext uri="{FF2B5EF4-FFF2-40B4-BE49-F238E27FC236}">
                <a16:creationId xmlns:a16="http://schemas.microsoft.com/office/drawing/2014/main" id="{140787B4-FA18-3906-0491-92F04B10DED1}"/>
              </a:ext>
            </a:extLst>
          </p:cNvPr>
          <p:cNvSpPr txBox="1"/>
          <p:nvPr/>
        </p:nvSpPr>
        <p:spPr>
          <a:xfrm>
            <a:off x="5893060" y="1657350"/>
            <a:ext cx="2515548" cy="338554"/>
          </a:xfrm>
          <a:prstGeom prst="rect">
            <a:avLst/>
          </a:prstGeom>
          <a:noFill/>
        </p:spPr>
        <p:txBody>
          <a:bodyPr wrap="square">
            <a:spAutoFit/>
          </a:bodyPr>
          <a:lstStyle/>
          <a:p>
            <a:r>
              <a:rPr lang="en-GB" sz="1600" i="1" dirty="0" err="1">
                <a:latin typeface="Times New Roman" panose="02020603050405020304" pitchFamily="18" charset="0"/>
                <a:cs typeface="Times New Roman" panose="02020603050405020304" pitchFamily="18" charset="0"/>
              </a:rPr>
              <a:t>I</a:t>
            </a:r>
            <a:r>
              <a:rPr lang="en-GB" sz="1600" baseline="-25000" dirty="0" err="1">
                <a:latin typeface="Times New Roman" panose="02020603050405020304" pitchFamily="18" charset="0"/>
                <a:cs typeface="Times New Roman" panose="02020603050405020304" pitchFamily="18" charset="0"/>
              </a:rPr>
              <a:t>inj</a:t>
            </a:r>
            <a:r>
              <a:rPr lang="en-GB" sz="1600" baseline="-25000" dirty="0">
                <a:latin typeface="Times New Roman" panose="02020603050405020304" pitchFamily="18" charset="0"/>
                <a:cs typeface="Times New Roman" panose="02020603050405020304" pitchFamily="18" charset="0"/>
              </a:rPr>
              <a:t>, IBR</a:t>
            </a:r>
            <a:r>
              <a:rPr lang="en-GB" sz="1600" dirty="0">
                <a:latin typeface="Times New Roman" panose="02020603050405020304" pitchFamily="18" charset="0"/>
                <a:cs typeface="Times New Roman" panose="02020603050405020304" pitchFamily="18" charset="0"/>
              </a:rPr>
              <a:t>(</a:t>
            </a:r>
            <a:r>
              <a:rPr lang="el-GR" sz="1600" i="1" dirty="0">
                <a:latin typeface="Times New Roman" panose="02020603050405020304" pitchFamily="18" charset="0"/>
                <a:cs typeface="Times New Roman" panose="02020603050405020304" pitchFamily="18" charset="0"/>
              </a:rPr>
              <a:t>ω</a:t>
            </a:r>
            <a:r>
              <a:rPr lang="el-GR" sz="1600" dirty="0">
                <a:latin typeface="Times New Roman" panose="02020603050405020304" pitchFamily="18" charset="0"/>
                <a:cs typeface="Times New Roman" panose="02020603050405020304" pitchFamily="18" charset="0"/>
              </a:rPr>
              <a:t>)=</a:t>
            </a:r>
            <a:r>
              <a:rPr lang="en-GB" sz="1600" i="1" dirty="0">
                <a:latin typeface="Times New Roman" panose="02020603050405020304" pitchFamily="18" charset="0"/>
                <a:cs typeface="Times New Roman" panose="02020603050405020304" pitchFamily="18" charset="0"/>
              </a:rPr>
              <a:t>Y</a:t>
            </a:r>
            <a:r>
              <a:rPr lang="en-GB" sz="1600" baseline="-25000" dirty="0">
                <a:latin typeface="Times New Roman" panose="02020603050405020304" pitchFamily="18" charset="0"/>
                <a:cs typeface="Times New Roman" panose="02020603050405020304" pitchFamily="18" charset="0"/>
              </a:rPr>
              <a:t>IBR</a:t>
            </a:r>
            <a:r>
              <a:rPr lang="en-GB" sz="1600" dirty="0">
                <a:latin typeface="Times New Roman" panose="02020603050405020304" pitchFamily="18" charset="0"/>
                <a:cs typeface="Times New Roman" panose="02020603050405020304" pitchFamily="18" charset="0"/>
              </a:rPr>
              <a:t>(</a:t>
            </a:r>
            <a:r>
              <a:rPr lang="el-GR" sz="1600" i="1" dirty="0">
                <a:latin typeface="Times New Roman" panose="02020603050405020304" pitchFamily="18" charset="0"/>
                <a:cs typeface="Times New Roman" panose="02020603050405020304" pitchFamily="18" charset="0"/>
              </a:rPr>
              <a:t>ω</a:t>
            </a:r>
            <a:r>
              <a:rPr lang="el-GR" sz="1600" dirty="0">
                <a:latin typeface="Times New Roman" panose="02020603050405020304" pitchFamily="18" charset="0"/>
                <a:cs typeface="Times New Roman" panose="02020603050405020304" pitchFamily="18" charset="0"/>
              </a:rPr>
              <a:t>)</a:t>
            </a:r>
            <a:r>
              <a:rPr lang="en-GB" sz="1600" i="1" dirty="0" err="1">
                <a:latin typeface="Times New Roman" panose="02020603050405020304" pitchFamily="18" charset="0"/>
                <a:cs typeface="Times New Roman" panose="02020603050405020304" pitchFamily="18" charset="0"/>
              </a:rPr>
              <a:t>V</a:t>
            </a:r>
            <a:r>
              <a:rPr lang="en-GB" sz="1600" baseline="-25000" dirty="0" err="1">
                <a:latin typeface="Times New Roman" panose="02020603050405020304" pitchFamily="18" charset="0"/>
                <a:cs typeface="Times New Roman" panose="02020603050405020304" pitchFamily="18" charset="0"/>
              </a:rPr>
              <a:t>inj</a:t>
            </a:r>
            <a:r>
              <a:rPr lang="en-GB" sz="1600" dirty="0">
                <a:latin typeface="Times New Roman" panose="02020603050405020304" pitchFamily="18" charset="0"/>
                <a:cs typeface="Times New Roman" panose="02020603050405020304" pitchFamily="18" charset="0"/>
              </a:rPr>
              <a:t>(</a:t>
            </a:r>
            <a:r>
              <a:rPr lang="el-GR" sz="1600" i="1" dirty="0">
                <a:latin typeface="Times New Roman" panose="02020603050405020304" pitchFamily="18" charset="0"/>
                <a:cs typeface="Times New Roman" panose="02020603050405020304" pitchFamily="18" charset="0"/>
              </a:rPr>
              <a:t>ω</a:t>
            </a:r>
            <a:r>
              <a:rPr lang="el-GR" sz="1600" dirty="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183D17F-CA70-FBD5-855D-3BBD617C78F6}"/>
              </a:ext>
            </a:extLst>
          </p:cNvPr>
          <p:cNvSpPr txBox="1"/>
          <p:nvPr/>
        </p:nvSpPr>
        <p:spPr>
          <a:xfrm>
            <a:off x="5893060" y="3147596"/>
            <a:ext cx="2336540" cy="338554"/>
          </a:xfrm>
          <a:prstGeom prst="rect">
            <a:avLst/>
          </a:prstGeom>
          <a:noFill/>
        </p:spPr>
        <p:txBody>
          <a:bodyPr wrap="square">
            <a:spAutoFit/>
          </a:bodyPr>
          <a:lstStyle/>
          <a:p>
            <a:r>
              <a:rPr lang="en-GB" sz="1600" i="1" dirty="0" err="1">
                <a:latin typeface="Times New Roman" panose="02020603050405020304" pitchFamily="18" charset="0"/>
                <a:cs typeface="Times New Roman" panose="02020603050405020304" pitchFamily="18" charset="0"/>
              </a:rPr>
              <a:t>V</a:t>
            </a:r>
            <a:r>
              <a:rPr lang="en-GB" sz="1600" baseline="-25000" dirty="0" err="1">
                <a:latin typeface="Times New Roman" panose="02020603050405020304" pitchFamily="18" charset="0"/>
                <a:cs typeface="Times New Roman" panose="02020603050405020304" pitchFamily="18" charset="0"/>
              </a:rPr>
              <a:t>inj</a:t>
            </a:r>
            <a:r>
              <a:rPr lang="en-GB" sz="1600" dirty="0">
                <a:latin typeface="Times New Roman" panose="02020603050405020304" pitchFamily="18" charset="0"/>
                <a:cs typeface="Times New Roman" panose="02020603050405020304" pitchFamily="18" charset="0"/>
              </a:rPr>
              <a:t>(</a:t>
            </a:r>
            <a:r>
              <a:rPr lang="el-GR" sz="1600" i="1" dirty="0">
                <a:latin typeface="Times New Roman" panose="02020603050405020304" pitchFamily="18" charset="0"/>
                <a:cs typeface="Times New Roman" panose="02020603050405020304" pitchFamily="18" charset="0"/>
              </a:rPr>
              <a:t>ω</a:t>
            </a:r>
            <a:r>
              <a:rPr lang="el-GR" sz="1600" dirty="0">
                <a:latin typeface="Times New Roman" panose="02020603050405020304" pitchFamily="18" charset="0"/>
                <a:cs typeface="Times New Roman" panose="02020603050405020304" pitchFamily="18" charset="0"/>
              </a:rPr>
              <a:t>)=</a:t>
            </a:r>
            <a:r>
              <a:rPr lang="en-GB" sz="1600" i="1" dirty="0">
                <a:latin typeface="Times New Roman" panose="02020603050405020304" pitchFamily="18" charset="0"/>
                <a:cs typeface="Times New Roman" panose="02020603050405020304" pitchFamily="18" charset="0"/>
              </a:rPr>
              <a:t>Z</a:t>
            </a:r>
            <a:r>
              <a:rPr lang="en-GB" sz="1600" baseline="-25000" dirty="0">
                <a:latin typeface="Times New Roman" panose="02020603050405020304" pitchFamily="18" charset="0"/>
                <a:cs typeface="Times New Roman" panose="02020603050405020304" pitchFamily="18" charset="0"/>
              </a:rPr>
              <a:t>IBR</a:t>
            </a:r>
            <a:r>
              <a:rPr lang="en-GB" sz="1600" dirty="0">
                <a:latin typeface="Times New Roman" panose="02020603050405020304" pitchFamily="18" charset="0"/>
                <a:cs typeface="Times New Roman" panose="02020603050405020304" pitchFamily="18" charset="0"/>
              </a:rPr>
              <a:t>(</a:t>
            </a:r>
            <a:r>
              <a:rPr lang="el-GR" sz="1600" i="1" dirty="0">
                <a:latin typeface="Times New Roman" panose="02020603050405020304" pitchFamily="18" charset="0"/>
                <a:cs typeface="Times New Roman" panose="02020603050405020304" pitchFamily="18" charset="0"/>
              </a:rPr>
              <a:t>ω</a:t>
            </a:r>
            <a:r>
              <a:rPr lang="el-GR" sz="1600" dirty="0">
                <a:latin typeface="Times New Roman" panose="02020603050405020304" pitchFamily="18" charset="0"/>
                <a:cs typeface="Times New Roman" panose="02020603050405020304" pitchFamily="18" charset="0"/>
              </a:rPr>
              <a:t>)</a:t>
            </a:r>
            <a:r>
              <a:rPr lang="en-GB" sz="1600" i="1" dirty="0">
                <a:latin typeface="Times New Roman" panose="02020603050405020304" pitchFamily="18" charset="0"/>
                <a:cs typeface="Times New Roman" panose="02020603050405020304" pitchFamily="18" charset="0"/>
              </a:rPr>
              <a:t> </a:t>
            </a:r>
            <a:r>
              <a:rPr lang="en-GB" sz="1600" i="1" dirty="0" err="1">
                <a:latin typeface="Times New Roman" panose="02020603050405020304" pitchFamily="18" charset="0"/>
                <a:cs typeface="Times New Roman" panose="02020603050405020304" pitchFamily="18" charset="0"/>
              </a:rPr>
              <a:t>I</a:t>
            </a:r>
            <a:r>
              <a:rPr lang="en-GB" sz="1600" baseline="-25000" dirty="0" err="1">
                <a:latin typeface="Times New Roman" panose="02020603050405020304" pitchFamily="18" charset="0"/>
                <a:cs typeface="Times New Roman" panose="02020603050405020304" pitchFamily="18" charset="0"/>
              </a:rPr>
              <a:t>inj</a:t>
            </a:r>
            <a:r>
              <a:rPr lang="en-GB" sz="1600" baseline="-25000" dirty="0">
                <a:latin typeface="Times New Roman" panose="02020603050405020304" pitchFamily="18" charset="0"/>
                <a:cs typeface="Times New Roman" panose="02020603050405020304" pitchFamily="18" charset="0"/>
              </a:rPr>
              <a:t>, IBR</a:t>
            </a:r>
            <a:r>
              <a:rPr lang="en-GB" sz="1600" dirty="0">
                <a:latin typeface="Times New Roman" panose="02020603050405020304" pitchFamily="18" charset="0"/>
                <a:cs typeface="Times New Roman" panose="02020603050405020304" pitchFamily="18" charset="0"/>
              </a:rPr>
              <a:t>(</a:t>
            </a:r>
            <a:r>
              <a:rPr lang="el-GR" sz="1600" i="1" dirty="0">
                <a:latin typeface="Times New Roman" panose="02020603050405020304" pitchFamily="18" charset="0"/>
                <a:cs typeface="Times New Roman" panose="02020603050405020304" pitchFamily="18" charset="0"/>
              </a:rPr>
              <a:t>ω</a:t>
            </a:r>
            <a:r>
              <a:rPr lang="el-GR" sz="1600" dirty="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55978B6-C838-861B-F491-DFA7A735D6BC}"/>
              </a:ext>
            </a:extLst>
          </p:cNvPr>
          <p:cNvSpPr txBox="1"/>
          <p:nvPr/>
        </p:nvSpPr>
        <p:spPr>
          <a:xfrm>
            <a:off x="669748" y="3858555"/>
            <a:ext cx="2971800" cy="369332"/>
          </a:xfrm>
          <a:prstGeom prst="rect">
            <a:avLst/>
          </a:prstGeom>
          <a:noFill/>
        </p:spPr>
        <p:txBody>
          <a:bodyPr wrap="square" rtlCol="0">
            <a:spAutoFit/>
          </a:bodyPr>
          <a:lstStyle/>
          <a:p>
            <a:pPr algn="ctr"/>
            <a:r>
              <a:rPr lang="en-GB" dirty="0"/>
              <a:t>F</a:t>
            </a:r>
            <a:r>
              <a:rPr lang="en-US" altLang="zh-CN" dirty="0"/>
              <a:t>or strong grids, there is: </a:t>
            </a:r>
            <a:endParaRPr lang="en-GB" dirty="0"/>
          </a:p>
        </p:txBody>
      </p:sp>
      <p:sp>
        <p:nvSpPr>
          <p:cNvPr id="19" name="TextBox 18">
            <a:extLst>
              <a:ext uri="{FF2B5EF4-FFF2-40B4-BE49-F238E27FC236}">
                <a16:creationId xmlns:a16="http://schemas.microsoft.com/office/drawing/2014/main" id="{EBE9FB60-825A-B2C3-C8F4-9E6D3A41CBF1}"/>
              </a:ext>
            </a:extLst>
          </p:cNvPr>
          <p:cNvSpPr txBox="1"/>
          <p:nvPr/>
        </p:nvSpPr>
        <p:spPr>
          <a:xfrm>
            <a:off x="838200" y="4259818"/>
            <a:ext cx="1919219" cy="369332"/>
          </a:xfrm>
          <a:prstGeom prst="rect">
            <a:avLst/>
          </a:prstGeom>
          <a:noFill/>
        </p:spPr>
        <p:txBody>
          <a:bodyPr wrap="square">
            <a:spAutoFit/>
          </a:bodyPr>
          <a:lstStyle/>
          <a:p>
            <a:r>
              <a:rPr lang="en-GB" i="1" dirty="0" err="1">
                <a:latin typeface="Times New Roman" panose="02020603050405020304" pitchFamily="18" charset="0"/>
                <a:cs typeface="Times New Roman" panose="02020603050405020304" pitchFamily="18" charset="0"/>
              </a:rPr>
              <a:t>Z</a:t>
            </a:r>
            <a:r>
              <a:rPr lang="en-GB" baseline="-25000" dirty="0" err="1">
                <a:latin typeface="Times New Roman" panose="02020603050405020304" pitchFamily="18" charset="0"/>
                <a:cs typeface="Times New Roman" panose="02020603050405020304" pitchFamily="18" charset="0"/>
              </a:rPr>
              <a:t>th</a:t>
            </a:r>
            <a:r>
              <a:rPr lang="en-GB" dirty="0">
                <a:latin typeface="Times New Roman" panose="02020603050405020304" pitchFamily="18" charset="0"/>
                <a:cs typeface="Times New Roman" panose="02020603050405020304" pitchFamily="18" charset="0"/>
              </a:rPr>
              <a:t>(</a:t>
            </a:r>
            <a:r>
              <a:rPr lang="el-GR" i="1" dirty="0">
                <a:latin typeface="Times New Roman" panose="02020603050405020304" pitchFamily="18" charset="0"/>
                <a:cs typeface="Times New Roman" panose="02020603050405020304" pitchFamily="18" charset="0"/>
              </a:rPr>
              <a:t>ω</a:t>
            </a:r>
            <a:r>
              <a:rPr lang="el-GR" dirty="0">
                <a:latin typeface="Times New Roman" panose="02020603050405020304" pitchFamily="18" charset="0"/>
                <a:cs typeface="Times New Roman" panose="02020603050405020304" pitchFamily="18" charset="0"/>
              </a:rPr>
              <a:t>)&lt;&lt;1/</a:t>
            </a:r>
            <a:r>
              <a:rPr lang="en-GB" i="1" dirty="0">
                <a:latin typeface="Times New Roman" panose="02020603050405020304" pitchFamily="18" charset="0"/>
                <a:cs typeface="Times New Roman" panose="02020603050405020304" pitchFamily="18" charset="0"/>
              </a:rPr>
              <a:t>Y</a:t>
            </a:r>
            <a:r>
              <a:rPr lang="en-GB" baseline="-25000" dirty="0">
                <a:latin typeface="Times New Roman" panose="02020603050405020304" pitchFamily="18" charset="0"/>
                <a:cs typeface="Times New Roman" panose="02020603050405020304" pitchFamily="18" charset="0"/>
              </a:rPr>
              <a:t>IBR</a:t>
            </a:r>
            <a:r>
              <a:rPr lang="en-GB" dirty="0">
                <a:latin typeface="Times New Roman" panose="02020603050405020304" pitchFamily="18" charset="0"/>
                <a:cs typeface="Times New Roman" panose="02020603050405020304" pitchFamily="18" charset="0"/>
              </a:rPr>
              <a:t>(</a:t>
            </a:r>
            <a:r>
              <a:rPr lang="el-GR" i="1" dirty="0">
                <a:latin typeface="Times New Roman" panose="02020603050405020304" pitchFamily="18" charset="0"/>
                <a:cs typeface="Times New Roman" panose="02020603050405020304" pitchFamily="18" charset="0"/>
              </a:rPr>
              <a:t>ω</a:t>
            </a:r>
            <a:r>
              <a:rPr lang="el-GR"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20" name="Arrow: Right 19">
            <a:extLst>
              <a:ext uri="{FF2B5EF4-FFF2-40B4-BE49-F238E27FC236}">
                <a16:creationId xmlns:a16="http://schemas.microsoft.com/office/drawing/2014/main" id="{F0206A4B-C912-42B6-82B9-1EB4AC9EF5FD}"/>
              </a:ext>
            </a:extLst>
          </p:cNvPr>
          <p:cNvSpPr/>
          <p:nvPr/>
        </p:nvSpPr>
        <p:spPr>
          <a:xfrm>
            <a:off x="2819400" y="4348501"/>
            <a:ext cx="533400" cy="20427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AFCDA6FE-6A0B-F3F5-60B1-D54C9223D5C0}"/>
              </a:ext>
            </a:extLst>
          </p:cNvPr>
          <p:cNvSpPr txBox="1"/>
          <p:nvPr/>
        </p:nvSpPr>
        <p:spPr>
          <a:xfrm>
            <a:off x="3429000" y="4259818"/>
            <a:ext cx="2102610" cy="369332"/>
          </a:xfrm>
          <a:prstGeom prst="rect">
            <a:avLst/>
          </a:prstGeom>
          <a:noFill/>
        </p:spPr>
        <p:txBody>
          <a:bodyPr wrap="square">
            <a:spAutoFit/>
          </a:bodyPr>
          <a:lstStyle/>
          <a:p>
            <a:r>
              <a:rPr lang="en-GB" i="1" dirty="0" err="1">
                <a:latin typeface="Times New Roman" panose="02020603050405020304" pitchFamily="18" charset="0"/>
                <a:cs typeface="Times New Roman" panose="02020603050405020304" pitchFamily="18" charset="0"/>
              </a:rPr>
              <a:t>Z</a:t>
            </a:r>
            <a:r>
              <a:rPr lang="en-GB" baseline="-25000" dirty="0" err="1">
                <a:latin typeface="Times New Roman" panose="02020603050405020304" pitchFamily="18" charset="0"/>
                <a:cs typeface="Times New Roman" panose="02020603050405020304" pitchFamily="18" charset="0"/>
              </a:rPr>
              <a:t>th</a:t>
            </a:r>
            <a:r>
              <a:rPr lang="en-GB" dirty="0">
                <a:latin typeface="Times New Roman" panose="02020603050405020304" pitchFamily="18" charset="0"/>
                <a:cs typeface="Times New Roman" panose="02020603050405020304" pitchFamily="18" charset="0"/>
              </a:rPr>
              <a:t>(</a:t>
            </a:r>
            <a:r>
              <a:rPr lang="el-GR" i="1" dirty="0">
                <a:latin typeface="Times New Roman" panose="02020603050405020304" pitchFamily="18" charset="0"/>
                <a:cs typeface="Times New Roman" panose="02020603050405020304" pitchFamily="18" charset="0"/>
              </a:rPr>
              <a:t>ω</a:t>
            </a:r>
            <a:r>
              <a:rPr lang="el-GR"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Y</a:t>
            </a:r>
            <a:r>
              <a:rPr lang="en-GB" baseline="-25000" dirty="0">
                <a:latin typeface="Times New Roman" panose="02020603050405020304" pitchFamily="18" charset="0"/>
                <a:cs typeface="Times New Roman" panose="02020603050405020304" pitchFamily="18" charset="0"/>
              </a:rPr>
              <a:t>IBR</a:t>
            </a:r>
            <a:r>
              <a:rPr lang="en-GB" dirty="0">
                <a:latin typeface="Times New Roman" panose="02020603050405020304" pitchFamily="18" charset="0"/>
                <a:cs typeface="Times New Roman" panose="02020603050405020304" pitchFamily="18" charset="0"/>
              </a:rPr>
              <a:t>(</a:t>
            </a:r>
            <a:r>
              <a:rPr lang="el-GR" i="1" dirty="0">
                <a:latin typeface="Times New Roman" panose="02020603050405020304" pitchFamily="18" charset="0"/>
                <a:cs typeface="Times New Roman" panose="02020603050405020304" pitchFamily="18" charset="0"/>
              </a:rPr>
              <a:t>ω</a:t>
            </a:r>
            <a:r>
              <a:rPr lang="el-GR" dirty="0">
                <a:latin typeface="Times New Roman" panose="02020603050405020304" pitchFamily="18" charset="0"/>
                <a:cs typeface="Times New Roman" panose="02020603050405020304" pitchFamily="18" charset="0"/>
              </a:rPr>
              <a:t>) &lt;&lt;1</a:t>
            </a:r>
            <a:endParaRPr lang="en-GB" dirty="0">
              <a:latin typeface="Times New Roman" panose="02020603050405020304" pitchFamily="18" charset="0"/>
              <a:cs typeface="Times New Roman" panose="02020603050405020304" pitchFamily="18" charset="0"/>
            </a:endParaRPr>
          </a:p>
        </p:txBody>
      </p:sp>
      <p:sp>
        <p:nvSpPr>
          <p:cNvPr id="22" name="Arrow: Right 21">
            <a:extLst>
              <a:ext uri="{FF2B5EF4-FFF2-40B4-BE49-F238E27FC236}">
                <a16:creationId xmlns:a16="http://schemas.microsoft.com/office/drawing/2014/main" id="{0A2E3A40-1B90-F602-1FF1-B0B6435C3171}"/>
              </a:ext>
            </a:extLst>
          </p:cNvPr>
          <p:cNvSpPr/>
          <p:nvPr/>
        </p:nvSpPr>
        <p:spPr>
          <a:xfrm>
            <a:off x="5375712" y="4348679"/>
            <a:ext cx="533400" cy="20427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82A8F42-A73B-C885-37FB-B558F760B295}"/>
              </a:ext>
            </a:extLst>
          </p:cNvPr>
          <p:cNvSpPr txBox="1"/>
          <p:nvPr/>
        </p:nvSpPr>
        <p:spPr>
          <a:xfrm>
            <a:off x="5957821" y="4227887"/>
            <a:ext cx="2450787" cy="369332"/>
          </a:xfrm>
          <a:prstGeom prst="rect">
            <a:avLst/>
          </a:prstGeom>
          <a:noFill/>
        </p:spPr>
        <p:txBody>
          <a:bodyPr wrap="square">
            <a:spAutoFit/>
          </a:bodyPr>
          <a:lstStyle/>
          <a:p>
            <a:r>
              <a:rPr lang="en-GB" sz="1800" i="1" dirty="0" err="1">
                <a:latin typeface="Times New Roman" panose="02020603050405020304" pitchFamily="18" charset="0"/>
                <a:cs typeface="Times New Roman" panose="02020603050405020304" pitchFamily="18" charset="0"/>
              </a:rPr>
              <a:t>I</a:t>
            </a:r>
            <a:r>
              <a:rPr lang="en-GB" sz="1800" baseline="-25000" dirty="0" err="1">
                <a:latin typeface="Times New Roman" panose="02020603050405020304" pitchFamily="18" charset="0"/>
                <a:cs typeface="Times New Roman" panose="02020603050405020304" pitchFamily="18" charset="0"/>
              </a:rPr>
              <a:t>inj</a:t>
            </a:r>
            <a:r>
              <a:rPr lang="en-GB" sz="1800" baseline="-25000" dirty="0">
                <a:latin typeface="Times New Roman" panose="02020603050405020304" pitchFamily="18" charset="0"/>
                <a:cs typeface="Times New Roman" panose="02020603050405020304" pitchFamily="18" charset="0"/>
              </a:rPr>
              <a:t>, grid</a:t>
            </a:r>
            <a:r>
              <a:rPr lang="en-GB" sz="1800" dirty="0">
                <a:latin typeface="Times New Roman" panose="02020603050405020304" pitchFamily="18" charset="0"/>
                <a:cs typeface="Times New Roman" panose="02020603050405020304" pitchFamily="18" charset="0"/>
              </a:rPr>
              <a:t>(</a:t>
            </a:r>
            <a:r>
              <a:rPr lang="el-GR" sz="1800" i="1" dirty="0">
                <a:latin typeface="Times New Roman" panose="02020603050405020304" pitchFamily="18" charset="0"/>
                <a:cs typeface="Times New Roman" panose="02020603050405020304" pitchFamily="18" charset="0"/>
              </a:rPr>
              <a:t>ω</a:t>
            </a:r>
            <a:r>
              <a:rPr lang="el-GR" sz="1800" dirty="0">
                <a:latin typeface="Times New Roman" panose="02020603050405020304" pitchFamily="18" charset="0"/>
                <a:cs typeface="Times New Roman" panose="02020603050405020304" pitchFamily="18" charset="0"/>
              </a:rPr>
              <a:t>) </a:t>
            </a:r>
            <a:r>
              <a:rPr lang="en-GB" sz="1800" i="1" dirty="0">
                <a:latin typeface="Times New Roman" panose="02020603050405020304" pitchFamily="18" charset="0"/>
                <a:cs typeface="Times New Roman" panose="02020603050405020304" pitchFamily="18" charset="0"/>
              </a:rPr>
              <a:t>&gt;&gt;</a:t>
            </a:r>
            <a:r>
              <a:rPr lang="en-GB" sz="1800" i="1" dirty="0" err="1">
                <a:latin typeface="Times New Roman" panose="02020603050405020304" pitchFamily="18" charset="0"/>
                <a:cs typeface="Times New Roman" panose="02020603050405020304" pitchFamily="18" charset="0"/>
              </a:rPr>
              <a:t>I</a:t>
            </a:r>
            <a:r>
              <a:rPr lang="en-GB" sz="1800" baseline="-25000" dirty="0" err="1">
                <a:latin typeface="Times New Roman" panose="02020603050405020304" pitchFamily="18" charset="0"/>
                <a:cs typeface="Times New Roman" panose="02020603050405020304" pitchFamily="18" charset="0"/>
              </a:rPr>
              <a:t>inj</a:t>
            </a:r>
            <a:r>
              <a:rPr lang="en-GB" sz="1800" baseline="-25000" dirty="0">
                <a:latin typeface="Times New Roman" panose="02020603050405020304" pitchFamily="18" charset="0"/>
                <a:cs typeface="Times New Roman" panose="02020603050405020304" pitchFamily="18" charset="0"/>
              </a:rPr>
              <a:t>, IBR</a:t>
            </a:r>
            <a:r>
              <a:rPr lang="en-GB" sz="1800" dirty="0">
                <a:latin typeface="Times New Roman" panose="02020603050405020304" pitchFamily="18" charset="0"/>
                <a:cs typeface="Times New Roman" panose="02020603050405020304" pitchFamily="18" charset="0"/>
              </a:rPr>
              <a:t>(</a:t>
            </a:r>
            <a:r>
              <a:rPr lang="el-GR" sz="1800" i="1" dirty="0">
                <a:latin typeface="Times New Roman" panose="02020603050405020304" pitchFamily="18" charset="0"/>
                <a:cs typeface="Times New Roman" panose="02020603050405020304" pitchFamily="18" charset="0"/>
              </a:rPr>
              <a:t>ω</a:t>
            </a:r>
            <a:r>
              <a:rPr lang="el-GR" sz="1800" dirty="0">
                <a:latin typeface="Times New Roman" panose="02020603050405020304" pitchFamily="18" charset="0"/>
                <a:cs typeface="Times New Roman" panose="02020603050405020304" pitchFamily="18" charset="0"/>
              </a:rPr>
              <a:t>)</a:t>
            </a:r>
            <a:endParaRPr lang="en-GB" dirty="0"/>
          </a:p>
        </p:txBody>
      </p:sp>
      <p:pic>
        <p:nvPicPr>
          <p:cNvPr id="7" name="Picture 6">
            <a:extLst>
              <a:ext uri="{FF2B5EF4-FFF2-40B4-BE49-F238E27FC236}">
                <a16:creationId xmlns:a16="http://schemas.microsoft.com/office/drawing/2014/main" id="{8A527F62-FDB1-C259-D421-609CD65C0F83}"/>
              </a:ext>
            </a:extLst>
          </p:cNvPr>
          <p:cNvPicPr>
            <a:picLocks noChangeAspect="1"/>
          </p:cNvPicPr>
          <p:nvPr/>
        </p:nvPicPr>
        <p:blipFill>
          <a:blip r:embed="rId3"/>
          <a:stretch>
            <a:fillRect/>
          </a:stretch>
        </p:blipFill>
        <p:spPr>
          <a:xfrm>
            <a:off x="669748" y="1374450"/>
            <a:ext cx="5097616" cy="1578300"/>
          </a:xfrm>
          <a:prstGeom prst="rect">
            <a:avLst/>
          </a:prstGeom>
        </p:spPr>
      </p:pic>
      <p:pic>
        <p:nvPicPr>
          <p:cNvPr id="9" name="Picture 8">
            <a:extLst>
              <a:ext uri="{FF2B5EF4-FFF2-40B4-BE49-F238E27FC236}">
                <a16:creationId xmlns:a16="http://schemas.microsoft.com/office/drawing/2014/main" id="{8F95233A-458E-674E-C93E-6A888DDCE296}"/>
              </a:ext>
            </a:extLst>
          </p:cNvPr>
          <p:cNvPicPr>
            <a:picLocks noChangeAspect="1"/>
          </p:cNvPicPr>
          <p:nvPr/>
        </p:nvPicPr>
        <p:blipFill>
          <a:blip r:embed="rId4"/>
          <a:stretch>
            <a:fillRect/>
          </a:stretch>
        </p:blipFill>
        <p:spPr>
          <a:xfrm>
            <a:off x="673746" y="2876550"/>
            <a:ext cx="5093618" cy="1151431"/>
          </a:xfrm>
          <a:prstGeom prst="rect">
            <a:avLst/>
          </a:prstGeom>
        </p:spPr>
      </p:pic>
    </p:spTree>
    <p:extLst>
      <p:ext uri="{BB962C8B-B14F-4D97-AF65-F5344CB8AC3E}">
        <p14:creationId xmlns:p14="http://schemas.microsoft.com/office/powerpoint/2010/main" val="1731779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9C4178-098F-44F7-ACB4-488E7A321B74}"/>
              </a:ext>
            </a:extLst>
          </p:cNvPr>
          <p:cNvPicPr>
            <a:picLocks noChangeAspect="1"/>
          </p:cNvPicPr>
          <p:nvPr/>
        </p:nvPicPr>
        <p:blipFill>
          <a:blip r:embed="rId3"/>
          <a:stretch>
            <a:fillRect/>
          </a:stretch>
        </p:blipFill>
        <p:spPr>
          <a:xfrm>
            <a:off x="2326718" y="3142504"/>
            <a:ext cx="2724768" cy="1612879"/>
          </a:xfrm>
          <a:prstGeom prst="rect">
            <a:avLst/>
          </a:prstGeom>
        </p:spPr>
      </p:pic>
      <p:pic>
        <p:nvPicPr>
          <p:cNvPr id="7" name="Picture 6">
            <a:extLst>
              <a:ext uri="{FF2B5EF4-FFF2-40B4-BE49-F238E27FC236}">
                <a16:creationId xmlns:a16="http://schemas.microsoft.com/office/drawing/2014/main" id="{02E5F528-29DC-4112-8E2D-44B8440D7801}"/>
              </a:ext>
            </a:extLst>
          </p:cNvPr>
          <p:cNvPicPr>
            <a:picLocks noChangeAspect="1"/>
          </p:cNvPicPr>
          <p:nvPr/>
        </p:nvPicPr>
        <p:blipFill>
          <a:blip r:embed="rId4"/>
          <a:stretch>
            <a:fillRect/>
          </a:stretch>
        </p:blipFill>
        <p:spPr>
          <a:xfrm>
            <a:off x="2308286" y="1628292"/>
            <a:ext cx="2743200" cy="1495465"/>
          </a:xfrm>
          <a:prstGeom prst="rect">
            <a:avLst/>
          </a:prstGeom>
        </p:spPr>
      </p:pic>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83193" y="672578"/>
            <a:ext cx="8315944" cy="486054"/>
          </a:xfrm>
        </p:spPr>
        <p:txBody>
          <a:bodyPr/>
          <a:lstStyle/>
          <a:p>
            <a:r>
              <a:rPr lang="en-GB" sz="2800" dirty="0"/>
              <a:t>39 Bus system in PSCAD</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8</a:t>
            </a:fld>
            <a:endParaRPr lang="en-GB" dirty="0"/>
          </a:p>
        </p:txBody>
      </p:sp>
      <p:sp>
        <p:nvSpPr>
          <p:cNvPr id="5" name="TextBox 4">
            <a:extLst>
              <a:ext uri="{FF2B5EF4-FFF2-40B4-BE49-F238E27FC236}">
                <a16:creationId xmlns:a16="http://schemas.microsoft.com/office/drawing/2014/main" id="{EFDD0FAA-1B24-491C-A45A-91EDF07D688E}"/>
              </a:ext>
            </a:extLst>
          </p:cNvPr>
          <p:cNvSpPr txBox="1"/>
          <p:nvPr/>
        </p:nvSpPr>
        <p:spPr>
          <a:xfrm>
            <a:off x="414028" y="1318736"/>
            <a:ext cx="8315944" cy="369332"/>
          </a:xfrm>
          <a:prstGeom prst="rect">
            <a:avLst/>
          </a:prstGeom>
          <a:noFill/>
        </p:spPr>
        <p:txBody>
          <a:bodyPr wrap="square" rtlCol="0">
            <a:spAutoFit/>
          </a:bodyPr>
          <a:lstStyle/>
          <a:p>
            <a:pPr marL="285750" indent="-285750">
              <a:buFont typeface="Arial" panose="020B0604020202020204" pitchFamily="34" charset="0"/>
              <a:buChar char="•"/>
            </a:pPr>
            <a:r>
              <a:rPr lang="en-GB" dirty="0"/>
              <a:t>Dynamic response for fault on Bus 16 cleared after 180 [</a:t>
            </a:r>
            <a:r>
              <a:rPr lang="en-GB" dirty="0" err="1"/>
              <a:t>ms</a:t>
            </a:r>
            <a:r>
              <a:rPr lang="en-GB" dirty="0"/>
              <a:t>]</a:t>
            </a:r>
          </a:p>
        </p:txBody>
      </p:sp>
      <p:sp>
        <p:nvSpPr>
          <p:cNvPr id="10" name="TextBox 9">
            <a:extLst>
              <a:ext uri="{FF2B5EF4-FFF2-40B4-BE49-F238E27FC236}">
                <a16:creationId xmlns:a16="http://schemas.microsoft.com/office/drawing/2014/main" id="{2ACDD58E-568B-4409-BCEF-F24044AC0E95}"/>
              </a:ext>
            </a:extLst>
          </p:cNvPr>
          <p:cNvSpPr txBox="1"/>
          <p:nvPr/>
        </p:nvSpPr>
        <p:spPr>
          <a:xfrm>
            <a:off x="574616" y="2053508"/>
            <a:ext cx="1863784" cy="369332"/>
          </a:xfrm>
          <a:prstGeom prst="rect">
            <a:avLst/>
          </a:prstGeom>
          <a:noFill/>
        </p:spPr>
        <p:txBody>
          <a:bodyPr wrap="square" rtlCol="0">
            <a:spAutoFit/>
          </a:bodyPr>
          <a:lstStyle/>
          <a:p>
            <a:pPr algn="ctr"/>
            <a:r>
              <a:rPr lang="en-GB" dirty="0"/>
              <a:t>EMT simulation</a:t>
            </a:r>
          </a:p>
        </p:txBody>
      </p:sp>
      <p:sp>
        <p:nvSpPr>
          <p:cNvPr id="11" name="TextBox 10">
            <a:extLst>
              <a:ext uri="{FF2B5EF4-FFF2-40B4-BE49-F238E27FC236}">
                <a16:creationId xmlns:a16="http://schemas.microsoft.com/office/drawing/2014/main" id="{DAA5F4D0-6C37-49A8-958A-E66A9245F029}"/>
              </a:ext>
            </a:extLst>
          </p:cNvPr>
          <p:cNvSpPr txBox="1"/>
          <p:nvPr/>
        </p:nvSpPr>
        <p:spPr>
          <a:xfrm>
            <a:off x="554714" y="3815015"/>
            <a:ext cx="1863784" cy="369332"/>
          </a:xfrm>
          <a:prstGeom prst="rect">
            <a:avLst/>
          </a:prstGeom>
          <a:noFill/>
        </p:spPr>
        <p:txBody>
          <a:bodyPr wrap="square" rtlCol="0">
            <a:spAutoFit/>
          </a:bodyPr>
          <a:lstStyle/>
          <a:p>
            <a:pPr algn="ctr"/>
            <a:r>
              <a:rPr lang="en-GB" dirty="0"/>
              <a:t>RMS simulation</a:t>
            </a:r>
          </a:p>
        </p:txBody>
      </p:sp>
      <p:pic>
        <p:nvPicPr>
          <p:cNvPr id="12" name="Picture 11" descr="A graph showing the fault cleared&#10;&#10;AI-generated content may be incorrect.">
            <a:extLst>
              <a:ext uri="{FF2B5EF4-FFF2-40B4-BE49-F238E27FC236}">
                <a16:creationId xmlns:a16="http://schemas.microsoft.com/office/drawing/2014/main" id="{C1B41085-B59E-DBCF-31D8-4A7B5F87D5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1828263"/>
            <a:ext cx="2403890" cy="1581688"/>
          </a:xfrm>
          <a:prstGeom prst="rect">
            <a:avLst/>
          </a:prstGeom>
        </p:spPr>
      </p:pic>
      <p:pic>
        <p:nvPicPr>
          <p:cNvPr id="14" name="Picture 13" descr="A graph of a function&#10;&#10;AI-generated content may be incorrect.">
            <a:extLst>
              <a:ext uri="{FF2B5EF4-FFF2-40B4-BE49-F238E27FC236}">
                <a16:creationId xmlns:a16="http://schemas.microsoft.com/office/drawing/2014/main" id="{0976C5E4-C80E-0D42-3CA0-7885BCEFD5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400" y="3308022"/>
            <a:ext cx="2384648" cy="1459242"/>
          </a:xfrm>
          <a:prstGeom prst="rect">
            <a:avLst/>
          </a:prstGeom>
        </p:spPr>
      </p:pic>
      <p:sp>
        <p:nvSpPr>
          <p:cNvPr id="3" name="TextBox 2">
            <a:extLst>
              <a:ext uri="{FF2B5EF4-FFF2-40B4-BE49-F238E27FC236}">
                <a16:creationId xmlns:a16="http://schemas.microsoft.com/office/drawing/2014/main" id="{6A0771D6-038E-FD81-E585-A6A98AACE7F4}"/>
              </a:ext>
            </a:extLst>
          </p:cNvPr>
          <p:cNvSpPr txBox="1"/>
          <p:nvPr/>
        </p:nvSpPr>
        <p:spPr>
          <a:xfrm>
            <a:off x="6019800" y="1608850"/>
            <a:ext cx="1465055" cy="276999"/>
          </a:xfrm>
          <a:prstGeom prst="rect">
            <a:avLst/>
          </a:prstGeom>
          <a:noFill/>
        </p:spPr>
        <p:txBody>
          <a:bodyPr wrap="square" rtlCol="0">
            <a:spAutoFit/>
          </a:bodyPr>
          <a:lstStyle/>
          <a:p>
            <a:r>
              <a:rPr lang="en-GB" sz="1200" dirty="0">
                <a:solidFill>
                  <a:srgbClr val="00B0F0"/>
                </a:solidFill>
              </a:rPr>
              <a:t>@Kundur’s book </a:t>
            </a:r>
          </a:p>
        </p:txBody>
      </p:sp>
      <p:sp>
        <p:nvSpPr>
          <p:cNvPr id="6" name="TextBox 5">
            <a:extLst>
              <a:ext uri="{FF2B5EF4-FFF2-40B4-BE49-F238E27FC236}">
                <a16:creationId xmlns:a16="http://schemas.microsoft.com/office/drawing/2014/main" id="{C248CD78-0120-7C2C-CE04-FDF73608E738}"/>
              </a:ext>
            </a:extLst>
          </p:cNvPr>
          <p:cNvSpPr txBox="1"/>
          <p:nvPr/>
        </p:nvSpPr>
        <p:spPr>
          <a:xfrm>
            <a:off x="6477000" y="2571750"/>
            <a:ext cx="990600" cy="307777"/>
          </a:xfrm>
          <a:prstGeom prst="rect">
            <a:avLst/>
          </a:prstGeom>
          <a:noFill/>
        </p:spPr>
        <p:txBody>
          <a:bodyPr wrap="square" rtlCol="0">
            <a:spAutoFit/>
          </a:bodyPr>
          <a:lstStyle/>
          <a:p>
            <a:r>
              <a:rPr lang="en-GB" sz="1400" dirty="0">
                <a:solidFill>
                  <a:srgbClr val="C00000"/>
                </a:solidFill>
              </a:rPr>
              <a:t>~8 RPM</a:t>
            </a:r>
          </a:p>
        </p:txBody>
      </p:sp>
      <p:sp>
        <p:nvSpPr>
          <p:cNvPr id="13" name="TextBox 12">
            <a:extLst>
              <a:ext uri="{FF2B5EF4-FFF2-40B4-BE49-F238E27FC236}">
                <a16:creationId xmlns:a16="http://schemas.microsoft.com/office/drawing/2014/main" id="{147A218F-DA8E-2C91-641E-C8CCCC671AF0}"/>
              </a:ext>
            </a:extLst>
          </p:cNvPr>
          <p:cNvSpPr txBox="1"/>
          <p:nvPr/>
        </p:nvSpPr>
        <p:spPr>
          <a:xfrm>
            <a:off x="6813869" y="3510936"/>
            <a:ext cx="1066800" cy="369332"/>
          </a:xfrm>
          <a:prstGeom prst="rect">
            <a:avLst/>
          </a:prstGeom>
          <a:noFill/>
        </p:spPr>
        <p:txBody>
          <a:bodyPr wrap="square" rtlCol="0">
            <a:spAutoFit/>
          </a:bodyPr>
          <a:lstStyle/>
          <a:p>
            <a:r>
              <a:rPr lang="en-GB" dirty="0">
                <a:solidFill>
                  <a:srgbClr val="C00000"/>
                </a:solidFill>
              </a:rPr>
              <a:t>~</a:t>
            </a:r>
            <a:r>
              <a:rPr lang="en-GB" sz="1400" dirty="0">
                <a:solidFill>
                  <a:srgbClr val="C00000"/>
                </a:solidFill>
              </a:rPr>
              <a:t>20 </a:t>
            </a:r>
            <a:r>
              <a:rPr lang="en-GB" sz="1400" dirty="0" err="1">
                <a:solidFill>
                  <a:srgbClr val="C00000"/>
                </a:solidFill>
              </a:rPr>
              <a:t>deg</a:t>
            </a:r>
            <a:endParaRPr lang="en-GB" sz="1400" dirty="0">
              <a:solidFill>
                <a:srgbClr val="C00000"/>
              </a:solidFill>
            </a:endParaRPr>
          </a:p>
        </p:txBody>
      </p:sp>
    </p:spTree>
    <p:extLst>
      <p:ext uri="{BB962C8B-B14F-4D97-AF65-F5344CB8AC3E}">
        <p14:creationId xmlns:p14="http://schemas.microsoft.com/office/powerpoint/2010/main" val="252370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3DEB-FDB3-4A84-AEA1-F273C9E7BF0D}"/>
              </a:ext>
            </a:extLst>
          </p:cNvPr>
          <p:cNvSpPr>
            <a:spLocks noGrp="1"/>
          </p:cNvSpPr>
          <p:nvPr>
            <p:ph type="title"/>
          </p:nvPr>
        </p:nvSpPr>
        <p:spPr>
          <a:xfrm>
            <a:off x="323528" y="469571"/>
            <a:ext cx="8820472" cy="689565"/>
          </a:xfrm>
        </p:spPr>
        <p:txBody>
          <a:bodyPr/>
          <a:lstStyle/>
          <a:p>
            <a:r>
              <a:rPr lang="en-GB" sz="2800" dirty="0"/>
              <a:t>Impedance approach to stability modelling: frequency-domain</a:t>
            </a:r>
          </a:p>
        </p:txBody>
      </p:sp>
      <p:sp>
        <p:nvSpPr>
          <p:cNvPr id="4" name="Slide Number Placeholder 3">
            <a:extLst>
              <a:ext uri="{FF2B5EF4-FFF2-40B4-BE49-F238E27FC236}">
                <a16:creationId xmlns:a16="http://schemas.microsoft.com/office/drawing/2014/main" id="{21E8DB7D-07DA-40A7-B2A9-9481D297ED8D}"/>
              </a:ext>
            </a:extLst>
          </p:cNvPr>
          <p:cNvSpPr>
            <a:spLocks noGrp="1"/>
          </p:cNvSpPr>
          <p:nvPr>
            <p:ph type="sldNum" sz="quarter" idx="11"/>
          </p:nvPr>
        </p:nvSpPr>
        <p:spPr/>
        <p:txBody>
          <a:bodyPr/>
          <a:lstStyle/>
          <a:p>
            <a:fld id="{10E6436F-9460-48DE-AF03-B8A76C58A559}" type="slidenum">
              <a:rPr lang="en-GB" smtClean="0"/>
              <a:pPr/>
              <a:t>9</a:t>
            </a:fld>
            <a:endParaRPr lang="en-GB"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F159980-ECAE-44AD-8A1A-9EAF4140390A}"/>
                  </a:ext>
                </a:extLst>
              </p:cNvPr>
              <p:cNvSpPr txBox="1"/>
              <p:nvPr/>
            </p:nvSpPr>
            <p:spPr>
              <a:xfrm>
                <a:off x="35496" y="2665176"/>
                <a:ext cx="2263120" cy="7825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600" i="1" smtClean="0">
                              <a:latin typeface="Cambria Math" panose="02040503050406030204" pitchFamily="18" charset="0"/>
                            </a:rPr>
                          </m:ctrlPr>
                        </m:dPr>
                        <m:e>
                          <m:m>
                            <m:mPr>
                              <m:mcs>
                                <m:mc>
                                  <m:mcPr>
                                    <m:count m:val="1"/>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𝑉</m:t>
                                    </m:r>
                                  </m:e>
                                  <m:sub>
                                    <m:r>
                                      <m:rPr>
                                        <m:brk m:alnAt="7"/>
                                      </m:rPr>
                                      <a:rPr lang="en-GB" sz="1600" b="0" i="1" smtClean="0">
                                        <a:latin typeface="Cambria Math" panose="02040503050406030204" pitchFamily="18" charset="0"/>
                                      </a:rPr>
                                      <m:t>𝑎</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𝑉</m:t>
                                    </m:r>
                                  </m:e>
                                  <m:sub>
                                    <m:r>
                                      <a:rPr lang="en-GB" sz="1600" b="0" i="1" smtClean="0">
                                        <a:latin typeface="Cambria Math" panose="02040503050406030204" pitchFamily="18" charset="0"/>
                                      </a:rPr>
                                      <m:t>𝑏</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𝑉</m:t>
                                    </m:r>
                                  </m:e>
                                  <m:sub>
                                    <m:r>
                                      <a:rPr lang="en-GB" sz="1600" b="0" i="1" smtClean="0">
                                        <a:latin typeface="Cambria Math" panose="02040503050406030204" pitchFamily="18" charset="0"/>
                                      </a:rPr>
                                      <m:t>𝑐</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
                        </m:e>
                      </m:d>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𝑎𝑏𝑐</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d>
                        <m:dPr>
                          <m:begChr m:val="["/>
                          <m:endChr m:val="]"/>
                          <m:ctrlPr>
                            <a:rPr lang="en-GB" sz="1600" i="1">
                              <a:latin typeface="Cambria Math" panose="02040503050406030204" pitchFamily="18" charset="0"/>
                            </a:rPr>
                          </m:ctrlPr>
                        </m:dPr>
                        <m:e>
                          <m:m>
                            <m:mPr>
                              <m:mcs>
                                <m:mc>
                                  <m:mcPr>
                                    <m:count m:val="1"/>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𝐼</m:t>
                                    </m:r>
                                  </m:e>
                                  <m:sub>
                                    <m:r>
                                      <m:rPr>
                                        <m:brk m:alnAt="7"/>
                                      </m:rPr>
                                      <a:rPr lang="en-GB" sz="1600" b="0" i="1" smtClean="0">
                                        <a:latin typeface="Cambria Math" panose="02040503050406030204" pitchFamily="18" charset="0"/>
                                      </a:rPr>
                                      <m:t>𝑎</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𝐼</m:t>
                                    </m:r>
                                  </m:e>
                                  <m:sub>
                                    <m:r>
                                      <a:rPr lang="en-GB" sz="1600" b="0" i="1" smtClean="0">
                                        <a:latin typeface="Cambria Math" panose="02040503050406030204" pitchFamily="18" charset="0"/>
                                      </a:rPr>
                                      <m:t>𝑏</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𝐼</m:t>
                                    </m:r>
                                  </m:e>
                                  <m:sub>
                                    <m:r>
                                      <a:rPr lang="en-GB" sz="1600" b="0" i="1" smtClean="0">
                                        <a:latin typeface="Cambria Math" panose="02040503050406030204" pitchFamily="18" charset="0"/>
                                      </a:rPr>
                                      <m:t>𝑐</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e>
                            </m:mr>
                          </m:m>
                        </m:e>
                      </m:d>
                    </m:oMath>
                  </m:oMathPara>
                </a14:m>
                <a:endParaRPr lang="en-GB" sz="1600" dirty="0"/>
              </a:p>
            </p:txBody>
          </p:sp>
        </mc:Choice>
        <mc:Fallback xmlns="">
          <p:sp>
            <p:nvSpPr>
              <p:cNvPr id="6" name="TextBox 5">
                <a:extLst>
                  <a:ext uri="{FF2B5EF4-FFF2-40B4-BE49-F238E27FC236}">
                    <a16:creationId xmlns:a16="http://schemas.microsoft.com/office/drawing/2014/main" id="{3F159980-ECAE-44AD-8A1A-9EAF4140390A}"/>
                  </a:ext>
                </a:extLst>
              </p:cNvPr>
              <p:cNvSpPr txBox="1">
                <a:spLocks noRot="1" noChangeAspect="1" noMove="1" noResize="1" noEditPoints="1" noAdjustHandles="1" noChangeArrowheads="1" noChangeShapeType="1" noTextEdit="1"/>
              </p:cNvSpPr>
              <p:nvPr/>
            </p:nvSpPr>
            <p:spPr>
              <a:xfrm>
                <a:off x="35496" y="2665176"/>
                <a:ext cx="2263120" cy="78258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9C2627-BD7A-471E-A4A6-620D1A90E937}"/>
                  </a:ext>
                </a:extLst>
              </p:cNvPr>
              <p:cNvSpPr txBox="1"/>
              <p:nvPr/>
            </p:nvSpPr>
            <p:spPr>
              <a:xfrm>
                <a:off x="4151871" y="1491630"/>
                <a:ext cx="3131177" cy="5479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600" i="1" smtClean="0">
                              <a:latin typeface="Cambria Math" panose="02040503050406030204" pitchFamily="18" charset="0"/>
                            </a:rPr>
                          </m:ctrlPr>
                        </m:dPr>
                        <m:e>
                          <m:m>
                            <m:mPr>
                              <m:mcs>
                                <m:mc>
                                  <m:mcPr>
                                    <m:count m:val="1"/>
                                    <m:mcJc m:val="center"/>
                                  </m:mcPr>
                                </m:mc>
                              </m:mcs>
                              <m:ctrlPr>
                                <a:rPr lang="en-GB" sz="1600" i="1" smtClean="0">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𝑉</m:t>
                                    </m:r>
                                  </m:e>
                                  <m:sub>
                                    <m:r>
                                      <m:rPr>
                                        <m:brk m:alnAt="7"/>
                                      </m:rPr>
                                      <a:rPr lang="en-GB" sz="1600" b="0" i="1" smtClean="0">
                                        <a:latin typeface="Cambria Math" panose="02040503050406030204" pitchFamily="18" charset="0"/>
                                      </a:rPr>
                                      <m:t>𝑑</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𝑉</m:t>
                                    </m:r>
                                  </m:e>
                                  <m:sub>
                                    <m:r>
                                      <a:rPr lang="en-GB" sz="1600" b="0" i="1" smtClean="0">
                                        <a:latin typeface="Cambria Math" panose="02040503050406030204" pitchFamily="18" charset="0"/>
                                      </a:rPr>
                                      <m:t>𝑞</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
                        </m:e>
                      </m:d>
                      <m:r>
                        <a:rPr lang="en-GB" sz="1600" b="0" i="1" smtClean="0">
                          <a:latin typeface="Cambria Math" panose="02040503050406030204" pitchFamily="18" charset="0"/>
                        </a:rPr>
                        <m:t>=</m:t>
                      </m:r>
                      <m:d>
                        <m:dPr>
                          <m:begChr m:val="["/>
                          <m:endChr m:val="]"/>
                          <m:ctrlPr>
                            <a:rPr lang="en-GB" sz="1600" b="0" i="1" smtClean="0">
                              <a:latin typeface="Cambria Math" panose="02040503050406030204" pitchFamily="18" charset="0"/>
                            </a:rPr>
                          </m:ctrlPr>
                        </m:dPr>
                        <m:e>
                          <m:m>
                            <m:mPr>
                              <m:mcs>
                                <m:mc>
                                  <m:mcPr>
                                    <m:count m:val="2"/>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𝑍</m:t>
                                    </m:r>
                                  </m:e>
                                  <m:sub>
                                    <m:r>
                                      <m:rPr>
                                        <m:brk m:alnAt="7"/>
                                      </m:rPr>
                                      <a:rPr lang="en-GB" sz="1600" b="0" i="1" smtClean="0">
                                        <a:latin typeface="Cambria Math" panose="02040503050406030204" pitchFamily="18" charset="0"/>
                                      </a:rPr>
                                      <m:t>𝑑</m:t>
                                    </m:r>
                                    <m:r>
                                      <a:rPr lang="en-GB" sz="1600" b="0" i="1" smtClean="0">
                                        <a:latin typeface="Cambria Math" panose="02040503050406030204" pitchFamily="18" charset="0"/>
                                      </a:rPr>
                                      <m:t>𝑑</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𝑑𝑞</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𝑞𝑑</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𝑞𝑞</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
                        </m:e>
                      </m:d>
                      <m:d>
                        <m:dPr>
                          <m:begChr m:val="["/>
                          <m:endChr m:val="]"/>
                          <m:ctrlPr>
                            <a:rPr lang="en-GB" sz="1600" i="1">
                              <a:latin typeface="Cambria Math" panose="02040503050406030204" pitchFamily="18" charset="0"/>
                            </a:rPr>
                          </m:ctrlPr>
                        </m:dPr>
                        <m:e>
                          <m:m>
                            <m:mPr>
                              <m:mcs>
                                <m:mc>
                                  <m:mcPr>
                                    <m:count m:val="1"/>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𝐼</m:t>
                                    </m:r>
                                  </m:e>
                                  <m:sub>
                                    <m:r>
                                      <m:rPr>
                                        <m:brk m:alnAt="7"/>
                                      </m:rPr>
                                      <a:rPr lang="en-GB" sz="1600" b="0" i="1" smtClean="0">
                                        <a:latin typeface="Cambria Math" panose="02040503050406030204" pitchFamily="18" charset="0"/>
                                      </a:rPr>
                                      <m:t>𝑑</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𝐼</m:t>
                                    </m:r>
                                  </m:e>
                                  <m:sub>
                                    <m:r>
                                      <a:rPr lang="en-GB" sz="1600" b="0" i="1" smtClean="0">
                                        <a:latin typeface="Cambria Math" panose="02040503050406030204" pitchFamily="18" charset="0"/>
                                      </a:rPr>
                                      <m:t>𝑞</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
                        </m:e>
                      </m:d>
                    </m:oMath>
                  </m:oMathPara>
                </a14:m>
                <a:endParaRPr lang="en-GB" sz="1600" dirty="0"/>
              </a:p>
            </p:txBody>
          </p:sp>
        </mc:Choice>
        <mc:Fallback xmlns="">
          <p:sp>
            <p:nvSpPr>
              <p:cNvPr id="9" name="TextBox 8">
                <a:extLst>
                  <a:ext uri="{FF2B5EF4-FFF2-40B4-BE49-F238E27FC236}">
                    <a16:creationId xmlns:a16="http://schemas.microsoft.com/office/drawing/2014/main" id="{B39C2627-BD7A-471E-A4A6-620D1A90E937}"/>
                  </a:ext>
                </a:extLst>
              </p:cNvPr>
              <p:cNvSpPr txBox="1">
                <a:spLocks noRot="1" noChangeAspect="1" noMove="1" noResize="1" noEditPoints="1" noAdjustHandles="1" noChangeArrowheads="1" noChangeShapeType="1" noTextEdit="1"/>
              </p:cNvSpPr>
              <p:nvPr/>
            </p:nvSpPr>
            <p:spPr>
              <a:xfrm>
                <a:off x="4151871" y="1491630"/>
                <a:ext cx="3131177" cy="54797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955F85D-CB00-47C2-838F-F8DB18592C93}"/>
                  </a:ext>
                </a:extLst>
              </p:cNvPr>
              <p:cNvSpPr txBox="1"/>
              <p:nvPr/>
            </p:nvSpPr>
            <p:spPr>
              <a:xfrm>
                <a:off x="3622559" y="4083918"/>
                <a:ext cx="4189801" cy="5479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1600" i="1" smtClean="0">
                              <a:latin typeface="Cambria Math" panose="02040503050406030204" pitchFamily="18" charset="0"/>
                            </a:rPr>
                          </m:ctrlPr>
                        </m:dPr>
                        <m:e>
                          <m:m>
                            <m:mPr>
                              <m:mcs>
                                <m:mc>
                                  <m:mcPr>
                                    <m:count m:val="1"/>
                                    <m:mcJc m:val="center"/>
                                  </m:mcPr>
                                </m:mc>
                              </m:mcs>
                              <m:ctrlPr>
                                <a:rPr lang="en-GB" sz="1600" i="1" smtClean="0">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𝑉</m:t>
                                    </m:r>
                                  </m:e>
                                  <m:sub>
                                    <m:r>
                                      <a:rPr lang="en-GB" sz="1600" b="0" i="1" smtClean="0">
                                        <a:latin typeface="Cambria Math" panose="02040503050406030204" pitchFamily="18" charset="0"/>
                                      </a:rPr>
                                      <m:t>𝑝</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r>
                                  <a:rPr lang="en-GB" sz="1600" b="0" i="1" smtClean="0">
                                    <a:latin typeface="Cambria Math" panose="02040503050406030204" pitchFamily="18" charset="0"/>
                                  </a:rPr>
                                  <m:t>𝑗</m:t>
                                </m:r>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𝜔</m:t>
                                    </m:r>
                                  </m:e>
                                  <m:sub>
                                    <m:r>
                                      <m:rPr>
                                        <m:brk m:alnAt="7"/>
                                      </m:rPr>
                                      <a:rPr lang="en-GB" sz="1600" b="0" i="1" smtClean="0">
                                        <a:latin typeface="Cambria Math" panose="02040503050406030204" pitchFamily="18" charset="0"/>
                                      </a:rPr>
                                      <m:t>𝑖</m:t>
                                    </m:r>
                                  </m:sub>
                                </m:sSub>
                                <m:r>
                                  <m:rPr>
                                    <m:brk m:alnAt="7"/>
                                  </m:rP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𝑉</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r>
                                  <a:rPr lang="en-GB" sz="1600" i="1">
                                    <a:latin typeface="Cambria Math" panose="02040503050406030204" pitchFamily="18" charset="0"/>
                                  </a:rPr>
                                  <m:t>𝑗</m:t>
                                </m:r>
                                <m:sSub>
                                  <m:sSubPr>
                                    <m:ctrlPr>
                                      <a:rPr lang="en-GB" sz="1600" i="1">
                                        <a:latin typeface="Cambria Math" panose="02040503050406030204" pitchFamily="18" charset="0"/>
                                      </a:rPr>
                                    </m:ctrlPr>
                                  </m:sSubPr>
                                  <m:e>
                                    <m:r>
                                      <m:rPr>
                                        <m:brk m:alnAt="7"/>
                                      </m:rPr>
                                      <a:rPr lang="en-GB" sz="1600" i="1">
                                        <a:latin typeface="Cambria Math" panose="02040503050406030204" pitchFamily="18" charset="0"/>
                                      </a:rPr>
                                      <m:t>𝜔</m:t>
                                    </m:r>
                                  </m:e>
                                  <m:sub>
                                    <m:r>
                                      <m:rPr>
                                        <m:brk m:alnAt="7"/>
                                      </m:rPr>
                                      <a:rPr lang="en-GB" sz="1600" i="1">
                                        <a:latin typeface="Cambria Math" panose="02040503050406030204" pitchFamily="18" charset="0"/>
                                      </a:rPr>
                                      <m:t>𝑖</m:t>
                                    </m:r>
                                  </m:sub>
                                </m:sSub>
                                <m:r>
                                  <a:rPr lang="en-GB" sz="1600" b="0" i="1" smtClean="0">
                                    <a:latin typeface="Cambria Math" panose="02040503050406030204" pitchFamily="18" charset="0"/>
                                  </a:rPr>
                                  <m:t>)</m:t>
                                </m:r>
                              </m:e>
                            </m:mr>
                          </m:m>
                        </m:e>
                      </m:d>
                      <m:r>
                        <a:rPr lang="en-GB" sz="1600" b="0" i="1" smtClean="0">
                          <a:latin typeface="Cambria Math" panose="02040503050406030204" pitchFamily="18" charset="0"/>
                        </a:rPr>
                        <m:t>=</m:t>
                      </m:r>
                      <m:d>
                        <m:dPr>
                          <m:begChr m:val="["/>
                          <m:endChr m:val="]"/>
                          <m:ctrlPr>
                            <a:rPr lang="en-GB" sz="1600" b="0" i="1" smtClean="0">
                              <a:latin typeface="Cambria Math" panose="02040503050406030204" pitchFamily="18" charset="0"/>
                            </a:rPr>
                          </m:ctrlPr>
                        </m:dPr>
                        <m:e>
                          <m:m>
                            <m:mPr>
                              <m:mcs>
                                <m:mc>
                                  <m:mcPr>
                                    <m:count m:val="2"/>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𝑍</m:t>
                                    </m:r>
                                  </m:e>
                                  <m:sub>
                                    <m:r>
                                      <m:rPr>
                                        <m:brk m:alnAt="7"/>
                                      </m:rPr>
                                      <a:rPr lang="en-GB" sz="1600" b="0" i="1" smtClean="0">
                                        <a:latin typeface="Cambria Math" panose="02040503050406030204" pitchFamily="18" charset="0"/>
                                      </a:rPr>
                                      <m:t>𝑝</m:t>
                                    </m:r>
                                    <m:r>
                                      <a:rPr lang="en-GB" sz="1600" b="0" i="1" smtClean="0">
                                        <a:latin typeface="Cambria Math" panose="02040503050406030204" pitchFamily="18" charset="0"/>
                                      </a:rPr>
                                      <m:t>𝑝</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𝑝𝑛</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𝑛𝑝</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𝑍</m:t>
                                    </m:r>
                                  </m:e>
                                  <m:sub>
                                    <m:r>
                                      <a:rPr lang="en-GB" sz="1600" b="0" i="1" smtClean="0">
                                        <a:latin typeface="Cambria Math" panose="02040503050406030204" pitchFamily="18" charset="0"/>
                                      </a:rPr>
                                      <m:t>𝑛𝑛</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e>
                            </m:mr>
                          </m:m>
                        </m:e>
                      </m:d>
                      <m:d>
                        <m:dPr>
                          <m:begChr m:val="["/>
                          <m:endChr m:val="]"/>
                          <m:ctrlPr>
                            <a:rPr lang="en-GB" sz="1600" i="1">
                              <a:latin typeface="Cambria Math" panose="02040503050406030204" pitchFamily="18" charset="0"/>
                            </a:rPr>
                          </m:ctrlPr>
                        </m:dPr>
                        <m:e>
                          <m:m>
                            <m:mPr>
                              <m:mcs>
                                <m:mc>
                                  <m:mcPr>
                                    <m:count m:val="1"/>
                                    <m:mcJc m:val="center"/>
                                  </m:mcPr>
                                </m:mc>
                              </m:mcs>
                              <m:ctrlPr>
                                <a:rPr lang="en-GB" sz="1600" i="1">
                                  <a:latin typeface="Cambria Math" panose="02040503050406030204" pitchFamily="18" charset="0"/>
                                </a:rPr>
                              </m:ctrlPr>
                            </m:mPr>
                            <m:mr>
                              <m:e>
                                <m:sSub>
                                  <m:sSubPr>
                                    <m:ctrlPr>
                                      <a:rPr lang="en-GB" sz="1600" b="0" i="1" smtClean="0">
                                        <a:latin typeface="Cambria Math" panose="02040503050406030204" pitchFamily="18" charset="0"/>
                                      </a:rPr>
                                    </m:ctrlPr>
                                  </m:sSubPr>
                                  <m:e>
                                    <m:r>
                                      <m:rPr>
                                        <m:brk m:alnAt="7"/>
                                      </m:rPr>
                                      <a:rPr lang="en-GB" sz="1600" b="0" i="1" smtClean="0">
                                        <a:latin typeface="Cambria Math" panose="02040503050406030204" pitchFamily="18" charset="0"/>
                                      </a:rPr>
                                      <m:t>𝐼</m:t>
                                    </m:r>
                                  </m:e>
                                  <m:sub>
                                    <m:r>
                                      <a:rPr lang="en-GB" sz="1600" b="0" i="1" smtClean="0">
                                        <a:latin typeface="Cambria Math" panose="02040503050406030204" pitchFamily="18" charset="0"/>
                                      </a:rPr>
                                      <m:t>𝑝</m:t>
                                    </m:r>
                                  </m:sub>
                                </m:sSub>
                                <m:r>
                                  <m:rPr>
                                    <m:brk m:alnAt="7"/>
                                  </m:rP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i="1">
                                    <a:latin typeface="Cambria Math" panose="02040503050406030204" pitchFamily="18" charset="0"/>
                                  </a:rPr>
                                  <m:t>+</m:t>
                                </m:r>
                                <m:r>
                                  <a:rPr lang="en-GB" sz="1600" i="1">
                                    <a:latin typeface="Cambria Math" panose="02040503050406030204" pitchFamily="18" charset="0"/>
                                  </a:rPr>
                                  <m:t>𝑗</m:t>
                                </m:r>
                                <m:sSub>
                                  <m:sSubPr>
                                    <m:ctrlPr>
                                      <a:rPr lang="en-GB" sz="1600" i="1">
                                        <a:latin typeface="Cambria Math" panose="02040503050406030204" pitchFamily="18" charset="0"/>
                                      </a:rPr>
                                    </m:ctrlPr>
                                  </m:sSubPr>
                                  <m:e>
                                    <m:r>
                                      <m:rPr>
                                        <m:brk m:alnAt="7"/>
                                      </m:rPr>
                                      <a:rPr lang="en-GB" sz="1600" i="1">
                                        <a:latin typeface="Cambria Math" panose="02040503050406030204" pitchFamily="18" charset="0"/>
                                      </a:rPr>
                                      <m:t>𝜔</m:t>
                                    </m:r>
                                  </m:e>
                                  <m:sub>
                                    <m:r>
                                      <m:rPr>
                                        <m:brk m:alnAt="7"/>
                                      </m:rPr>
                                      <a:rPr lang="en-GB" sz="1600" i="1">
                                        <a:latin typeface="Cambria Math" panose="02040503050406030204" pitchFamily="18" charset="0"/>
                                      </a:rPr>
                                      <m:t>𝑖</m:t>
                                    </m:r>
                                  </m:sub>
                                </m:sSub>
                                <m:r>
                                  <m:rPr>
                                    <m:brk m:alnAt="7"/>
                                  </m:rPr>
                                  <a:rPr lang="en-GB" sz="1600" b="0" i="1" smtClean="0">
                                    <a:latin typeface="Cambria Math" panose="02040503050406030204" pitchFamily="18" charset="0"/>
                                  </a:rPr>
                                  <m:t>)</m:t>
                                </m:r>
                              </m:e>
                            </m:mr>
                            <m:mr>
                              <m:e>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𝐼</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r>
                                  <a:rPr lang="en-GB" sz="1600" b="0" i="1" smtClean="0">
                                    <a:latin typeface="Cambria Math" panose="02040503050406030204" pitchFamily="18" charset="0"/>
                                  </a:rPr>
                                  <m:t>𝑠</m:t>
                                </m:r>
                                <m:r>
                                  <a:rPr lang="en-GB" sz="1600" b="0" i="1" smtClean="0">
                                    <a:latin typeface="Cambria Math" panose="02040503050406030204" pitchFamily="18" charset="0"/>
                                  </a:rPr>
                                  <m:t>−</m:t>
                                </m:r>
                                <m:r>
                                  <a:rPr lang="en-GB" sz="1600" i="1">
                                    <a:latin typeface="Cambria Math" panose="02040503050406030204" pitchFamily="18" charset="0"/>
                                  </a:rPr>
                                  <m:t>𝑗</m:t>
                                </m:r>
                                <m:sSub>
                                  <m:sSubPr>
                                    <m:ctrlPr>
                                      <a:rPr lang="en-GB" sz="1600" i="1">
                                        <a:latin typeface="Cambria Math" panose="02040503050406030204" pitchFamily="18" charset="0"/>
                                      </a:rPr>
                                    </m:ctrlPr>
                                  </m:sSubPr>
                                  <m:e>
                                    <m:r>
                                      <m:rPr>
                                        <m:brk m:alnAt="7"/>
                                      </m:rPr>
                                      <a:rPr lang="en-GB" sz="1600" i="1">
                                        <a:latin typeface="Cambria Math" panose="02040503050406030204" pitchFamily="18" charset="0"/>
                                      </a:rPr>
                                      <m:t>𝜔</m:t>
                                    </m:r>
                                  </m:e>
                                  <m:sub>
                                    <m:r>
                                      <m:rPr>
                                        <m:brk m:alnAt="7"/>
                                      </m:rPr>
                                      <a:rPr lang="en-GB" sz="1600" i="1">
                                        <a:latin typeface="Cambria Math" panose="02040503050406030204" pitchFamily="18" charset="0"/>
                                      </a:rPr>
                                      <m:t>𝑖</m:t>
                                    </m:r>
                                  </m:sub>
                                </m:sSub>
                                <m:r>
                                  <a:rPr lang="en-GB" sz="1600" b="0" i="1" smtClean="0">
                                    <a:latin typeface="Cambria Math" panose="02040503050406030204" pitchFamily="18" charset="0"/>
                                  </a:rPr>
                                  <m:t>)</m:t>
                                </m:r>
                              </m:e>
                            </m:mr>
                          </m:m>
                        </m:e>
                      </m:d>
                    </m:oMath>
                  </m:oMathPara>
                </a14:m>
                <a:endParaRPr lang="en-GB" sz="1600" dirty="0"/>
              </a:p>
            </p:txBody>
          </p:sp>
        </mc:Choice>
        <mc:Fallback xmlns="">
          <p:sp>
            <p:nvSpPr>
              <p:cNvPr id="12" name="TextBox 11">
                <a:extLst>
                  <a:ext uri="{FF2B5EF4-FFF2-40B4-BE49-F238E27FC236}">
                    <a16:creationId xmlns:a16="http://schemas.microsoft.com/office/drawing/2014/main" id="{F955F85D-CB00-47C2-838F-F8DB18592C93}"/>
                  </a:ext>
                </a:extLst>
              </p:cNvPr>
              <p:cNvSpPr txBox="1">
                <a:spLocks noRot="1" noChangeAspect="1" noMove="1" noResize="1" noEditPoints="1" noAdjustHandles="1" noChangeArrowheads="1" noChangeShapeType="1" noTextEdit="1"/>
              </p:cNvSpPr>
              <p:nvPr/>
            </p:nvSpPr>
            <p:spPr>
              <a:xfrm>
                <a:off x="3622559" y="4083918"/>
                <a:ext cx="4189801" cy="547971"/>
              </a:xfrm>
              <a:prstGeom prst="rect">
                <a:avLst/>
              </a:prstGeom>
              <a:blipFill>
                <a:blip r:embed="rId5"/>
                <a:stretch>
                  <a:fillRect/>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719A2D61-0458-4CE8-8F93-7B96E0341AAB}"/>
              </a:ext>
            </a:extLst>
          </p:cNvPr>
          <p:cNvSpPr txBox="1"/>
          <p:nvPr/>
        </p:nvSpPr>
        <p:spPr>
          <a:xfrm>
            <a:off x="4368372" y="2180187"/>
            <a:ext cx="2698175" cy="369332"/>
          </a:xfrm>
          <a:prstGeom prst="rect">
            <a:avLst/>
          </a:prstGeom>
          <a:noFill/>
        </p:spPr>
        <p:txBody>
          <a:bodyPr wrap="none" rtlCol="0">
            <a:spAutoFit/>
          </a:bodyPr>
          <a:lstStyle/>
          <a:p>
            <a:r>
              <a:rPr lang="en-GB" b="1" dirty="0">
                <a:solidFill>
                  <a:srgbClr val="FF0000"/>
                </a:solidFill>
              </a:rPr>
              <a:t>Real transfer functions</a:t>
            </a:r>
          </a:p>
        </p:txBody>
      </p:sp>
      <p:sp>
        <p:nvSpPr>
          <p:cNvPr id="21" name="TextBox 20">
            <a:extLst>
              <a:ext uri="{FF2B5EF4-FFF2-40B4-BE49-F238E27FC236}">
                <a16:creationId xmlns:a16="http://schemas.microsoft.com/office/drawing/2014/main" id="{34B0F742-E360-483E-B175-DA5A49584EE7}"/>
              </a:ext>
            </a:extLst>
          </p:cNvPr>
          <p:cNvSpPr txBox="1"/>
          <p:nvPr/>
        </p:nvSpPr>
        <p:spPr>
          <a:xfrm>
            <a:off x="4124716" y="3570570"/>
            <a:ext cx="3185487" cy="369332"/>
          </a:xfrm>
          <a:prstGeom prst="rect">
            <a:avLst/>
          </a:prstGeom>
          <a:noFill/>
        </p:spPr>
        <p:txBody>
          <a:bodyPr wrap="none" rtlCol="0">
            <a:spAutoFit/>
          </a:bodyPr>
          <a:lstStyle/>
          <a:p>
            <a:r>
              <a:rPr lang="en-GB" b="1" dirty="0">
                <a:solidFill>
                  <a:srgbClr val="FF0000"/>
                </a:solidFill>
              </a:rPr>
              <a:t>Complex transfer functions</a:t>
            </a:r>
          </a:p>
        </p:txBody>
      </p:sp>
      <p:cxnSp>
        <p:nvCxnSpPr>
          <p:cNvPr id="14" name="Straight Arrow Connector 13">
            <a:extLst>
              <a:ext uri="{FF2B5EF4-FFF2-40B4-BE49-F238E27FC236}">
                <a16:creationId xmlns:a16="http://schemas.microsoft.com/office/drawing/2014/main" id="{13A1772C-2286-4D39-9F3C-B30370DE1C06}"/>
              </a:ext>
            </a:extLst>
          </p:cNvPr>
          <p:cNvCxnSpPr>
            <a:cxnSpLocks/>
          </p:cNvCxnSpPr>
          <p:nvPr/>
        </p:nvCxnSpPr>
        <p:spPr>
          <a:xfrm flipV="1">
            <a:off x="2292697" y="2009498"/>
            <a:ext cx="2001767" cy="1018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29586A-4430-4648-9E4E-EDDC274D01A8}"/>
              </a:ext>
            </a:extLst>
          </p:cNvPr>
          <p:cNvCxnSpPr>
            <a:cxnSpLocks/>
          </p:cNvCxnSpPr>
          <p:nvPr/>
        </p:nvCxnSpPr>
        <p:spPr>
          <a:xfrm>
            <a:off x="2292697" y="3027991"/>
            <a:ext cx="2001766" cy="1022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482186"/>
      </p:ext>
    </p:extLst>
  </p:cSld>
  <p:clrMapOvr>
    <a:masterClrMapping/>
  </p:clrMapOvr>
</p:sld>
</file>

<file path=ppt/theme/theme1.xml><?xml version="1.0" encoding="utf-8"?>
<a:theme xmlns:a="http://schemas.openxmlformats.org/drawingml/2006/main" name="2010-IEEE-PES-Template-Office07-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F69855D96CCE48A1355C309EFA8D45" ma:contentTypeVersion="14" ma:contentTypeDescription="Create a new document." ma:contentTypeScope="" ma:versionID="e4c1a2cc897f147a0ef47ae28768f879">
  <xsd:schema xmlns:xsd="http://www.w3.org/2001/XMLSchema" xmlns:xs="http://www.w3.org/2001/XMLSchema" xmlns:p="http://schemas.microsoft.com/office/2006/metadata/properties" xmlns:ns3="ec44119d-5819-40b3-b06b-a07da3831644" xmlns:ns4="14743699-e7d1-4d07-a3fe-5f6fa09a18e7" targetNamespace="http://schemas.microsoft.com/office/2006/metadata/properties" ma:root="true" ma:fieldsID="6aa3d33b9d428f408b49bc25c06eea17" ns3:_="" ns4:_="">
    <xsd:import namespace="ec44119d-5819-40b3-b06b-a07da3831644"/>
    <xsd:import namespace="14743699-e7d1-4d07-a3fe-5f6fa09a18e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4119d-5819-40b3-b06b-a07da383164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743699-e7d1-4d07-a3fe-5f6fa09a18e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D5923E-268C-431B-8B93-A57B488AE39B}">
  <ds:schemaRefs>
    <ds:schemaRef ds:uri="http://schemas.microsoft.com/sharepoint/v3/contenttype/forms"/>
  </ds:schemaRefs>
</ds:datastoreItem>
</file>

<file path=customXml/itemProps2.xml><?xml version="1.0" encoding="utf-8"?>
<ds:datastoreItem xmlns:ds="http://schemas.openxmlformats.org/officeDocument/2006/customXml" ds:itemID="{5421AD21-D9C8-49F9-A814-25BAD2E59217}">
  <ds:schemaRefs>
    <ds:schemaRef ds:uri="http://purl.org/dc/dcmitype/"/>
    <ds:schemaRef ds:uri="ec44119d-5819-40b3-b06b-a07da3831644"/>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14743699-e7d1-4d07-a3fe-5f6fa09a18e7"/>
    <ds:schemaRef ds:uri="http://www.w3.org/XML/1998/namespace"/>
  </ds:schemaRefs>
</ds:datastoreItem>
</file>

<file path=customXml/itemProps3.xml><?xml version="1.0" encoding="utf-8"?>
<ds:datastoreItem xmlns:ds="http://schemas.openxmlformats.org/officeDocument/2006/customXml" ds:itemID="{D27AD7D5-DF7F-4798-A8BE-D8A44EC822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44119d-5819-40b3-b06b-a07da3831644"/>
    <ds:schemaRef ds:uri="14743699-e7d1-4d07-a3fe-5f6fa09a1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67521</TotalTime>
  <Words>1390</Words>
  <Application>Microsoft Office PowerPoint</Application>
  <PresentationFormat>On-screen Show (16:9)</PresentationFormat>
  <Paragraphs>303</Paragraphs>
  <Slides>43</Slides>
  <Notes>32</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Cambria Math</vt:lpstr>
      <vt:lpstr>HelveticaNeueLT Pro 55 Roman</vt:lpstr>
      <vt:lpstr>HelveticaNeueLT Pro 65 Md</vt:lpstr>
      <vt:lpstr>HelveticaNeueLT Std Lt</vt:lpstr>
      <vt:lpstr>HelveticaNeueLT Std Thin</vt:lpstr>
      <vt:lpstr>Times New Roman</vt:lpstr>
      <vt:lpstr>2010-IEEE-PES-Template-Office07-V2</vt:lpstr>
      <vt:lpstr>PowerPoint Presentation</vt:lpstr>
      <vt:lpstr>Overview </vt:lpstr>
      <vt:lpstr>Time Scales of Power System Dynamic Phenomena</vt:lpstr>
      <vt:lpstr>New classification diagram</vt:lpstr>
      <vt:lpstr>Time-scale representation aspects </vt:lpstr>
      <vt:lpstr>Recent incidence  in UK Transmission  </vt:lpstr>
      <vt:lpstr>Impedance scanning</vt:lpstr>
      <vt:lpstr>39 Bus system in PSCAD</vt:lpstr>
      <vt:lpstr>Impedance approach to stability modelling: frequency-domain</vt:lpstr>
      <vt:lpstr>Impedance approach</vt:lpstr>
      <vt:lpstr>Objective</vt:lpstr>
      <vt:lpstr>Impedance estimation</vt:lpstr>
      <vt:lpstr>Impedance estimation: approximation</vt:lpstr>
      <vt:lpstr>Impedance estimation: Vector fitting</vt:lpstr>
      <vt:lpstr>Impedance estimation: Vector fitting</vt:lpstr>
      <vt:lpstr>Impedance estimation: Vector fitting</vt:lpstr>
      <vt:lpstr>Impedance estimation: Vector fitting</vt:lpstr>
      <vt:lpstr>Admittance estimation: Vector fitting</vt:lpstr>
      <vt:lpstr>Admittance estimation: Vector fitting</vt:lpstr>
      <vt:lpstr>Impact of Time step for frequency sweep on admittance </vt:lpstr>
      <vt:lpstr> Impact of frequency sweep  time step on admittance </vt:lpstr>
      <vt:lpstr>Impact of Measurement delay on stability margin </vt:lpstr>
      <vt:lpstr>Stability analysis of power systems </vt:lpstr>
      <vt:lpstr>39 Bus system in PSCAD</vt:lpstr>
      <vt:lpstr>39 Bus system in PSCAD</vt:lpstr>
      <vt:lpstr>39 Bus system in PSCAD</vt:lpstr>
      <vt:lpstr>39 Bus system in PSCAD : Test case  for stability analsys </vt:lpstr>
      <vt:lpstr>39 Bus system in PSCAD</vt:lpstr>
      <vt:lpstr>Stability analysis for varying grid strength (WF only)</vt:lpstr>
      <vt:lpstr>Stability analysis for varying grid strength (WF only)</vt:lpstr>
      <vt:lpstr> Impact of STATCOM  AC voltage loop gain k_pv on stability  </vt:lpstr>
      <vt:lpstr>STATCOM loop gain Kpv on relative contribution to stability</vt:lpstr>
      <vt:lpstr>Validation in full 39 bus PSCAD model</vt:lpstr>
      <vt:lpstr>Insights</vt:lpstr>
      <vt:lpstr>Insights</vt:lpstr>
      <vt:lpstr>Recommendations </vt:lpstr>
      <vt:lpstr>Recommendations</vt:lpstr>
      <vt:lpstr>Researcher </vt:lpstr>
      <vt:lpstr>PowerPoint Presentation</vt:lpstr>
      <vt:lpstr>PowerPoint Presentation</vt:lpstr>
      <vt:lpstr>PowerPoint Presentation</vt:lpstr>
      <vt:lpstr>   Our funding supports </vt:lpstr>
      <vt:lpstr>Comments or Questions</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IEEE</dc:creator>
  <cp:lastModifiedBy>Pal, Bikash C</cp:lastModifiedBy>
  <cp:revision>453</cp:revision>
  <dcterms:created xsi:type="dcterms:W3CDTF">2010-10-12T18:25:44Z</dcterms:created>
  <dcterms:modified xsi:type="dcterms:W3CDTF">2025-04-07T21:53:05Z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0x0101006CF69855D96CCE48A1355C309EFA8D45</vt:lpwstr>
  </property>
</Properties>
</file>