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84" r:id="rId2"/>
    <p:sldId id="293" r:id="rId3"/>
    <p:sldId id="294" r:id="rId4"/>
    <p:sldId id="311" r:id="rId5"/>
    <p:sldId id="295" r:id="rId6"/>
    <p:sldId id="296" r:id="rId7"/>
    <p:sldId id="298" r:id="rId8"/>
    <p:sldId id="315" r:id="rId9"/>
    <p:sldId id="314" r:id="rId10"/>
    <p:sldId id="312" r:id="rId11"/>
    <p:sldId id="299" r:id="rId12"/>
    <p:sldId id="300" r:id="rId13"/>
    <p:sldId id="301" r:id="rId14"/>
    <p:sldId id="303" r:id="rId15"/>
    <p:sldId id="305" r:id="rId16"/>
    <p:sldId id="306" r:id="rId17"/>
    <p:sldId id="307" r:id="rId18"/>
    <p:sldId id="309" r:id="rId19"/>
    <p:sldId id="31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B"/>
    <a:srgbClr val="002855"/>
    <a:srgbClr val="0066A1"/>
    <a:srgbClr val="CC0033"/>
    <a:srgbClr val="E37222"/>
    <a:srgbClr val="FDC82F"/>
    <a:srgbClr val="69BE28"/>
    <a:srgbClr val="008542"/>
    <a:srgbClr val="6B1F73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7"/>
    <p:restoredTop sz="94202"/>
  </p:normalViewPr>
  <p:slideViewPr>
    <p:cSldViewPr snapToGrid="0" snapToObjects="1">
      <p:cViewPr varScale="1">
        <p:scale>
          <a:sx n="176" d="100"/>
          <a:sy n="176" d="100"/>
        </p:scale>
        <p:origin x="24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8/3/25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3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9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6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8147"/>
            <a:ext cx="9162286" cy="5143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7C324-6D31-5BDF-AA8A-AF17193D9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A picture containing art, majorelle blue&#10;&#10;Description automatically generated">
            <a:extLst>
              <a:ext uri="{FF2B5EF4-FFF2-40B4-BE49-F238E27FC236}">
                <a16:creationId xmlns:a16="http://schemas.microsoft.com/office/drawing/2014/main" id="{B1B8847A-AC7A-DD9F-DBDE-21B0F37365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020" y="374444"/>
            <a:ext cx="9162288" cy="2164536"/>
          </a:xfrm>
          <a:prstGeom prst="rect">
            <a:avLst/>
          </a:prstGeom>
        </p:spPr>
      </p:pic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289" y="1247412"/>
            <a:ext cx="8658713" cy="3092113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EF7957-62A6-2F32-40BC-75E462878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528E7C2-CE3F-EE06-4447-2CB3BC3EA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2288" y="1242334"/>
            <a:ext cx="4234053" cy="3112690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91046" y="1242334"/>
            <a:ext cx="4234053" cy="3112690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AF5401-247A-20C7-3264-A18311DF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384FD7-4A7D-5268-62F7-93283DA10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591" y="1245233"/>
            <a:ext cx="4250410" cy="309429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1245232"/>
            <a:ext cx="4227717" cy="3094119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6AD83B-8216-5397-EEB8-FF133C3E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02FAF8-5E04-CFFE-9019-473F325D7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8237" y="2875597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52764" cy="310979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88237" y="1245231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92650-E2E9-3B3D-B60F-CA3A69788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B7DA4B-4D12-6662-3315-7423CCA69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5745" y="2269344"/>
            <a:ext cx="4255255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35466" cy="310979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5745" y="1245232"/>
            <a:ext cx="4255255" cy="901283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B004A-409A-77D5-A3C7-281C87808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1E50B4-EB39-89B0-9C6E-A2B502C12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5920" y="1245687"/>
            <a:ext cx="4231835" cy="3109338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87855" y="2269504"/>
            <a:ext cx="4253146" cy="2085521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7855" y="1252982"/>
            <a:ext cx="4253146" cy="885784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6E064-8914-FCD2-7B22-B9DD9D169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14186-64D2-D79F-5790-B5B2D99DE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E3151-C814-8D51-B7C9-E0368224CE31}"/>
              </a:ext>
            </a:extLst>
          </p:cNvPr>
          <p:cNvSpPr txBox="1"/>
          <p:nvPr userDrawn="1"/>
        </p:nvSpPr>
        <p:spPr>
          <a:xfrm>
            <a:off x="7361695" y="178230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7473" y="292143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210280" cy="1439405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707473" y="126954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2290" y="2921431"/>
            <a:ext cx="4210280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2AA21-5DC4-EF2E-F110-447171121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3B2B563-ED51-2E79-84DE-879842AE1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1" y="1252981"/>
            <a:ext cx="3019523" cy="310204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443216" y="1252980"/>
            <a:ext cx="5497785" cy="3102043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304CB7-3AA2-3202-B580-2B5C69FB9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7C2D4C-BD60-59E9-69C3-E21B44818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05535" y="1245231"/>
            <a:ext cx="4235466" cy="3109791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91612"/>
            <a:ext cx="4235466" cy="763411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82290" y="1245232"/>
            <a:ext cx="4235466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2468D8-7183-0FC6-538D-BB28C6C21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22E6AC-1D68-1A62-895E-D1CC0C4F3D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E4219F-8A77-4012-6E77-CCFCA369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34E679-CD0B-16C4-E8EE-14DDEBE54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60127-67C7-F66A-23F8-A934B721F883}"/>
              </a:ext>
            </a:extLst>
          </p:cNvPr>
          <p:cNvSpPr txBox="1"/>
          <p:nvPr userDrawn="1"/>
        </p:nvSpPr>
        <p:spPr>
          <a:xfrm>
            <a:off x="1066800" y="4318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B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40C9A8-200B-6071-55EE-30A5E4AA8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16E6C-2274-86AE-A400-AB3F2796D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13" name="Picture Placeholder 10" descr="A person and person standing in a server room&#10;&#10;Description automatically generated">
            <a:extLst>
              <a:ext uri="{FF2B5EF4-FFF2-40B4-BE49-F238E27FC236}">
                <a16:creationId xmlns:a16="http://schemas.microsoft.com/office/drawing/2014/main" id="{E2CDE891-37C3-7DA8-CE02-376B7C6F19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1914" b="1914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14" name="Picture Placeholder 12" descr="A person and person standing next to a machine&#10;&#10;Description automatically generated">
            <a:extLst>
              <a:ext uri="{FF2B5EF4-FFF2-40B4-BE49-F238E27FC236}">
                <a16:creationId xmlns:a16="http://schemas.microsoft.com/office/drawing/2014/main" id="{AC3379AB-8D10-2BB7-CAB0-CA8421C074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681" r="2681"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15" name="Picture Placeholder 16" descr="A person in a wheelchair working on a computer&#10;&#10;Description automatically generated">
            <a:extLst>
              <a:ext uri="{FF2B5EF4-FFF2-40B4-BE49-F238E27FC236}">
                <a16:creationId xmlns:a16="http://schemas.microsoft.com/office/drawing/2014/main" id="{4AB2EF3D-2061-6AB8-2AED-E8950E43FC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401" r="1401"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16" name="Picture Placeholder 18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9C157887-8158-B68B-D968-EFE81041397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1294" r="1294"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17" name="Picture Placeholder 20" descr="A person looking at a screen&#10;&#10;Description automatically generated">
            <a:extLst>
              <a:ext uri="{FF2B5EF4-FFF2-40B4-BE49-F238E27FC236}">
                <a16:creationId xmlns:a16="http://schemas.microsoft.com/office/drawing/2014/main" id="{690CAAAA-DAF1-CE15-5209-33321374416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8189" r="8189"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2128100"/>
            <a:ext cx="8658711" cy="1604915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53847"/>
            <a:ext cx="8658711" cy="758882"/>
          </a:xfrm>
        </p:spPr>
        <p:txBody>
          <a:bodyPr lIns="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82289" y="3810504"/>
            <a:ext cx="8658711" cy="544519"/>
          </a:xfrm>
        </p:spPr>
        <p:txBody>
          <a:bodyPr lIns="0">
            <a:normAutofit/>
          </a:bodyPr>
          <a:lstStyle>
            <a:lvl1pPr marL="0" indent="0">
              <a:buNone/>
              <a:defRPr sz="1500" b="1" i="1">
                <a:solidFill>
                  <a:srgbClr val="00629B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03909E-FD8C-20E1-141E-744AE8D3F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noProof="0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8408872-713C-D7D4-6C0F-6707249D20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3138935"/>
            <a:ext cx="4289710" cy="1208828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45232"/>
            <a:ext cx="8658711" cy="1457025"/>
          </a:xfrm>
        </p:spPr>
        <p:txBody>
          <a:bodyPr lIns="0"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22970" y="3138934"/>
            <a:ext cx="421803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101C7A-858B-1E2B-83E0-2582C7214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388630-5250-47EC-8C4D-75D35588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970872" cy="2165833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35051"/>
            <a:ext cx="4970872" cy="819973"/>
          </a:xfrm>
        </p:spPr>
        <p:txBody>
          <a:bodyPr lIns="0">
            <a:normAutofit/>
          </a:bodyPr>
          <a:lstStyle>
            <a:lvl1pPr marL="0" indent="0">
              <a:buNone/>
              <a:defRPr sz="1500" b="1">
                <a:solidFill>
                  <a:srgbClr val="00629B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366283" y="1252982"/>
            <a:ext cx="3574718" cy="310204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788BA-926E-34CC-7A52-44AE3BA95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91E58F-B24D-1552-AAE8-A8CA5C5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C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20EAB0-9F05-4750-8101-7E1E3E8E2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A0BA18-E708-72D9-D1C2-D27D84674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5" name="Picture Placeholder 10" descr="A person wearing a hard hat and holding a tablet&#10;&#10;Description automatically generated">
            <a:extLst>
              <a:ext uri="{FF2B5EF4-FFF2-40B4-BE49-F238E27FC236}">
                <a16:creationId xmlns:a16="http://schemas.microsoft.com/office/drawing/2014/main" id="{1983CD9E-58BA-8497-EABE-8AEB7632EE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852" r="1852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6" name="Picture Placeholder 12" descr="A computer screen with numbers and lines&#10;&#10;Description automatically generated">
            <a:extLst>
              <a:ext uri="{FF2B5EF4-FFF2-40B4-BE49-F238E27FC236}">
                <a16:creationId xmlns:a16="http://schemas.microsoft.com/office/drawing/2014/main" id="{233133B5-4B0B-6DB8-7727-64E8DF6FA2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691" b="1691"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7" name="Picture Placeholder 14" descr="A person in a white coat working on a computer&#10;&#10;Description automatically generated">
            <a:extLst>
              <a:ext uri="{FF2B5EF4-FFF2-40B4-BE49-F238E27FC236}">
                <a16:creationId xmlns:a16="http://schemas.microsoft.com/office/drawing/2014/main" id="{C3704A6D-9A48-FAE2-A984-46EEBD3844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382" b="1382"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9" name="Picture Placeholder 16" descr="A digital image of a person's head&#10;&#10;Description automatically generated">
            <a:extLst>
              <a:ext uri="{FF2B5EF4-FFF2-40B4-BE49-F238E27FC236}">
                <a16:creationId xmlns:a16="http://schemas.microsoft.com/office/drawing/2014/main" id="{F062005E-FA08-9FF9-21A3-3FC892EACB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t="1803" b="1803"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11" name="Picture Placeholder 18" descr="A person using a video call&#10;&#10;Description automatically generated">
            <a:extLst>
              <a:ext uri="{FF2B5EF4-FFF2-40B4-BE49-F238E27FC236}">
                <a16:creationId xmlns:a16="http://schemas.microsoft.com/office/drawing/2014/main" id="{D97C07C5-B1A6-B762-9791-82B23BD26EB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4356" r="4356"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D-Photos Un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2B7571-5A3F-98B8-2919-54D06E3D5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AB87A4-5D34-DBF7-15D8-FBAE94E0D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5FADBE-3A29-1E95-9C47-935083B27C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51" y="506367"/>
            <a:ext cx="1828800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0A25B10-0BC1-34CB-1AE9-91D80CD073B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12458" y="506367"/>
            <a:ext cx="1861485" cy="1831081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7B41E3-9465-5800-4CC3-1599D54B45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266" y="506367"/>
            <a:ext cx="1817334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5824EB5-3550-BCA0-C7FF-9BD2CA5794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3599" y="506367"/>
            <a:ext cx="1837943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314601B-6241-4ED7-E8F6-B3CB1AF279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22401" y="506367"/>
            <a:ext cx="1836546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50292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6ACB5-A032-535C-C189-44C3740D5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8147"/>
            <a:ext cx="9162286" cy="5143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482E86-2029-C649-0EF8-72FF8C4C2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1D605-ADDB-54A4-FC63-4B1837288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4A8526-DBEB-ABFE-0AA2-2CF6022C45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 lIns="0"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4810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DC6EA-1BC4-04C3-5A19-39AF1D292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11" name="Picture Placeholder 9" descr="A group of people wearing hard hats and jackets looking at a computer screen&#10;&#10;Description automatically generated">
            <a:extLst>
              <a:ext uri="{FF2B5EF4-FFF2-40B4-BE49-F238E27FC236}">
                <a16:creationId xmlns:a16="http://schemas.microsoft.com/office/drawing/2014/main" id="{971E8037-2F71-478A-7B70-1B9B8BCC4F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604" r="2604"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17" name="Picture Placeholder 17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AE58B03D-17F4-ADE9-3B99-C65A056E85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6626" r="16626"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18" name="Picture Placeholder 11" descr="A doctor using a virtual reality device&#10;&#10;Description automatically generated">
            <a:extLst>
              <a:ext uri="{FF2B5EF4-FFF2-40B4-BE49-F238E27FC236}">
                <a16:creationId xmlns:a16="http://schemas.microsoft.com/office/drawing/2014/main" id="{53E22AF1-56BB-E6C3-64B5-7E763C07FF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0503" r="10503"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19" name="Picture Placeholder 15">
            <a:extLst>
              <a:ext uri="{FF2B5EF4-FFF2-40B4-BE49-F238E27FC236}">
                <a16:creationId xmlns:a16="http://schemas.microsoft.com/office/drawing/2014/main" id="{5E53593A-3F8C-932A-59F0-DFBE45383AA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8941" r="8941"/>
          <a:stretch/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7431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545542-F34C-4B8A-C251-D014E75FF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52019" cy="5143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131DA0-FAC9-2833-A436-BFA92F724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5" name="Picture Placeholder 9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6B0AB2CF-1496-60EB-9749-1F18FBB188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3559" r="3559"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6" name="Picture Placeholder 13" descr="A hand touching a sphere&#10;&#10;Description automatically generated">
            <a:extLst>
              <a:ext uri="{FF2B5EF4-FFF2-40B4-BE49-F238E27FC236}">
                <a16:creationId xmlns:a16="http://schemas.microsoft.com/office/drawing/2014/main" id="{61393A28-42FE-4220-C6F9-FEA637B7AA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19" b="319"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7" name="Picture Placeholder 11" descr="A person and person wearing safety vests and helmets looking at a computer&#10;&#10;Description automatically generated">
            <a:extLst>
              <a:ext uri="{FF2B5EF4-FFF2-40B4-BE49-F238E27FC236}">
                <a16:creationId xmlns:a16="http://schemas.microsoft.com/office/drawing/2014/main" id="{F9AC9626-6C9B-4881-5579-DBB2A1D39B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020" b="1020"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9" name="Picture Placeholder 15" descr="A person wearing a white hard hat and white shirt&#10;&#10;Description automatically generated">
            <a:extLst>
              <a:ext uri="{FF2B5EF4-FFF2-40B4-BE49-F238E27FC236}">
                <a16:creationId xmlns:a16="http://schemas.microsoft.com/office/drawing/2014/main" id="{39DEC6CB-EC87-7831-0461-99EF2191532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4783" r="4783"/>
          <a:stretch>
            <a:fillRect/>
          </a:stretch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557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C-Photos Un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A78E2A-D661-BFA6-DB68-7536AA89A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C6AF0-FF34-187B-BA5E-4E9E09E80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1B942C3-F0D0-0FE4-55A4-3280FC67B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87630" y="-275587"/>
            <a:ext cx="2633567" cy="263301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561BD8F-E829-81AE-998B-EC8728C4940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16988" y="432744"/>
            <a:ext cx="1313770" cy="1314045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9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0E25509-AA47-5110-4AD7-580DBFBBD0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65829" y="-82898"/>
            <a:ext cx="2187948" cy="2187491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049B42D-8691-6A46-0F68-FF26C528C5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45518" y="2009789"/>
            <a:ext cx="1888036" cy="188803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41535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C6F44-660A-B745-91FF-45D342C7A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C8966-6876-32BB-6CC2-8B5303ED0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1D605-ADDB-54A4-FC63-4B1837288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4A8526-DBEB-ABFE-0AA2-2CF6022C45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 lIns="0"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0516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70F23-6C4F-9DDF-447A-8A004AE24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r="26619"/>
          <a:stretch/>
        </p:blipFill>
        <p:spPr>
          <a:xfrm rot="10800000">
            <a:off x="0" y="-2"/>
            <a:ext cx="9148840" cy="532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C326D-E901-03B5-EA3B-3BC78E5A3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289" y="1163977"/>
            <a:ext cx="8646555" cy="303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855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Google Shape;15;p1">
            <a:extLst>
              <a:ext uri="{FF2B5EF4-FFF2-40B4-BE49-F238E27FC236}">
                <a16:creationId xmlns:a16="http://schemas.microsoft.com/office/drawing/2014/main" id="{5F028249-8526-C24F-DC97-781076A629B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D7628-BB4B-9FA6-9AFA-DA6FF4866DB2}"/>
              </a:ext>
            </a:extLst>
          </p:cNvPr>
          <p:cNvSpPr txBox="1"/>
          <p:nvPr userDrawn="1"/>
        </p:nvSpPr>
        <p:spPr>
          <a:xfrm>
            <a:off x="618371" y="44733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  <p:sldLayoutId id="2147483693" r:id="rId3"/>
    <p:sldLayoutId id="2147483691" r:id="rId4"/>
    <p:sldLayoutId id="2147483694" r:id="rId5"/>
    <p:sldLayoutId id="2147483696" r:id="rId6"/>
    <p:sldLayoutId id="2147483697" r:id="rId7"/>
    <p:sldLayoutId id="2147483695" r:id="rId8"/>
    <p:sldLayoutId id="2147483698" r:id="rId9"/>
    <p:sldLayoutId id="2147483662" r:id="rId10"/>
    <p:sldLayoutId id="2147483675" r:id="rId11"/>
    <p:sldLayoutId id="2147483664" r:id="rId12"/>
    <p:sldLayoutId id="2147483674" r:id="rId13"/>
    <p:sldLayoutId id="2147483665" r:id="rId14"/>
    <p:sldLayoutId id="2147483676" r:id="rId15"/>
    <p:sldLayoutId id="2147483677" r:id="rId16"/>
    <p:sldLayoutId id="2147483678" r:id="rId17"/>
    <p:sldLayoutId id="2147483679" r:id="rId18"/>
    <p:sldLayoutId id="2147483667" r:id="rId19"/>
    <p:sldLayoutId id="2147483680" r:id="rId20"/>
    <p:sldLayoutId id="2147483682" r:id="rId21"/>
    <p:sldLayoutId id="2147483681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29B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dblair@ieee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71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00.png"/><Relationship Id="rId11" Type="http://schemas.openxmlformats.org/officeDocument/2006/relationships/image" Target="../media/image82.png"/><Relationship Id="rId5" Type="http://schemas.openxmlformats.org/officeDocument/2006/relationships/image" Target="../media/image690.png"/><Relationship Id="rId10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18" Type="http://schemas.openxmlformats.org/officeDocument/2006/relationships/image" Target="../media/image99.png"/><Relationship Id="rId3" Type="http://schemas.openxmlformats.org/officeDocument/2006/relationships/image" Target="../media/image84.svg"/><Relationship Id="rId21" Type="http://schemas.openxmlformats.org/officeDocument/2006/relationships/image" Target="../media/image102.sv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17" Type="http://schemas.openxmlformats.org/officeDocument/2006/relationships/image" Target="../media/image98.sv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5" Type="http://schemas.openxmlformats.org/officeDocument/2006/relationships/image" Target="../media/image96.svg"/><Relationship Id="rId10" Type="http://schemas.openxmlformats.org/officeDocument/2006/relationships/image" Target="../media/image91.png"/><Relationship Id="rId19" Type="http://schemas.openxmlformats.org/officeDocument/2006/relationships/image" Target="../media/image100.sv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0.png"/><Relationship Id="rId9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ottaaronson.blog/" TargetMode="External"/><Relationship Id="rId2" Type="http://schemas.openxmlformats.org/officeDocument/2006/relationships/hyperlink" Target="https://www.preskill.caltech.edu/ph229/" TargetMode="Externa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2.seas.gwu.edu/~simhaweb/quantum/" TargetMode="External"/><Relationship Id="rId4" Type="http://schemas.openxmlformats.org/officeDocument/2006/relationships/hyperlink" Target="https://math.mit.edu/~shor/435-LN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0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5.png"/><Relationship Id="rId7" Type="http://schemas.openxmlformats.org/officeDocument/2006/relationships/image" Target="../media/image7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4E2D-927D-0F6F-1237-2E8405DE0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Quantum Threats to Cryptography and Counter Measures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80EA7-0324-6CFE-DA53-39241E41C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290" y="3557482"/>
            <a:ext cx="7022970" cy="1096562"/>
          </a:xfrm>
        </p:spPr>
        <p:txBody>
          <a:bodyPr>
            <a:normAutofit fontScale="55000" lnSpcReduction="20000"/>
          </a:bodyPr>
          <a:lstStyle/>
          <a:p>
            <a:r>
              <a:rPr lang="en-US" sz="3500" dirty="0"/>
              <a:t>William Blair</a:t>
            </a:r>
          </a:p>
          <a:p>
            <a:r>
              <a:rPr lang="en-US" sz="3500" dirty="0"/>
              <a:t>Northern Virginia and Washington Joint Computer Society Chapter</a:t>
            </a:r>
          </a:p>
          <a:p>
            <a:r>
              <a:rPr lang="en-US" dirty="0">
                <a:hlinkClick r:id="rId2"/>
              </a:rPr>
              <a:t>wdblair@ieee.org</a:t>
            </a:r>
            <a:endParaRPr lang="en-US" dirty="0"/>
          </a:p>
          <a:p>
            <a:r>
              <a:rPr lang="en-US" sz="2500" dirty="0"/>
              <a:t>7/9/25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1D731-E24C-C7AC-CD86-C9EECDD285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7578A-E3E1-58C7-EABB-18EC8A1A4F96}"/>
              </a:ext>
            </a:extLst>
          </p:cNvPr>
          <p:cNvSpPr txBox="1"/>
          <p:nvPr/>
        </p:nvSpPr>
        <p:spPr>
          <a:xfrm>
            <a:off x="-703385" y="38862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5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FC44-DB38-898A-2D56-E7D2A8746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488D5-1A68-9A15-E25A-4936BD10BD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56CBFB-BB04-891D-B548-B9057FFD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009BA-25AC-E5F1-8FEA-88BB6561D9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Speed Up (Deutsch-Jozsa Algorithm)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A40684-60B9-B742-E56A-80B5A6FD1B55}"/>
              </a:ext>
            </a:extLst>
          </p:cNvPr>
          <p:cNvSpPr/>
          <p:nvPr/>
        </p:nvSpPr>
        <p:spPr>
          <a:xfrm>
            <a:off x="3422727" y="1588102"/>
            <a:ext cx="2067113" cy="24082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D2E761-5E31-D087-E4A4-A938D5D7D76C}"/>
                  </a:ext>
                </a:extLst>
              </p:cNvPr>
              <p:cNvSpPr txBox="1"/>
              <p:nvPr/>
            </p:nvSpPr>
            <p:spPr>
              <a:xfrm>
                <a:off x="1855419" y="1635329"/>
                <a:ext cx="558464" cy="413225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D2E761-5E31-D087-E4A4-A938D5D7D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19" y="1635329"/>
                <a:ext cx="558464" cy="413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6F21F6-0D55-4918-AA84-F0460A1CBCEE}"/>
                  </a:ext>
                </a:extLst>
              </p:cNvPr>
              <p:cNvSpPr txBox="1"/>
              <p:nvPr/>
            </p:nvSpPr>
            <p:spPr>
              <a:xfrm>
                <a:off x="1881238" y="3260004"/>
                <a:ext cx="516898" cy="413219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6F21F6-0D55-4918-AA84-F0460A1CB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38" y="3260004"/>
                <a:ext cx="516898" cy="413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BE7D1A-3BC8-4331-698F-4C052275E64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342231" y="1841942"/>
            <a:ext cx="339136" cy="1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AAA9DB-31D2-E7B3-4EFD-EE2FB6F2510D}"/>
              </a:ext>
            </a:extLst>
          </p:cNvPr>
          <p:cNvSpPr txBox="1"/>
          <p:nvPr/>
        </p:nvSpPr>
        <p:spPr>
          <a:xfrm>
            <a:off x="4217293" y="233903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B7E045-9C81-FB5D-4A4A-049BE50E9C6A}"/>
              </a:ext>
            </a:extLst>
          </p:cNvPr>
          <p:cNvSpPr txBox="1"/>
          <p:nvPr/>
        </p:nvSpPr>
        <p:spPr>
          <a:xfrm>
            <a:off x="4007555" y="2448137"/>
            <a:ext cx="976745" cy="47278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DB5EBE-D0E4-9214-1776-730A8B57ABB1}"/>
                  </a:ext>
                </a:extLst>
              </p:cNvPr>
              <p:cNvSpPr txBox="1"/>
              <p:nvPr/>
            </p:nvSpPr>
            <p:spPr>
              <a:xfrm>
                <a:off x="4045560" y="2514577"/>
                <a:ext cx="938740" cy="463496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DB5EBE-D0E4-9214-1776-730A8B57A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60" y="2514577"/>
                <a:ext cx="938740" cy="4634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C900FA-732F-91C3-E361-8E2026ABDA7A}"/>
              </a:ext>
            </a:extLst>
          </p:cNvPr>
          <p:cNvCxnSpPr>
            <a:cxnSpLocks/>
          </p:cNvCxnSpPr>
          <p:nvPr/>
        </p:nvCxnSpPr>
        <p:spPr>
          <a:xfrm flipV="1">
            <a:off x="5489840" y="3468276"/>
            <a:ext cx="4799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96C994-5443-19C3-2D1E-1E1C104D54A4}"/>
              </a:ext>
            </a:extLst>
          </p:cNvPr>
          <p:cNvCxnSpPr>
            <a:cxnSpLocks/>
          </p:cNvCxnSpPr>
          <p:nvPr/>
        </p:nvCxnSpPr>
        <p:spPr>
          <a:xfrm flipV="1">
            <a:off x="5489840" y="1843008"/>
            <a:ext cx="4799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31662D-23F6-703B-E765-3A29577589FE}"/>
                  </a:ext>
                </a:extLst>
              </p:cNvPr>
              <p:cNvSpPr txBox="1"/>
              <p:nvPr/>
            </p:nvSpPr>
            <p:spPr>
              <a:xfrm>
                <a:off x="5969789" y="3284751"/>
                <a:ext cx="1235211" cy="367050"/>
              </a:xfrm>
              <a:prstGeom prst="rect">
                <a:avLst/>
              </a:prstGeom>
            </p:spPr>
            <p:txBody>
              <a:bodyPr wrap="square" rtlCol="0">
                <a:normAutofit fontScale="925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31662D-23F6-703B-E765-3A2957758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789" y="3284751"/>
                <a:ext cx="1235211" cy="367050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AFE85D-1D28-B479-CB02-A245D8862E19}"/>
              </a:ext>
            </a:extLst>
          </p:cNvPr>
          <p:cNvCxnSpPr>
            <a:cxnSpLocks/>
          </p:cNvCxnSpPr>
          <p:nvPr/>
        </p:nvCxnSpPr>
        <p:spPr>
          <a:xfrm>
            <a:off x="3094367" y="1821665"/>
            <a:ext cx="3283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AE3C474-195F-F547-65E4-2AEC137E1318}"/>
              </a:ext>
            </a:extLst>
          </p:cNvPr>
          <p:cNvSpPr/>
          <p:nvPr/>
        </p:nvSpPr>
        <p:spPr>
          <a:xfrm>
            <a:off x="2681368" y="1661954"/>
            <a:ext cx="402222" cy="3435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5F7F19-206E-39EA-D08D-AFD60E91226D}"/>
              </a:ext>
            </a:extLst>
          </p:cNvPr>
          <p:cNvSpPr txBox="1"/>
          <p:nvPr/>
        </p:nvSpPr>
        <p:spPr>
          <a:xfrm>
            <a:off x="2897294" y="184519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014163-709D-D380-BCA3-97F9AA6EC6CE}"/>
              </a:ext>
            </a:extLst>
          </p:cNvPr>
          <p:cNvSpPr txBox="1"/>
          <p:nvPr/>
        </p:nvSpPr>
        <p:spPr>
          <a:xfrm>
            <a:off x="2829753" y="184000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BF4814-154A-BAAB-FFA6-0209346F5A4A}"/>
              </a:ext>
            </a:extLst>
          </p:cNvPr>
          <p:cNvSpPr txBox="1"/>
          <p:nvPr/>
        </p:nvSpPr>
        <p:spPr>
          <a:xfrm>
            <a:off x="2860926" y="1782852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1B28A4-C1C1-C5EA-9339-E48792E55A73}"/>
                  </a:ext>
                </a:extLst>
              </p:cNvPr>
              <p:cNvSpPr txBox="1"/>
              <p:nvPr/>
            </p:nvSpPr>
            <p:spPr>
              <a:xfrm>
                <a:off x="2681367" y="1661954"/>
                <a:ext cx="402221" cy="362107"/>
              </a:xfrm>
              <a:prstGeom prst="rect">
                <a:avLst/>
              </a:prstGeom>
            </p:spPr>
            <p:txBody>
              <a:bodyPr wrap="square" rtlCol="0">
                <a:normAutofit fontScale="77500" lnSpcReduction="2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1B28A4-C1C1-C5EA-9339-E48792E55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67" y="1661954"/>
                <a:ext cx="402221" cy="362107"/>
              </a:xfrm>
              <a:prstGeom prst="rect">
                <a:avLst/>
              </a:prstGeom>
              <a:blipFill>
                <a:blip r:embed="rId7"/>
                <a:stretch>
                  <a:fillRect l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2693322-7CD7-341D-06EF-53957261A73A}"/>
              </a:ext>
            </a:extLst>
          </p:cNvPr>
          <p:cNvSpPr/>
          <p:nvPr/>
        </p:nvSpPr>
        <p:spPr>
          <a:xfrm>
            <a:off x="5969790" y="1661954"/>
            <a:ext cx="402222" cy="3435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D70F88-208C-4B91-DF35-08A5AB0EE083}"/>
              </a:ext>
            </a:extLst>
          </p:cNvPr>
          <p:cNvSpPr txBox="1"/>
          <p:nvPr/>
        </p:nvSpPr>
        <p:spPr>
          <a:xfrm>
            <a:off x="6185716" y="184519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953A78-32C7-B18C-4218-28C3381C9BEF}"/>
              </a:ext>
            </a:extLst>
          </p:cNvPr>
          <p:cNvSpPr txBox="1"/>
          <p:nvPr/>
        </p:nvSpPr>
        <p:spPr>
          <a:xfrm>
            <a:off x="6118175" y="184000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7F23AF-9A76-C9A7-EC75-0030C760D9B1}"/>
              </a:ext>
            </a:extLst>
          </p:cNvPr>
          <p:cNvSpPr txBox="1"/>
          <p:nvPr/>
        </p:nvSpPr>
        <p:spPr>
          <a:xfrm>
            <a:off x="6149348" y="1782852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2B7175-0F11-8E15-1D20-E865D1DF4613}"/>
                  </a:ext>
                </a:extLst>
              </p:cNvPr>
              <p:cNvSpPr txBox="1"/>
              <p:nvPr/>
            </p:nvSpPr>
            <p:spPr>
              <a:xfrm>
                <a:off x="5969787" y="1661954"/>
                <a:ext cx="402223" cy="362107"/>
              </a:xfrm>
              <a:prstGeom prst="rect">
                <a:avLst/>
              </a:prstGeom>
            </p:spPr>
            <p:txBody>
              <a:bodyPr wrap="square" rtlCol="0">
                <a:normAutofit fontScale="77500" lnSpcReduction="2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2B7175-0F11-8E15-1D20-E865D1DF4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787" y="1661954"/>
                <a:ext cx="402223" cy="362107"/>
              </a:xfrm>
              <a:prstGeom prst="rect">
                <a:avLst/>
              </a:prstGeom>
              <a:blipFill>
                <a:blip r:embed="rId8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4CBBE7-896F-5084-02BE-216799C9008E}"/>
              </a:ext>
            </a:extLst>
          </p:cNvPr>
          <p:cNvCxnSpPr>
            <a:cxnSpLocks/>
          </p:cNvCxnSpPr>
          <p:nvPr/>
        </p:nvCxnSpPr>
        <p:spPr>
          <a:xfrm>
            <a:off x="6372010" y="1833735"/>
            <a:ext cx="1033453" cy="82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203BA2-DB80-79CB-D819-3A76B0E4C1A3}"/>
                  </a:ext>
                </a:extLst>
              </p:cNvPr>
              <p:cNvSpPr txBox="1"/>
              <p:nvPr/>
            </p:nvSpPr>
            <p:spPr>
              <a:xfrm>
                <a:off x="198102" y="1112008"/>
                <a:ext cx="5173998" cy="264789"/>
              </a:xfrm>
              <a:prstGeom prst="rect">
                <a:avLst/>
              </a:prstGeom>
            </p:spPr>
            <p:txBody>
              <a:bodyPr wrap="square" rtlCol="0">
                <a:normAutofit fontScale="62500" lnSpcReduction="20000"/>
              </a:bodyPr>
              <a:lstStyle/>
              <a:p>
                <a:pPr algn="l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be constant or balanced (i.e., return one value or half 1s or 0s)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203BA2-DB80-79CB-D819-3A76B0E4C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2" y="1112008"/>
                <a:ext cx="5173998" cy="264789"/>
              </a:xfrm>
              <a:prstGeom prst="rect">
                <a:avLst/>
              </a:prstGeom>
              <a:blipFill>
                <a:blip r:embed="rId9"/>
                <a:stretch>
                  <a:fillRect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7AA7A6-FB90-E3DD-D48B-A0D8A30FACC9}"/>
              </a:ext>
            </a:extLst>
          </p:cNvPr>
          <p:cNvCxnSpPr>
            <a:cxnSpLocks/>
          </p:cNvCxnSpPr>
          <p:nvPr/>
        </p:nvCxnSpPr>
        <p:spPr>
          <a:xfrm>
            <a:off x="2379661" y="3462996"/>
            <a:ext cx="290927" cy="1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F05FC5-59C2-A19C-3EA6-C4A9D840E159}"/>
              </a:ext>
            </a:extLst>
          </p:cNvPr>
          <p:cNvCxnSpPr>
            <a:cxnSpLocks/>
          </p:cNvCxnSpPr>
          <p:nvPr/>
        </p:nvCxnSpPr>
        <p:spPr>
          <a:xfrm>
            <a:off x="3083588" y="3458166"/>
            <a:ext cx="3283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8C1212F-9E08-D85F-342F-2BE1C7FCDC08}"/>
              </a:ext>
            </a:extLst>
          </p:cNvPr>
          <p:cNvSpPr/>
          <p:nvPr/>
        </p:nvSpPr>
        <p:spPr>
          <a:xfrm>
            <a:off x="2670589" y="3298455"/>
            <a:ext cx="402222" cy="3435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189338-0F33-BC32-17B6-8494D7C9754A}"/>
              </a:ext>
            </a:extLst>
          </p:cNvPr>
          <p:cNvSpPr txBox="1"/>
          <p:nvPr/>
        </p:nvSpPr>
        <p:spPr>
          <a:xfrm>
            <a:off x="2886515" y="3481699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A20E2D-6843-18DE-0A5C-6B02EFCD29C8}"/>
              </a:ext>
            </a:extLst>
          </p:cNvPr>
          <p:cNvSpPr txBox="1"/>
          <p:nvPr/>
        </p:nvSpPr>
        <p:spPr>
          <a:xfrm>
            <a:off x="2818974" y="347650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CD1D2B-4DFF-EF06-A32A-557873578F0D}"/>
              </a:ext>
            </a:extLst>
          </p:cNvPr>
          <p:cNvSpPr txBox="1"/>
          <p:nvPr/>
        </p:nvSpPr>
        <p:spPr>
          <a:xfrm>
            <a:off x="2850147" y="3419353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3F49BA-CBE9-CF11-251D-0648F08FB95B}"/>
              </a:ext>
            </a:extLst>
          </p:cNvPr>
          <p:cNvSpPr txBox="1"/>
          <p:nvPr/>
        </p:nvSpPr>
        <p:spPr>
          <a:xfrm>
            <a:off x="2670588" y="3298455"/>
            <a:ext cx="402221" cy="362107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AFF856-054D-FC9E-6006-9500260FACBD}"/>
                  </a:ext>
                </a:extLst>
              </p:cNvPr>
              <p:cNvSpPr txBox="1"/>
              <p:nvPr/>
            </p:nvSpPr>
            <p:spPr>
              <a:xfrm>
                <a:off x="1226676" y="4097929"/>
                <a:ext cx="6459214" cy="264789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000" dirty="0"/>
                  <a:t>The ability to create, compute over, and sample superpositions like in the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000" dirty="0"/>
                  <a:t> case allows us to determine if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000" dirty="0"/>
                  <a:t> is constant or balanced in a single query.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AFF856-054D-FC9E-6006-9500260FA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676" y="4097929"/>
                <a:ext cx="6459214" cy="264789"/>
              </a:xfrm>
              <a:prstGeom prst="rect">
                <a:avLst/>
              </a:prstGeom>
              <a:blipFill>
                <a:blip r:embed="rId10"/>
                <a:stretch>
                  <a:fillRect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47EF237-4CDB-1E3D-C6D1-A24ABDE7C7B0}"/>
              </a:ext>
            </a:extLst>
          </p:cNvPr>
          <p:cNvCxnSpPr>
            <a:cxnSpLocks/>
          </p:cNvCxnSpPr>
          <p:nvPr/>
        </p:nvCxnSpPr>
        <p:spPr>
          <a:xfrm>
            <a:off x="7157558" y="3465485"/>
            <a:ext cx="281929" cy="27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AEB747-B25B-54FB-747C-F466838299D3}"/>
                  </a:ext>
                </a:extLst>
              </p:cNvPr>
              <p:cNvSpPr txBox="1"/>
              <p:nvPr/>
            </p:nvSpPr>
            <p:spPr>
              <a:xfrm>
                <a:off x="1502011" y="4556693"/>
                <a:ext cx="5796511" cy="264789"/>
              </a:xfrm>
              <a:prstGeom prst="rect">
                <a:avLst/>
              </a:prstGeom>
            </p:spPr>
            <p:txBody>
              <a:bodyPr wrap="square" rtlCol="0">
                <a:normAutofit fontScale="55000" lnSpcReduction="20000"/>
              </a:bodyPr>
              <a:lstStyle/>
              <a:p>
                <a:pPr algn="ctr"/>
                <a:r>
                  <a:rPr lang="en-US" dirty="0"/>
                  <a:t>This is a good speedup over the classical case, but both algorithms are still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(i.e., constant time)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AEB747-B25B-54FB-747C-F46683829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011" y="4556693"/>
                <a:ext cx="5796511" cy="264789"/>
              </a:xfrm>
              <a:prstGeom prst="rect">
                <a:avLst/>
              </a:prstGeom>
              <a:blipFill>
                <a:blip r:embed="rId11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326B0DA-DA1D-2F1C-F7EE-4BA82790EB17}"/>
              </a:ext>
            </a:extLst>
          </p:cNvPr>
          <p:cNvGrpSpPr/>
          <p:nvPr/>
        </p:nvGrpSpPr>
        <p:grpSpPr>
          <a:xfrm>
            <a:off x="6615143" y="2402254"/>
            <a:ext cx="672775" cy="619679"/>
            <a:chOff x="6300997" y="2286214"/>
            <a:chExt cx="675008" cy="62173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B54BD6C-15B8-4674-A525-5AB8C72FE8A2}"/>
                </a:ext>
              </a:extLst>
            </p:cNvPr>
            <p:cNvSpPr/>
            <p:nvPr/>
          </p:nvSpPr>
          <p:spPr>
            <a:xfrm>
              <a:off x="6394548" y="2420043"/>
              <a:ext cx="487907" cy="487907"/>
            </a:xfrm>
            <a:prstGeom prst="arc">
              <a:avLst>
                <a:gd name="adj1" fmla="val 1083069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D0DF5F3-EA11-96BE-6FFC-BD3B98A7E053}"/>
                </a:ext>
              </a:extLst>
            </p:cNvPr>
            <p:cNvGrpSpPr/>
            <p:nvPr/>
          </p:nvGrpSpPr>
          <p:grpSpPr>
            <a:xfrm>
              <a:off x="6300997" y="2286214"/>
              <a:ext cx="675008" cy="420545"/>
              <a:chOff x="6251488" y="2253304"/>
              <a:chExt cx="1265050" cy="788155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0C88569-284E-5B48-8E8F-CA0926042D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4014" y="2395105"/>
                <a:ext cx="335838" cy="53644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BEAE69C-B41D-1096-29F7-F8A62522FF66}"/>
                  </a:ext>
                </a:extLst>
              </p:cNvPr>
              <p:cNvSpPr/>
              <p:nvPr/>
            </p:nvSpPr>
            <p:spPr>
              <a:xfrm>
                <a:off x="6837302" y="2877057"/>
                <a:ext cx="93424" cy="93424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308AA7B0-7A97-3252-3D5D-B0A33DA5CA80}"/>
                  </a:ext>
                </a:extLst>
              </p:cNvPr>
              <p:cNvSpPr/>
              <p:nvPr/>
            </p:nvSpPr>
            <p:spPr>
              <a:xfrm>
                <a:off x="6251488" y="2253304"/>
                <a:ext cx="1265050" cy="788155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F692BB-5F33-1785-A4F0-96F74D562B9B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6951530" y="1841942"/>
            <a:ext cx="1" cy="560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7" grpId="0"/>
      <p:bldP spid="21" grpId="0"/>
      <p:bldP spid="26" grpId="0" animBg="1"/>
      <p:bldP spid="27" grpId="0"/>
      <p:bldP spid="28" grpId="0"/>
      <p:bldP spid="29" grpId="0"/>
      <p:bldP spid="30" grpId="0"/>
      <p:bldP spid="32" grpId="0" animBg="1"/>
      <p:bldP spid="33" grpId="0"/>
      <p:bldP spid="34" grpId="0"/>
      <p:bldP spid="35" grpId="0"/>
      <p:bldP spid="36" grpId="0"/>
      <p:bldP spid="39" grpId="0"/>
      <p:bldP spid="42" grpId="0" animBg="1"/>
      <p:bldP spid="43" grpId="0"/>
      <p:bldP spid="44" grpId="0"/>
      <p:bldP spid="45" grpId="0"/>
      <p:bldP spid="46" grpId="0"/>
      <p:bldP spid="4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07EB6-A630-AF6F-3DFF-FDEFFED578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985F6D-6A6A-5982-33A5-4CA2FA34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Cryptography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5859E3-058E-D3A3-AFB7-7D29D13A2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Peter Shor, Algorithms for Quantum Computation: Discrete Logarithms and Factoring 1994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5C26AB-793A-CB0A-D1FD-9564F76355AB}"/>
                  </a:ext>
                </a:extLst>
              </p:cNvPr>
              <p:cNvSpPr txBox="1"/>
              <p:nvPr/>
            </p:nvSpPr>
            <p:spPr>
              <a:xfrm>
                <a:off x="5444840" y="2568311"/>
                <a:ext cx="1249507" cy="273845"/>
              </a:xfrm>
              <a:prstGeom prst="rect">
                <a:avLst/>
              </a:prstGeom>
            </p:spPr>
            <p:txBody>
              <a:bodyPr wrap="square" rtlCol="0"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/>
                        <m:t>1121820541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5C26AB-793A-CB0A-D1FD-9564F7635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840" y="2568311"/>
                <a:ext cx="1249507" cy="273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2CBDB7-97EF-60E4-4183-86E5569447FE}"/>
                  </a:ext>
                </a:extLst>
              </p:cNvPr>
              <p:cNvSpPr txBox="1"/>
              <p:nvPr/>
            </p:nvSpPr>
            <p:spPr>
              <a:xfrm>
                <a:off x="5444840" y="1963347"/>
                <a:ext cx="1249507" cy="273845"/>
              </a:xfrm>
              <a:prstGeom prst="rect">
                <a:avLst/>
              </a:prstGeom>
            </p:spPr>
            <p:txBody>
              <a:bodyPr wrap="square" rtlCol="0"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/>
                        <m:t>5340342433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2CBDB7-97EF-60E4-4183-86E55694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840" y="1963347"/>
                <a:ext cx="1249507" cy="273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EF944AD-EEBE-105F-5F0C-2BFC01FAAF77}"/>
              </a:ext>
            </a:extLst>
          </p:cNvPr>
          <p:cNvSpPr/>
          <p:nvPr/>
        </p:nvSpPr>
        <p:spPr>
          <a:xfrm>
            <a:off x="3680980" y="1713285"/>
            <a:ext cx="1314450" cy="13230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E4D382-74C3-8569-ED9D-27393D8239A7}"/>
              </a:ext>
            </a:extLst>
          </p:cNvPr>
          <p:cNvSpPr txBox="1"/>
          <p:nvPr/>
        </p:nvSpPr>
        <p:spPr>
          <a:xfrm>
            <a:off x="4322618" y="241069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79FCB-1356-C777-0F3E-1157693B24B5}"/>
              </a:ext>
            </a:extLst>
          </p:cNvPr>
          <p:cNvSpPr txBox="1"/>
          <p:nvPr/>
        </p:nvSpPr>
        <p:spPr>
          <a:xfrm>
            <a:off x="3979719" y="2192978"/>
            <a:ext cx="716972" cy="363682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dirty="0"/>
              <a:t>Shor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88B945-2012-6BB6-C643-232941F4C598}"/>
              </a:ext>
            </a:extLst>
          </p:cNvPr>
          <p:cNvCxnSpPr>
            <a:cxnSpLocks/>
          </p:cNvCxnSpPr>
          <p:nvPr/>
        </p:nvCxnSpPr>
        <p:spPr>
          <a:xfrm>
            <a:off x="3039341" y="2374819"/>
            <a:ext cx="6416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19699A-B3B6-856C-61F5-B87695027AEE}"/>
              </a:ext>
            </a:extLst>
          </p:cNvPr>
          <p:cNvCxnSpPr>
            <a:cxnSpLocks/>
          </p:cNvCxnSpPr>
          <p:nvPr/>
        </p:nvCxnSpPr>
        <p:spPr>
          <a:xfrm>
            <a:off x="4995430" y="2102806"/>
            <a:ext cx="6416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5BCB96-4A28-93FB-3727-5DD4088FAE20}"/>
              </a:ext>
            </a:extLst>
          </p:cNvPr>
          <p:cNvCxnSpPr>
            <a:cxnSpLocks/>
          </p:cNvCxnSpPr>
          <p:nvPr/>
        </p:nvCxnSpPr>
        <p:spPr>
          <a:xfrm>
            <a:off x="4995430" y="2705234"/>
            <a:ext cx="6416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BF2588-0256-0F0F-BD98-0335527D723D}"/>
                  </a:ext>
                </a:extLst>
              </p:cNvPr>
              <p:cNvSpPr txBox="1"/>
              <p:nvPr/>
            </p:nvSpPr>
            <p:spPr>
              <a:xfrm>
                <a:off x="1501483" y="2237192"/>
                <a:ext cx="1400178" cy="267016"/>
              </a:xfrm>
              <a:prstGeom prst="rect">
                <a:avLst/>
              </a:prstGeom>
            </p:spPr>
            <p:txBody>
              <a:bodyPr wrap="square" rtlCol="0"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/>
                        <m:t>5990905837313316253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BF2588-0256-0F0F-BD98-0335527D7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83" y="2237192"/>
                <a:ext cx="1400178" cy="267016"/>
              </a:xfrm>
              <a:prstGeom prst="rect">
                <a:avLst/>
              </a:prstGeom>
              <a:blipFill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FBF1FD8-D906-0F91-649D-B9AC18ED910F}"/>
              </a:ext>
            </a:extLst>
          </p:cNvPr>
          <p:cNvSpPr txBox="1"/>
          <p:nvPr/>
        </p:nvSpPr>
        <p:spPr>
          <a:xfrm>
            <a:off x="5182846" y="3198079"/>
            <a:ext cx="2433690" cy="202660"/>
          </a:xfrm>
          <a:prstGeom prst="rect">
            <a:avLst/>
          </a:prstGeom>
        </p:spPr>
        <p:txBody>
          <a:bodyPr wrap="square" rtlCol="0">
            <a:normAutofit fontScale="40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8B3322-F516-CB1E-3143-BF216161C2EE}"/>
              </a:ext>
            </a:extLst>
          </p:cNvPr>
          <p:cNvSpPr txBox="1"/>
          <p:nvPr/>
        </p:nvSpPr>
        <p:spPr>
          <a:xfrm>
            <a:off x="6712527" y="3330286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F411E5-4046-0E47-EB74-C925EAC63AC9}"/>
              </a:ext>
            </a:extLst>
          </p:cNvPr>
          <p:cNvSpPr txBox="1"/>
          <p:nvPr/>
        </p:nvSpPr>
        <p:spPr>
          <a:xfrm>
            <a:off x="5860473" y="3340677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A3825C-7546-8604-EE6A-4478F4834F90}"/>
              </a:ext>
            </a:extLst>
          </p:cNvPr>
          <p:cNvSpPr txBox="1"/>
          <p:nvPr/>
        </p:nvSpPr>
        <p:spPr>
          <a:xfrm>
            <a:off x="5182846" y="3182232"/>
            <a:ext cx="2705434" cy="71872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200" dirty="0"/>
              <a:t>With reasonable probability (i.e., can repeat constant number of times to increase probability of success)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62A5C1-02DB-4D94-D6F9-7A21C58313BF}"/>
              </a:ext>
            </a:extLst>
          </p:cNvPr>
          <p:cNvSpPr txBox="1"/>
          <p:nvPr/>
        </p:nvSpPr>
        <p:spPr>
          <a:xfrm>
            <a:off x="848855" y="3097435"/>
            <a:ext cx="2705434" cy="86542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200" dirty="0"/>
              <a:t>Allows an adversary to efficiently recover private keys from public keys for RSA, Elliptic Curves, and break key sharing approaches like Diffie Hellman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FEBF93-98C9-C104-D498-23E98B0F2216}"/>
              </a:ext>
            </a:extLst>
          </p:cNvPr>
          <p:cNvSpPr txBox="1"/>
          <p:nvPr/>
        </p:nvSpPr>
        <p:spPr>
          <a:xfrm>
            <a:off x="2985488" y="4072243"/>
            <a:ext cx="2705434" cy="71872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200" dirty="0"/>
              <a:t>In contrast to Deutch’s Algorithm, this is an </a:t>
            </a:r>
            <a:r>
              <a:rPr lang="en-US" sz="1200" b="1" dirty="0"/>
              <a:t>exponential</a:t>
            </a:r>
            <a:r>
              <a:rPr lang="en-US" sz="1200" dirty="0"/>
              <a:t> speedup compared to finding prime factors with a classical computer.</a:t>
            </a:r>
          </a:p>
        </p:txBody>
      </p:sp>
    </p:spTree>
    <p:extLst>
      <p:ext uri="{BB962C8B-B14F-4D97-AF65-F5344CB8AC3E}">
        <p14:creationId xmlns:p14="http://schemas.microsoft.com/office/powerpoint/2010/main" val="35244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/>
      <p:bldP spid="24" grpId="0"/>
      <p:bldP spid="29" grpId="0"/>
      <p:bldP spid="3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5A2A5-5B82-9333-6E49-B7857E146E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65BAC0-33D3-9C75-A054-E5374967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Cryptography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60BE2B-8093-C1E8-AA45-A46E56D2AB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Shor’s Algorithm: TLS Example</a:t>
            </a:r>
          </a:p>
        </p:txBody>
      </p:sp>
      <p:pic>
        <p:nvPicPr>
          <p:cNvPr id="8" name="Graphic 7" descr="Diploma with solid fill">
            <a:extLst>
              <a:ext uri="{FF2B5EF4-FFF2-40B4-BE49-F238E27FC236}">
                <a16:creationId xmlns:a16="http://schemas.microsoft.com/office/drawing/2014/main" id="{BB39D4BC-D0C9-CF62-EA59-CAA29D4A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829" y="2087678"/>
            <a:ext cx="388021" cy="388021"/>
          </a:xfrm>
          <a:prstGeom prst="rect">
            <a:avLst/>
          </a:prstGeom>
        </p:spPr>
      </p:pic>
      <p:pic>
        <p:nvPicPr>
          <p:cNvPr id="10" name="Graphic 9" descr="Internet outline">
            <a:extLst>
              <a:ext uri="{FF2B5EF4-FFF2-40B4-BE49-F238E27FC236}">
                <a16:creationId xmlns:a16="http://schemas.microsoft.com/office/drawing/2014/main" id="{9C51D62B-88A8-16A4-A2B2-2DAE87B7F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4486" y="3668349"/>
            <a:ext cx="914400" cy="914400"/>
          </a:xfrm>
          <a:prstGeom prst="rect">
            <a:avLst/>
          </a:prstGeom>
        </p:spPr>
      </p:pic>
      <p:pic>
        <p:nvPicPr>
          <p:cNvPr id="12" name="Graphic 11" descr="Server with solid fill">
            <a:extLst>
              <a:ext uri="{FF2B5EF4-FFF2-40B4-BE49-F238E27FC236}">
                <a16:creationId xmlns:a16="http://schemas.microsoft.com/office/drawing/2014/main" id="{01672452-DDF3-C6C6-4984-0B5312787A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7221" y="2393212"/>
            <a:ext cx="607682" cy="607682"/>
          </a:xfrm>
          <a:prstGeom prst="rect">
            <a:avLst/>
          </a:prstGeom>
        </p:spPr>
      </p:pic>
      <p:pic>
        <p:nvPicPr>
          <p:cNvPr id="13" name="Graphic 12" descr="Server with solid fill">
            <a:extLst>
              <a:ext uri="{FF2B5EF4-FFF2-40B4-BE49-F238E27FC236}">
                <a16:creationId xmlns:a16="http://schemas.microsoft.com/office/drawing/2014/main" id="{CB0F6A4C-FE95-9E07-C709-06624F9B15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0378" y="2394198"/>
            <a:ext cx="607682" cy="607682"/>
          </a:xfrm>
          <a:prstGeom prst="rect">
            <a:avLst/>
          </a:prstGeom>
        </p:spPr>
      </p:pic>
      <p:pic>
        <p:nvPicPr>
          <p:cNvPr id="15" name="Graphic 14" descr="Binary outline">
            <a:extLst>
              <a:ext uri="{FF2B5EF4-FFF2-40B4-BE49-F238E27FC236}">
                <a16:creationId xmlns:a16="http://schemas.microsoft.com/office/drawing/2014/main" id="{E3F526DD-BDA9-6A3F-5E10-5F83D61D1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5650" y="2508071"/>
            <a:ext cx="607683" cy="60768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1263C9-01C0-33AB-FE4B-6DA8BBA32B16}"/>
              </a:ext>
            </a:extLst>
          </p:cNvPr>
          <p:cNvCxnSpPr>
            <a:cxnSpLocks/>
          </p:cNvCxnSpPr>
          <p:nvPr/>
        </p:nvCxnSpPr>
        <p:spPr>
          <a:xfrm flipV="1">
            <a:off x="2658340" y="2914018"/>
            <a:ext cx="1338881" cy="90197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Diploma with solid fill">
            <a:extLst>
              <a:ext uri="{FF2B5EF4-FFF2-40B4-BE49-F238E27FC236}">
                <a16:creationId xmlns:a16="http://schemas.microsoft.com/office/drawing/2014/main" id="{E2ABCCDF-035C-273E-884B-92AD4F62A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6311" y="2152992"/>
            <a:ext cx="329803" cy="329803"/>
          </a:xfrm>
          <a:prstGeom prst="rect">
            <a:avLst/>
          </a:prstGeom>
        </p:spPr>
      </p:pic>
      <p:pic>
        <p:nvPicPr>
          <p:cNvPr id="23" name="Graphic 22" descr="Key with solid fill">
            <a:extLst>
              <a:ext uri="{FF2B5EF4-FFF2-40B4-BE49-F238E27FC236}">
                <a16:creationId xmlns:a16="http://schemas.microsoft.com/office/drawing/2014/main" id="{E61E9B8C-57A3-4B6C-C91A-CCE545CC99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6114" y="2172420"/>
            <a:ext cx="290945" cy="290945"/>
          </a:xfrm>
          <a:prstGeom prst="rect">
            <a:avLst/>
          </a:prstGeom>
        </p:spPr>
      </p:pic>
      <p:pic>
        <p:nvPicPr>
          <p:cNvPr id="24" name="Graphic 17">
            <a:extLst>
              <a:ext uri="{FF2B5EF4-FFF2-40B4-BE49-F238E27FC236}">
                <a16:creationId xmlns:a16="http://schemas.microsoft.com/office/drawing/2014/main" id="{795BFED2-AC07-E6AA-6DA9-641D29CBCF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39774" y="2508071"/>
            <a:ext cx="356671" cy="35666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96CA35-7C3E-2538-E94A-26D716A566BD}"/>
              </a:ext>
            </a:extLst>
          </p:cNvPr>
          <p:cNvCxnSpPr>
            <a:cxnSpLocks/>
          </p:cNvCxnSpPr>
          <p:nvPr/>
        </p:nvCxnSpPr>
        <p:spPr>
          <a:xfrm>
            <a:off x="4604903" y="2809638"/>
            <a:ext cx="649618" cy="227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Diploma with solid fill">
            <a:extLst>
              <a:ext uri="{FF2B5EF4-FFF2-40B4-BE49-F238E27FC236}">
                <a16:creationId xmlns:a16="http://schemas.microsoft.com/office/drawing/2014/main" id="{6C9C8806-D3B7-F784-02EF-03A0E22AC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9354" y="3906803"/>
            <a:ext cx="535132" cy="535132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6D508C-BF0A-F3F4-1D0C-D7EFF59CB6C0}"/>
              </a:ext>
            </a:extLst>
          </p:cNvPr>
          <p:cNvCxnSpPr>
            <a:cxnSpLocks/>
          </p:cNvCxnSpPr>
          <p:nvPr/>
        </p:nvCxnSpPr>
        <p:spPr>
          <a:xfrm>
            <a:off x="5700760" y="2807364"/>
            <a:ext cx="649618" cy="227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 descr="Key with solid fill">
            <a:extLst>
              <a:ext uri="{FF2B5EF4-FFF2-40B4-BE49-F238E27FC236}">
                <a16:creationId xmlns:a16="http://schemas.microsoft.com/office/drawing/2014/main" id="{5821F12C-FA46-D8EE-5E97-891C0E198A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08746" y="2136215"/>
            <a:ext cx="290945" cy="290945"/>
          </a:xfrm>
          <a:prstGeom prst="rect">
            <a:avLst/>
          </a:prstGeom>
        </p:spPr>
      </p:pic>
      <p:pic>
        <p:nvPicPr>
          <p:cNvPr id="38" name="Graphic 37" descr="Server with solid fill">
            <a:extLst>
              <a:ext uri="{FF2B5EF4-FFF2-40B4-BE49-F238E27FC236}">
                <a16:creationId xmlns:a16="http://schemas.microsoft.com/office/drawing/2014/main" id="{763CC92F-0085-11A9-24C9-407A02A52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5651" y="3834253"/>
            <a:ext cx="607682" cy="607682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826024F-1C7A-5880-66AD-89FD50345AB0}"/>
              </a:ext>
            </a:extLst>
          </p:cNvPr>
          <p:cNvCxnSpPr>
            <a:cxnSpLocks/>
          </p:cNvCxnSpPr>
          <p:nvPr/>
        </p:nvCxnSpPr>
        <p:spPr>
          <a:xfrm flipV="1">
            <a:off x="5519491" y="3108931"/>
            <a:ext cx="0" cy="72532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Diploma with solid fill">
            <a:extLst>
              <a:ext uri="{FF2B5EF4-FFF2-40B4-BE49-F238E27FC236}">
                <a16:creationId xmlns:a16="http://schemas.microsoft.com/office/drawing/2014/main" id="{A9FD9DE7-C2D7-54E9-A4DD-EAB83CF1B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9691" y="2116785"/>
            <a:ext cx="329803" cy="329803"/>
          </a:xfrm>
          <a:prstGeom prst="rect">
            <a:avLst/>
          </a:prstGeom>
        </p:spPr>
      </p:pic>
      <p:pic>
        <p:nvPicPr>
          <p:cNvPr id="43" name="Graphic 42" descr="Diploma with solid fill">
            <a:extLst>
              <a:ext uri="{FF2B5EF4-FFF2-40B4-BE49-F238E27FC236}">
                <a16:creationId xmlns:a16="http://schemas.microsoft.com/office/drawing/2014/main" id="{A782A0E8-2B1B-1CB8-BC6B-98425C1B0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3333" y="3926011"/>
            <a:ext cx="329803" cy="329803"/>
          </a:xfrm>
          <a:prstGeom prst="rect">
            <a:avLst/>
          </a:prstGeom>
        </p:spPr>
      </p:pic>
      <p:pic>
        <p:nvPicPr>
          <p:cNvPr id="44" name="Graphic 43" descr="Key with solid fill">
            <a:extLst>
              <a:ext uri="{FF2B5EF4-FFF2-40B4-BE49-F238E27FC236}">
                <a16:creationId xmlns:a16="http://schemas.microsoft.com/office/drawing/2014/main" id="{8CEE4068-8379-1C4D-3C0F-78C3B83F86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80096" y="4213006"/>
            <a:ext cx="290945" cy="290945"/>
          </a:xfrm>
          <a:prstGeom prst="rect">
            <a:avLst/>
          </a:prstGeom>
        </p:spPr>
      </p:pic>
      <p:pic>
        <p:nvPicPr>
          <p:cNvPr id="45" name="Graphic 44" descr="Key with solid fill">
            <a:extLst>
              <a:ext uri="{FF2B5EF4-FFF2-40B4-BE49-F238E27FC236}">
                <a16:creationId xmlns:a16="http://schemas.microsoft.com/office/drawing/2014/main" id="{2B349E5F-40EC-0B71-AA5F-4BC3D36B1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2636" y="2808019"/>
            <a:ext cx="290945" cy="290945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6927AAF-078E-BECA-6341-7231178847C4}"/>
              </a:ext>
            </a:extLst>
          </p:cNvPr>
          <p:cNvCxnSpPr>
            <a:cxnSpLocks/>
          </p:cNvCxnSpPr>
          <p:nvPr/>
        </p:nvCxnSpPr>
        <p:spPr>
          <a:xfrm flipV="1">
            <a:off x="2226457" y="2864739"/>
            <a:ext cx="0" cy="96951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phic 17">
            <a:extLst>
              <a:ext uri="{FF2B5EF4-FFF2-40B4-BE49-F238E27FC236}">
                <a16:creationId xmlns:a16="http://schemas.microsoft.com/office/drawing/2014/main" id="{DAAE3244-B4E0-4A6D-2270-F438A0DAFD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1563" y="1581253"/>
            <a:ext cx="356671" cy="356668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8B0879A-F94C-7050-DADE-C5F35CA6C64D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5519491" y="2136215"/>
            <a:ext cx="1" cy="3718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 descr="Image with solid fill">
            <a:extLst>
              <a:ext uri="{FF2B5EF4-FFF2-40B4-BE49-F238E27FC236}">
                <a16:creationId xmlns:a16="http://schemas.microsoft.com/office/drawing/2014/main" id="{D2AB400A-526C-2A36-C96C-E49FA071F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44449" y="1313670"/>
            <a:ext cx="419538" cy="419538"/>
          </a:xfrm>
          <a:prstGeom prst="rect">
            <a:avLst/>
          </a:prstGeom>
        </p:spPr>
      </p:pic>
      <p:pic>
        <p:nvPicPr>
          <p:cNvPr id="60" name="Graphic 59" descr="Key with solid fill">
            <a:extLst>
              <a:ext uri="{FF2B5EF4-FFF2-40B4-BE49-F238E27FC236}">
                <a16:creationId xmlns:a16="http://schemas.microsoft.com/office/drawing/2014/main" id="{4B37485A-78D5-CED1-5233-D26DFB2E57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59433" y="1328629"/>
            <a:ext cx="290945" cy="290945"/>
          </a:xfrm>
          <a:prstGeom prst="rect">
            <a:avLst/>
          </a:prstGeom>
        </p:spPr>
      </p:pic>
      <p:pic>
        <p:nvPicPr>
          <p:cNvPr id="62" name="Graphic 61" descr="Key outline">
            <a:extLst>
              <a:ext uri="{FF2B5EF4-FFF2-40B4-BE49-F238E27FC236}">
                <a16:creationId xmlns:a16="http://schemas.microsoft.com/office/drawing/2014/main" id="{3D3DB20B-110E-6BF9-437A-62AC8FB990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66219" y="1520747"/>
            <a:ext cx="268372" cy="268372"/>
          </a:xfrm>
          <a:prstGeom prst="rect">
            <a:avLst/>
          </a:prstGeom>
        </p:spPr>
      </p:pic>
      <p:pic>
        <p:nvPicPr>
          <p:cNvPr id="64" name="Graphic 63" descr="Document outline">
            <a:extLst>
              <a:ext uri="{FF2B5EF4-FFF2-40B4-BE49-F238E27FC236}">
                <a16:creationId xmlns:a16="http://schemas.microsoft.com/office/drawing/2014/main" id="{25D7D651-BE26-63CD-4BB8-97961686EA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88200" y="1365560"/>
            <a:ext cx="329804" cy="329804"/>
          </a:xfrm>
          <a:prstGeom prst="rect">
            <a:avLst/>
          </a:prstGeom>
        </p:spPr>
      </p:pic>
      <p:pic>
        <p:nvPicPr>
          <p:cNvPr id="66" name="Graphic 65" descr="Database with solid fill">
            <a:extLst>
              <a:ext uri="{FF2B5EF4-FFF2-40B4-BE49-F238E27FC236}">
                <a16:creationId xmlns:a16="http://schemas.microsoft.com/office/drawing/2014/main" id="{E3CBFE6C-D1B0-3D34-5102-DC9322A888A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42217" y="1355845"/>
            <a:ext cx="329805" cy="329805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39FDA85-6895-C5EE-40C2-76CD9FABF839}"/>
              </a:ext>
            </a:extLst>
          </p:cNvPr>
          <p:cNvCxnSpPr>
            <a:cxnSpLocks/>
          </p:cNvCxnSpPr>
          <p:nvPr/>
        </p:nvCxnSpPr>
        <p:spPr>
          <a:xfrm flipV="1">
            <a:off x="2778886" y="2648061"/>
            <a:ext cx="1154485" cy="1264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Key with solid fill">
            <a:extLst>
              <a:ext uri="{FF2B5EF4-FFF2-40B4-BE49-F238E27FC236}">
                <a16:creationId xmlns:a16="http://schemas.microsoft.com/office/drawing/2014/main" id="{9D1AA950-35C4-FEB0-0848-025F85CE94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46" y="4067533"/>
            <a:ext cx="290945" cy="29094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BCFF679-A3D9-81FB-240A-DF85CCFE5773}"/>
              </a:ext>
            </a:extLst>
          </p:cNvPr>
          <p:cNvGrpSpPr/>
          <p:nvPr/>
        </p:nvGrpSpPr>
        <p:grpSpPr>
          <a:xfrm>
            <a:off x="1591944" y="1937921"/>
            <a:ext cx="607682" cy="821103"/>
            <a:chOff x="1686802" y="1719385"/>
            <a:chExt cx="607682" cy="8211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8A6687-D2F1-67C7-9BA4-25AF97366907}"/>
                </a:ext>
              </a:extLst>
            </p:cNvPr>
            <p:cNvSpPr txBox="1"/>
            <p:nvPr/>
          </p:nvSpPr>
          <p:spPr>
            <a:xfrm>
              <a:off x="1686802" y="2050031"/>
              <a:ext cx="607682" cy="250777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/>
                <a:t>QC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388204-879F-72AD-B6A3-8B7F3800A8A4}"/>
                </a:ext>
              </a:extLst>
            </p:cNvPr>
            <p:cNvSpPr/>
            <p:nvPr/>
          </p:nvSpPr>
          <p:spPr>
            <a:xfrm>
              <a:off x="1720867" y="1719385"/>
              <a:ext cx="542291" cy="15195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E828CCC-4AE2-EB54-D385-2D7364C68B5A}"/>
                </a:ext>
              </a:extLst>
            </p:cNvPr>
            <p:cNvSpPr/>
            <p:nvPr/>
          </p:nvSpPr>
          <p:spPr>
            <a:xfrm flipV="1">
              <a:off x="1719498" y="2255712"/>
              <a:ext cx="542291" cy="284776"/>
            </a:xfrm>
            <a:prstGeom prst="arc">
              <a:avLst>
                <a:gd name="adj1" fmla="val 1074111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F2DAF5-FB42-3FEA-FF5A-09045E5FF9C9}"/>
                </a:ext>
              </a:extLst>
            </p:cNvPr>
            <p:cNvCxnSpPr>
              <a:cxnSpLocks/>
              <a:stCxn id="11" idx="2"/>
              <a:endCxn id="17" idx="0"/>
            </p:cNvCxnSpPr>
            <p:nvPr/>
          </p:nvCxnSpPr>
          <p:spPr>
            <a:xfrm flipH="1">
              <a:off x="1719642" y="1795363"/>
              <a:ext cx="1225" cy="5980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3D0868-811E-35F5-36DF-5D6B73C38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1789" y="1810318"/>
              <a:ext cx="1261" cy="620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BFBFF0-B96A-2F22-5615-CE3B49A9E787}"/>
              </a:ext>
            </a:extLst>
          </p:cNvPr>
          <p:cNvGrpSpPr/>
          <p:nvPr/>
        </p:nvGrpSpPr>
        <p:grpSpPr>
          <a:xfrm>
            <a:off x="4920226" y="1177850"/>
            <a:ext cx="607682" cy="821103"/>
            <a:chOff x="1686802" y="1719385"/>
            <a:chExt cx="607682" cy="82110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CAC6017-1A11-A5B4-8027-D5F4BC5ACC9D}"/>
                </a:ext>
              </a:extLst>
            </p:cNvPr>
            <p:cNvSpPr txBox="1"/>
            <p:nvPr/>
          </p:nvSpPr>
          <p:spPr>
            <a:xfrm>
              <a:off x="1686802" y="2050031"/>
              <a:ext cx="607682" cy="250777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/>
                <a:t>QC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6400AB6-1670-9859-09E0-2A3B7846ED91}"/>
                </a:ext>
              </a:extLst>
            </p:cNvPr>
            <p:cNvSpPr/>
            <p:nvPr/>
          </p:nvSpPr>
          <p:spPr>
            <a:xfrm>
              <a:off x="1720867" y="1719385"/>
              <a:ext cx="542291" cy="15195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6CE5213D-66A7-90CF-385B-CEC982856AF3}"/>
                </a:ext>
              </a:extLst>
            </p:cNvPr>
            <p:cNvSpPr/>
            <p:nvPr/>
          </p:nvSpPr>
          <p:spPr>
            <a:xfrm flipV="1">
              <a:off x="1719498" y="2255712"/>
              <a:ext cx="542291" cy="284776"/>
            </a:xfrm>
            <a:prstGeom prst="arc">
              <a:avLst>
                <a:gd name="adj1" fmla="val 1074111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08884AF-441C-C829-FBDF-F7041AFFFFDB}"/>
                </a:ext>
              </a:extLst>
            </p:cNvPr>
            <p:cNvCxnSpPr>
              <a:cxnSpLocks/>
              <a:stCxn id="40" idx="2"/>
              <a:endCxn id="41" idx="0"/>
            </p:cNvCxnSpPr>
            <p:nvPr/>
          </p:nvCxnSpPr>
          <p:spPr>
            <a:xfrm flipH="1">
              <a:off x="1719642" y="1795363"/>
              <a:ext cx="1225" cy="5980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DE2C240-948F-0BF6-062D-7AEF26CC03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1789" y="1810318"/>
              <a:ext cx="1261" cy="620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DA6B6E2-C918-9B0E-14F9-FC1B4D42B31C}"/>
              </a:ext>
            </a:extLst>
          </p:cNvPr>
          <p:cNvSpPr txBox="1"/>
          <p:nvPr/>
        </p:nvSpPr>
        <p:spPr>
          <a:xfrm>
            <a:off x="4136571" y="1494971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9F809-F287-9306-A15B-797C948148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AB8952-90B0-2C8F-6090-E92B2F64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Cryptography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A08A99-C7E9-DDB0-B9FB-0483E4A7DF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Lov Grover, A Fast Quantum Mechanical Algorithm for Database Search, 1996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D4609-B82B-8B80-D889-DDB2923356D1}"/>
                  </a:ext>
                </a:extLst>
              </p:cNvPr>
              <p:cNvSpPr txBox="1"/>
              <p:nvPr/>
            </p:nvSpPr>
            <p:spPr>
              <a:xfrm>
                <a:off x="5569531" y="2204201"/>
                <a:ext cx="1249507" cy="273845"/>
              </a:xfrm>
              <a:prstGeom prst="rect">
                <a:avLst/>
              </a:prstGeom>
            </p:spPr>
            <p:txBody>
              <a:bodyPr wrap="square" rtlCol="0"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Key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|…⟩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D4609-B82B-8B80-D889-DDB292335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31" y="2204201"/>
                <a:ext cx="1249507" cy="273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8509090-A58F-10A0-096B-60835AA36217}"/>
              </a:ext>
            </a:extLst>
          </p:cNvPr>
          <p:cNvSpPr/>
          <p:nvPr/>
        </p:nvSpPr>
        <p:spPr>
          <a:xfrm>
            <a:off x="3680980" y="1713285"/>
            <a:ext cx="1314450" cy="13230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8C572-9CA1-1982-39C7-A4BACA16AFAA}"/>
              </a:ext>
            </a:extLst>
          </p:cNvPr>
          <p:cNvSpPr txBox="1"/>
          <p:nvPr/>
        </p:nvSpPr>
        <p:spPr>
          <a:xfrm>
            <a:off x="4322618" y="241069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3C3661-C20D-1557-4263-E6F7042B82B3}"/>
              </a:ext>
            </a:extLst>
          </p:cNvPr>
          <p:cNvSpPr txBox="1"/>
          <p:nvPr/>
        </p:nvSpPr>
        <p:spPr>
          <a:xfrm>
            <a:off x="3979719" y="2192978"/>
            <a:ext cx="716972" cy="363682"/>
          </a:xfrm>
          <a:prstGeom prst="rect">
            <a:avLst/>
          </a:prstGeom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en-US" dirty="0"/>
              <a:t>Grover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67DB8-7506-0688-B53D-2F8AB289032B}"/>
              </a:ext>
            </a:extLst>
          </p:cNvPr>
          <p:cNvCxnSpPr>
            <a:cxnSpLocks/>
          </p:cNvCxnSpPr>
          <p:nvPr/>
        </p:nvCxnSpPr>
        <p:spPr>
          <a:xfrm>
            <a:off x="3039341" y="2374819"/>
            <a:ext cx="6416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F613FA-843B-A8C4-CB2F-EA573766DB81}"/>
              </a:ext>
            </a:extLst>
          </p:cNvPr>
          <p:cNvCxnSpPr>
            <a:cxnSpLocks/>
          </p:cNvCxnSpPr>
          <p:nvPr/>
        </p:nvCxnSpPr>
        <p:spPr>
          <a:xfrm>
            <a:off x="5005821" y="2343660"/>
            <a:ext cx="6416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329131-015B-3F71-D3F6-958EB96E9B4A}"/>
                  </a:ext>
                </a:extLst>
              </p:cNvPr>
              <p:cNvSpPr txBox="1"/>
              <p:nvPr/>
            </p:nvSpPr>
            <p:spPr>
              <a:xfrm>
                <a:off x="374073" y="2246506"/>
                <a:ext cx="2592532" cy="310154"/>
              </a:xfrm>
              <a:prstGeom prst="rect">
                <a:avLst/>
              </a:prstGeom>
            </p:spPr>
            <p:txBody>
              <a:bodyPr wrap="square" rtlCol="0"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/>
                        <m:t>ace</m:t>
                      </m:r>
                      <m:r>
                        <m:rPr>
                          <m:nor/>
                        </m:rPr>
                        <a:rPr lang="en-US"/>
                        <m:t>6724</m:t>
                      </m:r>
                      <m:r>
                        <m:rPr>
                          <m:nor/>
                        </m:rPr>
                        <a:rPr lang="en-US"/>
                        <m:t>fb</m:t>
                      </m:r>
                      <m:r>
                        <m:rPr>
                          <m:nor/>
                        </m:rPr>
                        <a:rPr lang="en-US"/>
                        <m:t>227</m:t>
                      </m:r>
                      <m:r>
                        <m:rPr>
                          <m:nor/>
                        </m:rPr>
                        <a:rPr lang="en-US"/>
                        <m:t>aa</m:t>
                      </m:r>
                      <m:r>
                        <m:rPr>
                          <m:nor/>
                        </m:rPr>
                        <a:rPr lang="en-US"/>
                        <m:t>3</m:t>
                      </m:r>
                      <m:r>
                        <m:rPr>
                          <m:nor/>
                        </m:rPr>
                        <a:rPr lang="en-US"/>
                        <m:t>e</m:t>
                      </m:r>
                      <m:r>
                        <m:rPr>
                          <m:nor/>
                        </m:rPr>
                        <a:rPr lang="en-US"/>
                        <m:t>0</m:t>
                      </m:r>
                      <m:r>
                        <m:rPr>
                          <m:nor/>
                        </m:rPr>
                        <a:rPr lang="en-US"/>
                        <m:t>e</m:t>
                      </m:r>
                      <m:r>
                        <m:rPr>
                          <m:nor/>
                        </m:rPr>
                        <a:rPr lang="en-US"/>
                        <m:t>6</m:t>
                      </m:r>
                      <m:r>
                        <m:rPr>
                          <m:nor/>
                        </m:rPr>
                        <a:rPr lang="en-US"/>
                        <m:t>eb</m:t>
                      </m:r>
                      <m:r>
                        <m:rPr>
                          <m:nor/>
                        </m:rPr>
                        <a:rPr lang="en-US"/>
                        <m:t>4211</m:t>
                      </m:r>
                      <m:r>
                        <m:rPr>
                          <m:nor/>
                        </m:rPr>
                        <a:rPr lang="en-US"/>
                        <m:t>f</m:t>
                      </m:r>
                      <m:r>
                        <m:rPr>
                          <m:nor/>
                        </m:rPr>
                        <a:rPr lang="en-US"/>
                        <m:t>2</m:t>
                      </m:r>
                      <m:r>
                        <m:rPr>
                          <m:nor/>
                        </m:rPr>
                        <a:rPr lang="en-US"/>
                        <m:t>a</m:t>
                      </m:r>
                      <m:r>
                        <m:rPr>
                          <m:nor/>
                        </m:rPr>
                        <a:rPr lang="en-US" smtClean="0"/>
                        <m:t>3</m:t>
                      </m:r>
                      <m:r>
                        <m:rPr>
                          <m:nor/>
                        </m:rPr>
                        <a:rPr lang="en-US"/>
                        <m:t>b</m:t>
                      </m:r>
                      <m:r>
                        <m:rPr>
                          <m:nor/>
                        </m:rPr>
                        <a:rPr lang="en-US"/>
                        <m:t>67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329131-015B-3F71-D3F6-958EB96E9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3" y="2246506"/>
                <a:ext cx="2592532" cy="310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67236ED-87F4-5AF8-8E57-733BDA9B81BE}"/>
              </a:ext>
            </a:extLst>
          </p:cNvPr>
          <p:cNvSpPr txBox="1"/>
          <p:nvPr/>
        </p:nvSpPr>
        <p:spPr>
          <a:xfrm>
            <a:off x="374073" y="3146349"/>
            <a:ext cx="3254498" cy="47415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200" dirty="0"/>
              <a:t>Obtains a quadratic speedup compared to classical brute force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FED20D-51A1-1845-F308-6C55CB02BED1}"/>
              </a:ext>
            </a:extLst>
          </p:cNvPr>
          <p:cNvSpPr txBox="1"/>
          <p:nvPr/>
        </p:nvSpPr>
        <p:spPr>
          <a:xfrm>
            <a:off x="5191788" y="3228350"/>
            <a:ext cx="3254499" cy="31015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200" dirty="0"/>
              <a:t>Less of a speed up compared to Shor’s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7B648E-4A43-924B-9E4D-781D6BC5724D}"/>
                  </a:ext>
                </a:extLst>
              </p:cNvPr>
              <p:cNvSpPr txBox="1"/>
              <p:nvPr/>
            </p:nvSpPr>
            <p:spPr>
              <a:xfrm>
                <a:off x="2331173" y="4258801"/>
                <a:ext cx="4014064" cy="485620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200" dirty="0"/>
                  <a:t>Can be mitigated by doubling the key size for AES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128×2/2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1200" dirty="0"/>
                  <a:t> which is still intractably large for brute force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7B648E-4A43-924B-9E4D-781D6BC57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73" y="4258801"/>
                <a:ext cx="4014064" cy="485620"/>
              </a:xfrm>
              <a:prstGeom prst="rect">
                <a:avLst/>
              </a:prstGeom>
              <a:blipFill>
                <a:blip r:embed="rId4"/>
                <a:stretch>
                  <a:fillRect r="-31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E08CFA0-8C05-0E68-72E3-48864590203F}"/>
              </a:ext>
            </a:extLst>
          </p:cNvPr>
          <p:cNvSpPr txBox="1"/>
          <p:nvPr/>
        </p:nvSpPr>
        <p:spPr>
          <a:xfrm>
            <a:off x="2263890" y="3859731"/>
            <a:ext cx="4081347" cy="31015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200" dirty="0"/>
              <a:t>Similar pre-image attack on cryptographic hash functions</a:t>
            </a:r>
          </a:p>
        </p:txBody>
      </p:sp>
    </p:spTree>
    <p:extLst>
      <p:ext uri="{BB962C8B-B14F-4D97-AF65-F5344CB8AC3E}">
        <p14:creationId xmlns:p14="http://schemas.microsoft.com/office/powerpoint/2010/main" val="21478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6" grpId="0"/>
      <p:bldP spid="17" grpId="0"/>
      <p:bldP spid="18" grpId="0"/>
      <p:bldP spid="1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68BC4-5F5E-3827-E03C-C55424934F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CB9A74-C70B-1213-12CD-E714C645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Measures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245B83-CAD4-3F64-23DC-A917E19250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Module Learning with Errors (MLE)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F75BB-921B-2932-F75A-4A9D6F655838}"/>
              </a:ext>
            </a:extLst>
          </p:cNvPr>
          <p:cNvSpPr txBox="1"/>
          <p:nvPr/>
        </p:nvSpPr>
        <p:spPr>
          <a:xfrm>
            <a:off x="384464" y="1376795"/>
            <a:ext cx="3423804" cy="67541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950D7-5922-B649-B513-882AEE4CC4CC}"/>
              </a:ext>
            </a:extLst>
          </p:cNvPr>
          <p:cNvSpPr txBox="1"/>
          <p:nvPr/>
        </p:nvSpPr>
        <p:spPr>
          <a:xfrm>
            <a:off x="2244436" y="1569027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26A07-7839-D868-AF79-27498B89CE86}"/>
              </a:ext>
            </a:extLst>
          </p:cNvPr>
          <p:cNvSpPr txBox="1"/>
          <p:nvPr/>
        </p:nvSpPr>
        <p:spPr>
          <a:xfrm>
            <a:off x="384464" y="1241714"/>
            <a:ext cx="6824204" cy="162617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Need to encrypt information asymmetrically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Without a loss of generality, deriving ephemeral keys between parties works as 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be based on problems believed to be quantum resistant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DA510B-1168-ED3C-9C3D-56EED05C436E}"/>
              </a:ext>
            </a:extLst>
          </p:cNvPr>
          <p:cNvSpPr txBox="1"/>
          <p:nvPr/>
        </p:nvSpPr>
        <p:spPr>
          <a:xfrm>
            <a:off x="384464" y="2524006"/>
            <a:ext cx="6686600" cy="162617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Need to produce digital signatures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C8315B-C0DE-D8CA-2445-3728172300B8}"/>
              </a:ext>
            </a:extLst>
          </p:cNvPr>
          <p:cNvSpPr txBox="1"/>
          <p:nvPr/>
        </p:nvSpPr>
        <p:spPr>
          <a:xfrm>
            <a:off x="384464" y="3088697"/>
            <a:ext cx="5844886" cy="162617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l"/>
            <a:r>
              <a:rPr lang="en-US" dirty="0"/>
              <a:t>Solution: Module Learning with Errors</a:t>
            </a:r>
          </a:p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90ED9-E643-E402-637E-438B32B6A7CA}"/>
              </a:ext>
            </a:extLst>
          </p:cNvPr>
          <p:cNvSpPr txBox="1"/>
          <p:nvPr/>
        </p:nvSpPr>
        <p:spPr>
          <a:xfrm>
            <a:off x="384464" y="3579668"/>
            <a:ext cx="3917372" cy="789709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715B67-C91A-D6B3-5FB6-A647F4255F0C}"/>
                  </a:ext>
                </a:extLst>
              </p:cNvPr>
              <p:cNvSpPr txBox="1"/>
              <p:nvPr/>
            </p:nvSpPr>
            <p:spPr>
              <a:xfrm>
                <a:off x="415637" y="3501735"/>
                <a:ext cx="7626927" cy="1110215"/>
              </a:xfrm>
              <a:prstGeom prst="rect">
                <a:avLst/>
              </a:prstGeom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/>
                  <a:t>Given a set of samples derived from a public matrix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, a secret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and noise, it should be infeasible to derive the secret vector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 to derive shared encryption keys and to sign messages</a:t>
                </a:r>
              </a:p>
              <a:p>
                <a:endParaRPr lang="en-US" dirty="0"/>
              </a:p>
              <a:p>
                <a:r>
                  <a:rPr lang="en-US" dirty="0"/>
                  <a:t>Instead of reals, Module Learning with Errors (MLE) uses Polynomial Rings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algn="l"/>
                <a:r>
                  <a:rPr lang="en-US" dirty="0"/>
                  <a:t>Other approaches can use rounding instead of noise (i.e., Learning with Rounding) but are not included in the current standards</a:t>
                </a:r>
              </a:p>
              <a:p>
                <a:pPr algn="l"/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715B67-C91A-D6B3-5FB6-A647F4255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7" y="3501735"/>
                <a:ext cx="7626927" cy="1110215"/>
              </a:xfrm>
              <a:prstGeom prst="rect">
                <a:avLst/>
              </a:prstGeom>
              <a:blipFill>
                <a:blip r:embed="rId2"/>
                <a:stretch>
                  <a:fillRect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62B6D-7198-91B7-2CD9-29339307B6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DFD87F-95D3-9F4B-65AE-661B0A9E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Resistant Asymmetric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457FD8-8306-2E63-8FB9-B13A7973F2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ML-KEM “</a:t>
            </a:r>
            <a:r>
              <a:rPr lang="en-US" i="0" dirty="0"/>
              <a:t>CRYSTALS-Kyber: A CCA-Secure Module-Lattice-Based KEM”</a:t>
            </a:r>
          </a:p>
        </p:txBody>
      </p:sp>
      <p:pic>
        <p:nvPicPr>
          <p:cNvPr id="9" name="Picture 8" descr="A diagram of a key system&#10;&#10;AI-generated content may be incorrect.">
            <a:extLst>
              <a:ext uri="{FF2B5EF4-FFF2-40B4-BE49-F238E27FC236}">
                <a16:creationId xmlns:a16="http://schemas.microsoft.com/office/drawing/2014/main" id="{07F605B2-4F4D-9B46-4E78-4CF08F95B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23" y="1144761"/>
            <a:ext cx="4815609" cy="3393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95B607-64DE-722E-5FC9-C99BF25D0507}"/>
              </a:ext>
            </a:extLst>
          </p:cNvPr>
          <p:cNvSpPr txBox="1"/>
          <p:nvPr/>
        </p:nvSpPr>
        <p:spPr>
          <a:xfrm>
            <a:off x="852054" y="4642138"/>
            <a:ext cx="2945823" cy="285750"/>
          </a:xfrm>
          <a:prstGeom prst="rect">
            <a:avLst/>
          </a:prstGeom>
        </p:spPr>
        <p:txBody>
          <a:bodyPr wrap="square" rtlCol="0"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csrc.nist.gov</a:t>
            </a:r>
            <a:r>
              <a:rPr lang="en-US" dirty="0"/>
              <a:t>/pubs/</a:t>
            </a:r>
            <a:r>
              <a:rPr lang="en-US" dirty="0" err="1"/>
              <a:t>fips</a:t>
            </a:r>
            <a:r>
              <a:rPr lang="en-US" dirty="0"/>
              <a:t>/203/final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43561-743E-8B83-257D-1ADBB48C8F92}"/>
              </a:ext>
            </a:extLst>
          </p:cNvPr>
          <p:cNvSpPr txBox="1"/>
          <p:nvPr/>
        </p:nvSpPr>
        <p:spPr>
          <a:xfrm>
            <a:off x="850401" y="1719509"/>
            <a:ext cx="872623" cy="399143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200" dirty="0"/>
              <a:t>Quinn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5081D6-1EC0-DC7D-F35C-39A096E7E58B}"/>
              </a:ext>
            </a:extLst>
          </p:cNvPr>
          <p:cNvGrpSpPr/>
          <p:nvPr/>
        </p:nvGrpSpPr>
        <p:grpSpPr>
          <a:xfrm>
            <a:off x="981657" y="2112838"/>
            <a:ext cx="607682" cy="821103"/>
            <a:chOff x="1686802" y="1719385"/>
            <a:chExt cx="607682" cy="8211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574F81-8874-9E64-0F44-E2E57911A4B6}"/>
                </a:ext>
              </a:extLst>
            </p:cNvPr>
            <p:cNvSpPr txBox="1"/>
            <p:nvPr/>
          </p:nvSpPr>
          <p:spPr>
            <a:xfrm>
              <a:off x="1686802" y="2050031"/>
              <a:ext cx="607682" cy="250777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/>
                <a:t>QC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DC879E-90ED-2576-5577-D3F5D2CE8D0B}"/>
                </a:ext>
              </a:extLst>
            </p:cNvPr>
            <p:cNvSpPr/>
            <p:nvPr/>
          </p:nvSpPr>
          <p:spPr>
            <a:xfrm>
              <a:off x="1720867" y="1719385"/>
              <a:ext cx="542291" cy="15195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E0795EF-57FC-5614-14C4-4DA48DB7725A}"/>
                </a:ext>
              </a:extLst>
            </p:cNvPr>
            <p:cNvSpPr/>
            <p:nvPr/>
          </p:nvSpPr>
          <p:spPr>
            <a:xfrm flipV="1">
              <a:off x="1719498" y="2255712"/>
              <a:ext cx="542291" cy="284776"/>
            </a:xfrm>
            <a:prstGeom prst="arc">
              <a:avLst>
                <a:gd name="adj1" fmla="val 1074111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E9A959-047D-F5E8-1364-7F628B3C45B8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 flipH="1">
              <a:off x="1719642" y="1795363"/>
              <a:ext cx="1225" cy="5980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01C6CA-7F69-C91C-92C3-65EAD8FA7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1789" y="1810318"/>
              <a:ext cx="1261" cy="620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F26B3FB-2188-7AFD-6377-589AE39C64EE}"/>
              </a:ext>
            </a:extLst>
          </p:cNvPr>
          <p:cNvSpPr/>
          <p:nvPr/>
        </p:nvSpPr>
        <p:spPr>
          <a:xfrm>
            <a:off x="2539999" y="2354360"/>
            <a:ext cx="3457449" cy="3149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BB8229-AD6A-2252-2672-80AAB8003F4F}"/>
              </a:ext>
            </a:extLst>
          </p:cNvPr>
          <p:cNvSpPr txBox="1"/>
          <p:nvPr/>
        </p:nvSpPr>
        <p:spPr>
          <a:xfrm>
            <a:off x="6182532" y="2267732"/>
            <a:ext cx="2489754" cy="48824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US" sz="1100" dirty="0"/>
              <a:t>Alice sends Bob a key that allows them to agree on a shared symmetric key.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E4EF2-6266-CAC8-75E1-9A6EFBA4805C}"/>
              </a:ext>
            </a:extLst>
          </p:cNvPr>
          <p:cNvSpPr txBox="1"/>
          <p:nvPr/>
        </p:nvSpPr>
        <p:spPr>
          <a:xfrm>
            <a:off x="7068457" y="2699657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BCBE3CB-920A-C5FA-B026-FE1ADDEED551}"/>
              </a:ext>
            </a:extLst>
          </p:cNvPr>
          <p:cNvSpPr/>
          <p:nvPr/>
        </p:nvSpPr>
        <p:spPr>
          <a:xfrm>
            <a:off x="858808" y="3479141"/>
            <a:ext cx="872623" cy="22023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ciphertext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E7776F7-9333-E588-C587-ECD4385772C7}"/>
              </a:ext>
            </a:extLst>
          </p:cNvPr>
          <p:cNvSpPr/>
          <p:nvPr/>
        </p:nvSpPr>
        <p:spPr>
          <a:xfrm>
            <a:off x="716094" y="3096425"/>
            <a:ext cx="1158049" cy="22023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encapsulation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6D1193-A0E6-FF9F-8A75-B54E0CBEDC0D}"/>
                  </a:ext>
                </a:extLst>
              </p:cNvPr>
              <p:cNvSpPr txBox="1"/>
              <p:nvPr/>
            </p:nvSpPr>
            <p:spPr>
              <a:xfrm>
                <a:off x="383170" y="3803544"/>
                <a:ext cx="1823901" cy="488247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sz="1100" dirty="0"/>
                  <a:t>Quinn cannot learn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100" dirty="0"/>
                  <a:t> from intercepted transmissions.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6D1193-A0E6-FF9F-8A75-B54E0CBED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70" y="3803544"/>
                <a:ext cx="1823901" cy="4882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3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4" grpId="0" animBg="1"/>
      <p:bldP spid="15" grpId="0"/>
      <p:bldP spid="18" grpId="0" animBg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63FB9-12E4-2C93-7D13-0AD347F649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58DB68-04DA-9B89-EE14-B0AC6ECC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Resistant Digital Signatures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5587D-1EB6-415E-3F4A-897E38D57E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ML-DSA (CRYSTALS-</a:t>
            </a:r>
            <a:r>
              <a:rPr lang="en-US" dirty="0" err="1"/>
              <a:t>Dilithium</a:t>
            </a:r>
            <a:r>
              <a:rPr lang="en-US" dirty="0"/>
              <a:t>)</a:t>
            </a:r>
          </a:p>
        </p:txBody>
      </p:sp>
      <p:pic>
        <p:nvPicPr>
          <p:cNvPr id="9" name="Picture 8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8AF1C855-CE7B-B0A0-268E-3E35117D0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20" y="988976"/>
            <a:ext cx="5538440" cy="35192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F81078-6495-D744-2872-A8A97A618810}"/>
              </a:ext>
            </a:extLst>
          </p:cNvPr>
          <p:cNvSpPr/>
          <p:nvPr/>
        </p:nvSpPr>
        <p:spPr>
          <a:xfrm>
            <a:off x="4935682" y="3761509"/>
            <a:ext cx="2249632" cy="17664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C5BD1C-CE84-64F0-DF6E-4B58238A6D54}"/>
              </a:ext>
            </a:extLst>
          </p:cNvPr>
          <p:cNvSpPr/>
          <p:nvPr/>
        </p:nvSpPr>
        <p:spPr>
          <a:xfrm>
            <a:off x="4064576" y="2706832"/>
            <a:ext cx="3120737" cy="2183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93DD3-B402-59CF-B36B-B3CD6BB58E85}"/>
              </a:ext>
            </a:extLst>
          </p:cNvPr>
          <p:cNvSpPr txBox="1"/>
          <p:nvPr/>
        </p:nvSpPr>
        <p:spPr>
          <a:xfrm>
            <a:off x="878032" y="4551218"/>
            <a:ext cx="4057650" cy="27535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1300" dirty="0"/>
              <a:t>https://</a:t>
            </a:r>
            <a:r>
              <a:rPr lang="en-US" sz="1300" dirty="0" err="1"/>
              <a:t>nvlpubs.nist.gov</a:t>
            </a:r>
            <a:r>
              <a:rPr lang="en-US" sz="1300" dirty="0"/>
              <a:t>/</a:t>
            </a:r>
            <a:r>
              <a:rPr lang="en-US" sz="1300" dirty="0" err="1"/>
              <a:t>nistpubs</a:t>
            </a:r>
            <a:r>
              <a:rPr lang="en-US" sz="1300" dirty="0"/>
              <a:t>/FIPS/NIST.FIPS.204.pdf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63CA05-F2A4-B9F5-120D-CC6D8BD6DD87}"/>
                  </a:ext>
                </a:extLst>
              </p:cNvPr>
              <p:cNvSpPr txBox="1"/>
              <p:nvPr/>
            </p:nvSpPr>
            <p:spPr>
              <a:xfrm>
                <a:off x="7242074" y="3437455"/>
                <a:ext cx="1704513" cy="648108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r>
                  <a:rPr lang="en-US" sz="1000" dirty="0"/>
                  <a:t>The matrix of polynomials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1000" dirty="0"/>
                  <a:t> and signature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000" dirty="0"/>
                  <a:t> are sufficient to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000" dirty="0"/>
                  <a:t> was signed by the party given by the public key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1000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63CA05-F2A4-B9F5-120D-CC6D8BD6D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074" y="3437455"/>
                <a:ext cx="1704513" cy="648108"/>
              </a:xfrm>
              <a:prstGeom prst="rect">
                <a:avLst/>
              </a:prstGeom>
              <a:blipFill>
                <a:blip r:embed="rId3"/>
                <a:stretch>
                  <a:fillRect r="-741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0889E01-ACB4-449C-D7C9-69218FAA5C4E}"/>
              </a:ext>
            </a:extLst>
          </p:cNvPr>
          <p:cNvSpPr txBox="1"/>
          <p:nvPr/>
        </p:nvSpPr>
        <p:spPr>
          <a:xfrm>
            <a:off x="7563775" y="2410287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6E7C7A-902B-BE29-F774-875B4B8A85A3}"/>
              </a:ext>
            </a:extLst>
          </p:cNvPr>
          <p:cNvSpPr txBox="1"/>
          <p:nvPr/>
        </p:nvSpPr>
        <p:spPr>
          <a:xfrm>
            <a:off x="7439487" y="2565647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48026E-EEC0-000F-9029-32644CC9824C}"/>
                  </a:ext>
                </a:extLst>
              </p:cNvPr>
              <p:cNvSpPr txBox="1"/>
              <p:nvPr/>
            </p:nvSpPr>
            <p:spPr>
              <a:xfrm>
                <a:off x="115663" y="3160419"/>
                <a:ext cx="1690106" cy="824477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r>
                  <a:rPr lang="en-US" sz="1000" dirty="0"/>
                  <a:t>The system of equations defined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1000" dirty="0"/>
                  <a:t>, the secret vector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000" dirty="0"/>
                  <a:t>, and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000" dirty="0"/>
                  <a:t> are too hard for Quinn to solve to forge a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𝑄𝑢𝑖𝑛𝑛</m:t>
                        </m:r>
                      </m:sub>
                    </m:sSub>
                  </m:oMath>
                </a14:m>
                <a:r>
                  <a:rPr lang="en-US" sz="1000" dirty="0"/>
                  <a:t>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48026E-EEC0-000F-9029-32644CC9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3" y="3160419"/>
                <a:ext cx="1690106" cy="824477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BD0561C-0E1D-14F3-4C83-FE605A9380CD}"/>
              </a:ext>
            </a:extLst>
          </p:cNvPr>
          <p:cNvSpPr txBox="1"/>
          <p:nvPr/>
        </p:nvSpPr>
        <p:spPr>
          <a:xfrm>
            <a:off x="525619" y="1793833"/>
            <a:ext cx="872623" cy="399143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200" dirty="0"/>
              <a:t>Quinn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E8CA12-0984-66C6-66C1-77F0FE0BEEFE}"/>
              </a:ext>
            </a:extLst>
          </p:cNvPr>
          <p:cNvGrpSpPr/>
          <p:nvPr/>
        </p:nvGrpSpPr>
        <p:grpSpPr>
          <a:xfrm>
            <a:off x="656875" y="2187162"/>
            <a:ext cx="607682" cy="821103"/>
            <a:chOff x="1686802" y="1719385"/>
            <a:chExt cx="607682" cy="8211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A9DF4B-6B65-38B8-D5F3-9206E69BE5E4}"/>
                </a:ext>
              </a:extLst>
            </p:cNvPr>
            <p:cNvSpPr txBox="1"/>
            <p:nvPr/>
          </p:nvSpPr>
          <p:spPr>
            <a:xfrm>
              <a:off x="1686802" y="2050031"/>
              <a:ext cx="607682" cy="250777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/>
                <a:t>QC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26C7329-27F1-4F3F-D884-07315D177C1F}"/>
                </a:ext>
              </a:extLst>
            </p:cNvPr>
            <p:cNvSpPr/>
            <p:nvPr/>
          </p:nvSpPr>
          <p:spPr>
            <a:xfrm>
              <a:off x="1720867" y="1719385"/>
              <a:ext cx="542291" cy="15195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EEDC6EC-8155-7B03-9240-B4C2F7EA8D2E}"/>
                </a:ext>
              </a:extLst>
            </p:cNvPr>
            <p:cNvSpPr/>
            <p:nvPr/>
          </p:nvSpPr>
          <p:spPr>
            <a:xfrm flipV="1">
              <a:off x="1719498" y="2255712"/>
              <a:ext cx="542291" cy="284776"/>
            </a:xfrm>
            <a:prstGeom prst="arc">
              <a:avLst>
                <a:gd name="adj1" fmla="val 1074111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6621A9-1364-9A5C-8BA6-D5176DADF24F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>
            <a:xfrm flipH="1">
              <a:off x="1719642" y="1795363"/>
              <a:ext cx="1225" cy="5980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5014B8-7F10-7E10-36CF-F8CC081D40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1789" y="1810318"/>
              <a:ext cx="1261" cy="620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70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4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57A5B-9B9F-6034-734D-2DB0B57389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5A9F2E-A910-6CF6-51CE-029CEBDE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Resistant Digital Signatures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FBECF8-7308-F11E-9411-05112C454C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Cryptographic Hash Functions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F26A5-E43C-86D3-76B1-CAA59E9FDC6E}"/>
              </a:ext>
            </a:extLst>
          </p:cNvPr>
          <p:cNvSpPr txBox="1"/>
          <p:nvPr/>
        </p:nvSpPr>
        <p:spPr>
          <a:xfrm>
            <a:off x="368877" y="1221423"/>
            <a:ext cx="7121813" cy="436418"/>
          </a:xfrm>
          <a:prstGeom prst="rect">
            <a:avLst/>
          </a:prstGeom>
        </p:spPr>
        <p:txBody>
          <a:bodyPr wrap="square" rtlCol="0">
            <a:normAutofit fontScale="70000" lnSpcReduction="20000"/>
          </a:bodyPr>
          <a:lstStyle/>
          <a:p>
            <a:r>
              <a:rPr lang="en-US" dirty="0"/>
              <a:t>Leslie Lamport, “Constructing Digital Signatures from a One Way Function</a:t>
            </a:r>
            <a:r>
              <a:rPr lang="en-US" b="1" dirty="0"/>
              <a:t>” </a:t>
            </a:r>
            <a:r>
              <a:rPr lang="en-US" dirty="0"/>
              <a:t>1979 (Lamport Signatures)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1904B-6C60-C8A5-856F-2D2D2E1AAB61}"/>
              </a:ext>
            </a:extLst>
          </p:cNvPr>
          <p:cNvSpPr txBox="1"/>
          <p:nvPr/>
        </p:nvSpPr>
        <p:spPr>
          <a:xfrm>
            <a:off x="368877" y="1708486"/>
            <a:ext cx="8572124" cy="436418"/>
          </a:xfrm>
          <a:prstGeom prst="rect">
            <a:avLst/>
          </a:prstGeom>
        </p:spPr>
        <p:txBody>
          <a:bodyPr wrap="square" rtlCol="0">
            <a:normAutofit fontScale="70000" lnSpcReduction="20000"/>
          </a:bodyPr>
          <a:lstStyle/>
          <a:p>
            <a:r>
              <a:rPr lang="en-US" dirty="0"/>
              <a:t>Leighton and Micali “Large Provably Fast and Secure Digital Signature Schemes Based on Secure Hash Functions” 1995 (LMS)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908D09-9009-AF34-1C82-CD45306556B2}"/>
                  </a:ext>
                </a:extLst>
              </p:cNvPr>
              <p:cNvSpPr txBox="1"/>
              <p:nvPr/>
            </p:nvSpPr>
            <p:spPr>
              <a:xfrm>
                <a:off x="282288" y="2711673"/>
                <a:ext cx="7141769" cy="436418"/>
              </a:xfrm>
              <a:prstGeom prst="rect">
                <a:avLst/>
              </a:prstGeom>
            </p:spPr>
            <p:txBody>
              <a:bodyPr wrap="square" rtlCol="0">
                <a:normAutofit fontScale="77500" lnSpcReduction="20000"/>
              </a:bodyPr>
              <a:lstStyle/>
              <a:p>
                <a:pPr algn="l"/>
                <a:r>
                  <a:rPr lang="en-US" dirty="0"/>
                  <a:t>Repeatedly hash message data with a secret key to sign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𝑠𝑒𝑐𝑟𝑒𝑡</m:t>
                        </m:r>
                      </m:e>
                      <m:e>
                        <m:d>
                          <m:dPr>
                            <m:beg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||…)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908D09-9009-AF34-1C82-CD4530655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8" y="2711673"/>
                <a:ext cx="7141769" cy="436418"/>
              </a:xfrm>
              <a:prstGeom prst="rect">
                <a:avLst/>
              </a:prstGeom>
              <a:blipFill>
                <a:blip r:embed="rId2"/>
                <a:stretch>
                  <a:fillRect l="-355" t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FF54F9-D26D-F42E-AB05-C5936CE55C32}"/>
                  </a:ext>
                </a:extLst>
              </p:cNvPr>
              <p:cNvSpPr txBox="1"/>
              <p:nvPr/>
            </p:nvSpPr>
            <p:spPr>
              <a:xfrm>
                <a:off x="326141" y="3146379"/>
                <a:ext cx="6939397" cy="436418"/>
              </a:xfrm>
              <a:prstGeom prst="rect">
                <a:avLst/>
              </a:prstGeom>
            </p:spPr>
            <p:txBody>
              <a:bodyPr wrap="square" rtlCol="0">
                <a:normAutofit fontScale="70000" lnSpcReduction="20000"/>
              </a:bodyPr>
              <a:lstStyle/>
              <a:p>
                <a:pPr algn="l"/>
                <a:r>
                  <a:rPr lang="en-US" dirty="0"/>
                  <a:t>Give the the verifier enough information to recover the public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a 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for a given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below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FF54F9-D26D-F42E-AB05-C5936CE55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41" y="3146379"/>
                <a:ext cx="6939397" cy="436418"/>
              </a:xfrm>
              <a:prstGeom prst="rect">
                <a:avLst/>
              </a:prstGeom>
              <a:blipFill>
                <a:blip r:embed="rId3"/>
                <a:stretch>
                  <a:fillRect l="-182" t="-833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D6825FB-810B-5DBD-2815-58461ACC52A3}"/>
              </a:ext>
            </a:extLst>
          </p:cNvPr>
          <p:cNvSpPr txBox="1"/>
          <p:nvPr/>
        </p:nvSpPr>
        <p:spPr>
          <a:xfrm>
            <a:off x="338149" y="2187923"/>
            <a:ext cx="4528706" cy="436418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l"/>
            <a:r>
              <a:rPr lang="en-US" sz="1300" dirty="0" err="1"/>
              <a:t>eXtended</a:t>
            </a:r>
            <a:r>
              <a:rPr lang="en-US" sz="1300" dirty="0"/>
              <a:t> Merkle Signature Scheme (XMSS) (NIST SP 800-208)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63480-BD53-B059-8414-B9C64218030F}"/>
              </a:ext>
            </a:extLst>
          </p:cNvPr>
          <p:cNvSpPr txBox="1"/>
          <p:nvPr/>
        </p:nvSpPr>
        <p:spPr>
          <a:xfrm>
            <a:off x="5237958" y="2206124"/>
            <a:ext cx="3034546" cy="26241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sz="1300" dirty="0"/>
              <a:t>SPHINCS    (NIST SLH-DSA)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950E79-58B0-63F1-F194-EBD5A24462CB}"/>
              </a:ext>
            </a:extLst>
          </p:cNvPr>
          <p:cNvSpPr txBox="1"/>
          <p:nvPr/>
        </p:nvSpPr>
        <p:spPr>
          <a:xfrm>
            <a:off x="4956629" y="38100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0669CC-39BE-8414-7021-A9054557C084}"/>
                  </a:ext>
                </a:extLst>
              </p:cNvPr>
              <p:cNvSpPr txBox="1"/>
              <p:nvPr/>
            </p:nvSpPr>
            <p:spPr>
              <a:xfrm>
                <a:off x="3944258" y="4567200"/>
                <a:ext cx="529771" cy="413657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0669CC-39BE-8414-7021-A9054557C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58" y="4567200"/>
                <a:ext cx="529771" cy="413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3EE91A-6657-357C-1866-DDDFF9C78D35}"/>
                  </a:ext>
                </a:extLst>
              </p:cNvPr>
              <p:cNvSpPr txBox="1"/>
              <p:nvPr/>
            </p:nvSpPr>
            <p:spPr>
              <a:xfrm>
                <a:off x="2552701" y="4019056"/>
                <a:ext cx="529771" cy="413657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3EE91A-6657-357C-1866-DDDFF9C78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01" y="4019056"/>
                <a:ext cx="529771" cy="413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8075B0-309B-46D1-4E98-75F204056AA4}"/>
                  </a:ext>
                </a:extLst>
              </p:cNvPr>
              <p:cNvSpPr txBox="1"/>
              <p:nvPr/>
            </p:nvSpPr>
            <p:spPr>
              <a:xfrm>
                <a:off x="4209144" y="4009890"/>
                <a:ext cx="529771" cy="413657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8075B0-309B-46D1-4E98-75F204056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4" y="4009890"/>
                <a:ext cx="529771" cy="41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BB1F627-C822-AC84-6B50-7CA1401CBFD9}"/>
              </a:ext>
            </a:extLst>
          </p:cNvPr>
          <p:cNvSpPr txBox="1"/>
          <p:nvPr/>
        </p:nvSpPr>
        <p:spPr>
          <a:xfrm>
            <a:off x="3380923" y="3605143"/>
            <a:ext cx="529771" cy="41365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0B92BB-9C6E-6387-0BFB-3C743FDD0964}"/>
                  </a:ext>
                </a:extLst>
              </p:cNvPr>
              <p:cNvSpPr txBox="1"/>
              <p:nvPr/>
            </p:nvSpPr>
            <p:spPr>
              <a:xfrm>
                <a:off x="3380923" y="3452580"/>
                <a:ext cx="529771" cy="413657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0B92BB-9C6E-6387-0BFB-3C743FDD0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23" y="3452580"/>
                <a:ext cx="529771" cy="413657"/>
              </a:xfrm>
              <a:prstGeom prst="rect">
                <a:avLst/>
              </a:prstGeom>
              <a:blipFill>
                <a:blip r:embed="rId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BF6A61-3FAD-0D41-BCC5-94ADBBDB9FC4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4209144" y="4423547"/>
            <a:ext cx="264886" cy="143653"/>
          </a:xfrm>
          <a:prstGeom prst="line">
            <a:avLst/>
          </a:prstGeom>
          <a:ln w="19050">
            <a:solidFill>
              <a:schemeClr val="tx1"/>
            </a:solidFill>
            <a:head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DA0AE8-1064-2D3F-BF3A-028C5E5ECD6E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>
            <a:off x="3645809" y="3866237"/>
            <a:ext cx="828221" cy="143653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92E258-BAA0-5A95-B538-6F7675647132}"/>
                  </a:ext>
                </a:extLst>
              </p:cNvPr>
              <p:cNvSpPr txBox="1"/>
              <p:nvPr/>
            </p:nvSpPr>
            <p:spPr>
              <a:xfrm>
                <a:off x="4474029" y="4584137"/>
                <a:ext cx="529771" cy="413657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92E258-BAA0-5A95-B538-6F767564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29" y="4584137"/>
                <a:ext cx="529771" cy="41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833B717-09C6-645B-CF2C-E9701F5E47F1}"/>
              </a:ext>
            </a:extLst>
          </p:cNvPr>
          <p:cNvCxnSpPr>
            <a:cxnSpLocks/>
            <a:stCxn id="21" idx="2"/>
            <a:endCxn id="32" idx="0"/>
          </p:cNvCxnSpPr>
          <p:nvPr/>
        </p:nvCxnSpPr>
        <p:spPr>
          <a:xfrm>
            <a:off x="4474030" y="4423547"/>
            <a:ext cx="264885" cy="160590"/>
          </a:xfrm>
          <a:prstGeom prst="line">
            <a:avLst/>
          </a:prstGeom>
          <a:ln w="19050">
            <a:solidFill>
              <a:schemeClr val="tx1"/>
            </a:solidFill>
            <a:head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103356-F691-7A44-CEB5-389D33D5F3E3}"/>
              </a:ext>
            </a:extLst>
          </p:cNvPr>
          <p:cNvCxnSpPr>
            <a:cxnSpLocks/>
            <a:stCxn id="20" idx="0"/>
            <a:endCxn id="23" idx="2"/>
          </p:cNvCxnSpPr>
          <p:nvPr/>
        </p:nvCxnSpPr>
        <p:spPr>
          <a:xfrm flipV="1">
            <a:off x="2817587" y="3866237"/>
            <a:ext cx="828222" cy="15281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2272F12-4EA7-2943-801E-83D0B6821259}"/>
                  </a:ext>
                </a:extLst>
              </p:cNvPr>
              <p:cNvSpPr txBox="1"/>
              <p:nvPr/>
            </p:nvSpPr>
            <p:spPr>
              <a:xfrm>
                <a:off x="6127214" y="4138540"/>
                <a:ext cx="1820415" cy="620605"/>
              </a:xfrm>
              <a:prstGeom prst="rect">
                <a:avLst/>
              </a:prstGeom>
            </p:spPr>
            <p:txBody>
              <a:bodyPr wrap="square" rtlCol="0">
                <a:normAutofit fontScale="55000" lnSpcReduction="20000"/>
              </a:bodyPr>
              <a:lstStyle/>
              <a:p>
                <a:pPr algn="ctr"/>
                <a:r>
                  <a:rPr lang="en-US" dirty="0"/>
                  <a:t>Quinn cannot use Grover’s compute the pre-image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dirty="0"/>
                  <a:t> to learn the secret key.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2272F12-4EA7-2943-801E-83D0B6821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14" y="4138540"/>
                <a:ext cx="1820415" cy="620605"/>
              </a:xfrm>
              <a:prstGeom prst="rect">
                <a:avLst/>
              </a:prstGeom>
              <a:blipFill>
                <a:blip r:embed="rId9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6253F4C-FF2F-5279-2530-38E61E1EF6B0}"/>
              </a:ext>
            </a:extLst>
          </p:cNvPr>
          <p:cNvSpPr txBox="1"/>
          <p:nvPr/>
        </p:nvSpPr>
        <p:spPr>
          <a:xfrm>
            <a:off x="5348161" y="3597269"/>
            <a:ext cx="872623" cy="399143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200" dirty="0"/>
              <a:t>Quinn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C6962BD-A233-A00C-794C-23833D392059}"/>
              </a:ext>
            </a:extLst>
          </p:cNvPr>
          <p:cNvGrpSpPr/>
          <p:nvPr/>
        </p:nvGrpSpPr>
        <p:grpSpPr>
          <a:xfrm>
            <a:off x="5486836" y="3973594"/>
            <a:ext cx="607682" cy="821103"/>
            <a:chOff x="1686802" y="1719385"/>
            <a:chExt cx="607682" cy="82110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6EB3D58-26EC-2637-7D6D-AB2A40F17EB2}"/>
                </a:ext>
              </a:extLst>
            </p:cNvPr>
            <p:cNvSpPr txBox="1"/>
            <p:nvPr/>
          </p:nvSpPr>
          <p:spPr>
            <a:xfrm>
              <a:off x="1686802" y="2050031"/>
              <a:ext cx="607682" cy="250777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/>
                <a:t>QC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ED50F39-BDEE-1228-1A06-4B9112E69F0D}"/>
                </a:ext>
              </a:extLst>
            </p:cNvPr>
            <p:cNvSpPr/>
            <p:nvPr/>
          </p:nvSpPr>
          <p:spPr>
            <a:xfrm>
              <a:off x="1720867" y="1719385"/>
              <a:ext cx="542291" cy="15195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0AFD5F6B-98D2-B55B-31A2-F0C5C5BF96D9}"/>
                </a:ext>
              </a:extLst>
            </p:cNvPr>
            <p:cNvSpPr/>
            <p:nvPr/>
          </p:nvSpPr>
          <p:spPr>
            <a:xfrm flipV="1">
              <a:off x="1719498" y="2255712"/>
              <a:ext cx="542291" cy="284776"/>
            </a:xfrm>
            <a:prstGeom prst="arc">
              <a:avLst>
                <a:gd name="adj1" fmla="val 1074111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321D867-64AA-6851-5DC0-B0EFAF97FCFE}"/>
                </a:ext>
              </a:extLst>
            </p:cNvPr>
            <p:cNvCxnSpPr>
              <a:cxnSpLocks/>
              <a:stCxn id="54" idx="2"/>
              <a:endCxn id="55" idx="0"/>
            </p:cNvCxnSpPr>
            <p:nvPr/>
          </p:nvCxnSpPr>
          <p:spPr>
            <a:xfrm flipH="1">
              <a:off x="1719642" y="1795363"/>
              <a:ext cx="1225" cy="5980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A3961D5-FEBC-DD23-9225-6F46174C1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1789" y="1810318"/>
              <a:ext cx="1261" cy="620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DDE6BC17-453E-C0CF-FE47-A5064E88C4C9}"/>
              </a:ext>
            </a:extLst>
          </p:cNvPr>
          <p:cNvSpPr txBox="1"/>
          <p:nvPr/>
        </p:nvSpPr>
        <p:spPr>
          <a:xfrm>
            <a:off x="6613236" y="381461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8" grpId="0"/>
      <p:bldP spid="20" grpId="0"/>
      <p:bldP spid="21" grpId="0"/>
      <p:bldP spid="23" grpId="0"/>
      <p:bldP spid="32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3A94F1-549C-C7EB-3F34-71845815E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289" y="1252981"/>
            <a:ext cx="7438155" cy="3485274"/>
          </a:xfrm>
        </p:spPr>
        <p:txBody>
          <a:bodyPr>
            <a:normAutofit/>
          </a:bodyPr>
          <a:lstStyle/>
          <a:p>
            <a:r>
              <a:rPr lang="en-US" dirty="0"/>
              <a:t>Overview of Quantum Computing</a:t>
            </a:r>
          </a:p>
          <a:p>
            <a:r>
              <a:rPr lang="en-US" dirty="0"/>
              <a:t>Attacks on Cryptography</a:t>
            </a:r>
          </a:p>
          <a:p>
            <a:r>
              <a:rPr lang="en-US" dirty="0"/>
              <a:t>Post-Quantum Cryptography Approaches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Preskill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https://www.preskill.caltech.edu/ph229/</a:t>
            </a:r>
            <a:endParaRPr lang="en-US" dirty="0"/>
          </a:p>
          <a:p>
            <a:pPr lvl="1"/>
            <a:r>
              <a:rPr lang="en-US" dirty="0"/>
              <a:t>Scott Aaronson</a:t>
            </a:r>
          </a:p>
          <a:p>
            <a:pPr lvl="2"/>
            <a:r>
              <a:rPr lang="en-US" dirty="0">
                <a:hlinkClick r:id="rId3"/>
              </a:rPr>
              <a:t>https://scottaaronson.blog</a:t>
            </a:r>
            <a:endParaRPr lang="en-US" dirty="0"/>
          </a:p>
          <a:p>
            <a:pPr lvl="1"/>
            <a:r>
              <a:rPr lang="en-US" dirty="0"/>
              <a:t>Peter Shor</a:t>
            </a:r>
          </a:p>
          <a:p>
            <a:pPr lvl="2"/>
            <a:r>
              <a:rPr lang="en-US" dirty="0">
                <a:hlinkClick r:id="rId4"/>
              </a:rPr>
              <a:t>https://math.mit.edu/~shor/435-LN/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Rahul Simha</a:t>
            </a:r>
            <a:endParaRPr lang="en-US" dirty="0">
              <a:hlinkClick r:id="rId5"/>
            </a:endParaRPr>
          </a:p>
          <a:p>
            <a:pPr lvl="2"/>
            <a:r>
              <a:rPr lang="en-US" dirty="0">
                <a:hlinkClick r:id="rId5"/>
              </a:rPr>
              <a:t>https://www2.seas.gwu.edu/~simhaweb/quantum/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C08A9-D3C4-F82E-76A8-DB91250425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DEE8CF-C343-A472-EE0C-4DC1AD85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2B1C76-FB2E-398E-964C-7F4D2B007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Overview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73946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65673-4C09-5CE9-4B8F-EE32900F71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635BE5-F23F-C78B-5D66-13B07712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F5BD3-40A5-D54F-EF09-3DE2CC718220}"/>
              </a:ext>
            </a:extLst>
          </p:cNvPr>
          <p:cNvSpPr txBox="1"/>
          <p:nvPr/>
        </p:nvSpPr>
        <p:spPr>
          <a:xfrm>
            <a:off x="683491" y="138545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EE812AE-8C77-D22B-2CDB-C1A7BB0407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289" y="877455"/>
            <a:ext cx="7438155" cy="3860800"/>
          </a:xfrm>
        </p:spPr>
        <p:txBody>
          <a:bodyPr>
            <a:normAutofit fontScale="77500" lnSpcReduction="2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/>
              <a:t>Claude Shannon, A Symbolic Analysis of Relay and Switching Circuits, MS Thesis, MIT 1940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Richard Feynman, Simulating Physics with Computers, International Journal of Theoretical Physics 1982 (Based on 1981 MIT talk)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Richard Feynman, Quantum Mechanical Computers, Optics News, 1985 (Based on 1984 talk)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David J. Griffiths and Darrell F. Schroeter, Introduction to Quantum Mechanics, Cambridge University Press 2018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David Deutsch, Quantum Theory, the Church-Turing Principle and the Universal Quantum Computer, Proceedings of the Royal Society of London, 1985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David Deutsch and Richard Jozsa, Rapid Solutions of Problems by Quantum Computation, Proceedings of the Royal Society of London, 1992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Peter Shor, Algorithms for Quantum Computation: Discrete Logarithm and Factoring, IEEE Annual Symposium on the Fundamentals of Computer Science (FOCS), 1994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Lov K Grover, A Fast Quantum Mechanical Algorithm for Database Search, ACM Symposium on the Theory of Computing (STOC) 1996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Sanjeev Arora, Rong Ge, New Algorithms for Learning in Presence of Errors, International Colloquium on Automata, Languages, and Programming 2011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J Bos et al. CRYSTALS-Kyber: A CCA-Secure Module-Lattice-Based KEM, IEEE European Symposium on Security and Privacy (</a:t>
            </a:r>
            <a:r>
              <a:rPr lang="en-US" sz="1200" dirty="0" err="1"/>
              <a:t>EuroS&amp;P</a:t>
            </a:r>
            <a:r>
              <a:rPr lang="en-US" sz="1200" dirty="0"/>
              <a:t>) 2018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FIPS-203 Module-Lattice-Based Key-Encapsulation Mechanism Standard, NIST 2024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L Ducas, Crystals–</a:t>
            </a:r>
            <a:r>
              <a:rPr lang="en-US" sz="1200" dirty="0" err="1"/>
              <a:t>Dilithium</a:t>
            </a:r>
            <a:r>
              <a:rPr lang="en-US" sz="1200" dirty="0"/>
              <a:t>: Digital Signatures from Module Lattices. IACR Transactions on Symmetric Cryptology 2018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FIPS-204 Module-Lattice-Based Digital Signature Standard, NIST 2024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Leslie Lamport, Constructing Digital Signatures from a One Way Function, SRI International 1979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Leighton and Micali, Large Provably Fast and Secure Digital Signature Schemes Based on Secure Hash Functions, US Patent 1995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SP 800-208 Recommendation for Stateful Hash-Based Signature Schemes, NIST 2020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FIPS 205 SLH-DSA Stateless Hash-Based Digital Signature Standard, NIST 2024</a:t>
            </a:r>
          </a:p>
        </p:txBody>
      </p:sp>
    </p:spTree>
    <p:extLst>
      <p:ext uri="{BB962C8B-B14F-4D97-AF65-F5344CB8AC3E}">
        <p14:creationId xmlns:p14="http://schemas.microsoft.com/office/powerpoint/2010/main" val="30649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AAC110-1B19-1EF0-BEEF-42DF3038A7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55D1A3-3224-1367-6A1A-59A739AA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Computing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E2123-6E97-1F28-8699-437002098C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Claude Shannon, A Symbolic Analysis of Relay and Switching Circuits 1940</a:t>
            </a:r>
          </a:p>
        </p:txBody>
      </p:sp>
      <p:pic>
        <p:nvPicPr>
          <p:cNvPr id="7" name="Picture 6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13E6C74C-9D8C-30DA-3C26-292F9F3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41" y="1203917"/>
            <a:ext cx="6043325" cy="33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4C3BB-6E78-1D97-A4E4-600F8AD63FA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72D332-7AFA-3A1A-D5C8-2E02531B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5B391B-F326-E6CE-2DBC-C5BCC990F7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Richard Feynman, Quantum Mechanical Computers 1984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8C03E-88FD-6CD2-030C-39E5FAAC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8" y="1545933"/>
            <a:ext cx="8834542" cy="23706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22D7FC-4A34-C057-5006-DF972E273FE5}"/>
              </a:ext>
            </a:extLst>
          </p:cNvPr>
          <p:cNvSpPr txBox="1"/>
          <p:nvPr/>
        </p:nvSpPr>
        <p:spPr>
          <a:xfrm>
            <a:off x="2878335" y="4047468"/>
            <a:ext cx="3642448" cy="475699"/>
          </a:xfrm>
          <a:prstGeom prst="rect">
            <a:avLst/>
          </a:prstGeom>
        </p:spPr>
        <p:txBody>
          <a:bodyPr wrap="square" rtlCol="0">
            <a:normAutofit fontScale="55000" lnSpcReduction="20000"/>
          </a:bodyPr>
          <a:lstStyle/>
          <a:p>
            <a:pPr algn="ctr"/>
            <a:r>
              <a:rPr lang="en-US" dirty="0"/>
              <a:t>It is believed that a Quantum Computer can</a:t>
            </a:r>
          </a:p>
          <a:p>
            <a:pPr algn="ctr"/>
            <a:r>
              <a:rPr lang="en-US" dirty="0"/>
              <a:t>“efficiently simulate any physical process that occurs in Nature”</a:t>
            </a:r>
          </a:p>
          <a:p>
            <a:pPr algn="ctr"/>
            <a:r>
              <a:rPr lang="en-US" dirty="0"/>
              <a:t>- John </a:t>
            </a:r>
            <a:r>
              <a:rPr lang="en-US" dirty="0" err="1"/>
              <a:t>Preskill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CA4889-F900-FD6D-C0A0-487DB667A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Quantum Computing Overview</a:t>
            </a:r>
          </a:p>
          <a:p>
            <a:r>
              <a:rPr lang="en-US" dirty="0"/>
              <a:t>Attacks on Cryptography</a:t>
            </a:r>
          </a:p>
          <a:p>
            <a:pPr lvl="1"/>
            <a:r>
              <a:rPr lang="en-US" dirty="0"/>
              <a:t>Shor’s Algorithm</a:t>
            </a:r>
          </a:p>
          <a:p>
            <a:pPr lvl="1"/>
            <a:r>
              <a:rPr lang="en-US" dirty="0"/>
              <a:t>Grover’s Algorithm</a:t>
            </a:r>
          </a:p>
          <a:p>
            <a:r>
              <a:rPr lang="en-US" dirty="0"/>
              <a:t>Counter Measures</a:t>
            </a:r>
          </a:p>
          <a:p>
            <a:pPr lvl="1"/>
            <a:r>
              <a:rPr lang="en-US" dirty="0"/>
              <a:t>Asymmetric Encryption</a:t>
            </a:r>
          </a:p>
          <a:p>
            <a:pPr lvl="1"/>
            <a:r>
              <a:rPr lang="en-US" dirty="0"/>
              <a:t>Digital Signatures</a:t>
            </a:r>
          </a:p>
          <a:p>
            <a:pPr lvl="2"/>
            <a:r>
              <a:rPr lang="en-US" dirty="0"/>
              <a:t>Module Learning with Errors (MLE)</a:t>
            </a:r>
          </a:p>
          <a:p>
            <a:pPr lvl="2"/>
            <a:r>
              <a:rPr lang="en-US" dirty="0"/>
              <a:t>Cryptographic Hash Functions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CE11C-3A95-0416-F041-B3FBAFF8EF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DB1A1E-3A45-F5C8-D3C9-1E02E6EF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4C8C17-F458-2A30-781A-7DBE5E5F31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Quantum Threats to Cryptography</a:t>
            </a:r>
          </a:p>
        </p:txBody>
      </p:sp>
    </p:spTree>
    <p:extLst>
      <p:ext uri="{BB962C8B-B14F-4D97-AF65-F5344CB8AC3E}">
        <p14:creationId xmlns:p14="http://schemas.microsoft.com/office/powerpoint/2010/main" val="369210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CDA77-2225-2198-D5B5-F6F24A329D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F7AACF-7B13-EDA2-E212-8BE3DDFA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64F029-C962-F4B1-C037-E3D0527D5D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Qubits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4319B-E136-033E-9413-98F6BDBDA566}"/>
              </a:ext>
            </a:extLst>
          </p:cNvPr>
          <p:cNvSpPr txBox="1"/>
          <p:nvPr/>
        </p:nvSpPr>
        <p:spPr>
          <a:xfrm>
            <a:off x="278862" y="1101187"/>
            <a:ext cx="2864721" cy="61504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700" dirty="0"/>
              <a:t>A two-dimensional unit length complex vector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A4B18-1748-1FB5-7562-E42878E707A4}"/>
              </a:ext>
            </a:extLst>
          </p:cNvPr>
          <p:cNvSpPr txBox="1"/>
          <p:nvPr/>
        </p:nvSpPr>
        <p:spPr>
          <a:xfrm>
            <a:off x="597267" y="1860513"/>
            <a:ext cx="1812943" cy="761119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21B1E0-F85E-A107-E9DE-1B2C89238026}"/>
                  </a:ext>
                </a:extLst>
              </p:cNvPr>
              <p:cNvSpPr txBox="1"/>
              <p:nvPr/>
            </p:nvSpPr>
            <p:spPr>
              <a:xfrm>
                <a:off x="973888" y="1690879"/>
                <a:ext cx="1474668" cy="687121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21B1E0-F85E-A107-E9DE-1B2C89238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88" y="1690879"/>
                <a:ext cx="1474668" cy="687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D2D120-AF4A-98A3-97A4-E55FC3A28B04}"/>
                  </a:ext>
                </a:extLst>
              </p:cNvPr>
              <p:cNvSpPr txBox="1"/>
              <p:nvPr/>
            </p:nvSpPr>
            <p:spPr>
              <a:xfrm>
                <a:off x="973888" y="2285819"/>
                <a:ext cx="1474668" cy="567866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D2D120-AF4A-98A3-97A4-E55FC3A2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88" y="2285819"/>
                <a:ext cx="1474668" cy="567866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7A7252E-A023-41AE-FBFE-C2FFD7BC57B0}"/>
              </a:ext>
            </a:extLst>
          </p:cNvPr>
          <p:cNvSpPr txBox="1"/>
          <p:nvPr/>
        </p:nvSpPr>
        <p:spPr>
          <a:xfrm>
            <a:off x="365614" y="2855273"/>
            <a:ext cx="1760873" cy="32980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l"/>
            <a:r>
              <a:rPr lang="en-US" sz="1600" dirty="0"/>
              <a:t>The Standard Basis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13625-B0EB-6155-10D7-11F8D7FB508D}"/>
              </a:ext>
            </a:extLst>
          </p:cNvPr>
          <p:cNvSpPr txBox="1"/>
          <p:nvPr/>
        </p:nvSpPr>
        <p:spPr>
          <a:xfrm>
            <a:off x="5813819" y="1183585"/>
            <a:ext cx="2384608" cy="329802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dirty="0"/>
              <a:t>Using Multiple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558C63-D8E3-5877-D72D-FDD5C476B1ED}"/>
                  </a:ext>
                </a:extLst>
              </p:cNvPr>
              <p:cNvSpPr txBox="1"/>
              <p:nvPr/>
            </p:nvSpPr>
            <p:spPr>
              <a:xfrm>
                <a:off x="5914029" y="1630922"/>
                <a:ext cx="432143" cy="343561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558C63-D8E3-5877-D72D-FDD5C476B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029" y="1630922"/>
                <a:ext cx="432143" cy="343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D32A23-FF12-CDF1-C515-273C4908383B}"/>
                  </a:ext>
                </a:extLst>
              </p:cNvPr>
              <p:cNvSpPr txBox="1"/>
              <p:nvPr/>
            </p:nvSpPr>
            <p:spPr>
              <a:xfrm>
                <a:off x="5914028" y="2069292"/>
                <a:ext cx="432143" cy="343561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D32A23-FF12-CDF1-C515-273C49083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028" y="2069292"/>
                <a:ext cx="432143" cy="3435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39E05E-2592-82AF-DEF4-2B147B973A6A}"/>
              </a:ext>
            </a:extLst>
          </p:cNvPr>
          <p:cNvCxnSpPr>
            <a:cxnSpLocks/>
          </p:cNvCxnSpPr>
          <p:nvPr/>
        </p:nvCxnSpPr>
        <p:spPr>
          <a:xfrm>
            <a:off x="6346171" y="1807989"/>
            <a:ext cx="72412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E4CCE5-789F-FCA3-7AC6-A5EB41D43E70}"/>
              </a:ext>
            </a:extLst>
          </p:cNvPr>
          <p:cNvCxnSpPr>
            <a:cxnSpLocks/>
            <a:stCxn id="17" idx="3"/>
            <a:endCxn id="29" idx="2"/>
          </p:cNvCxnSpPr>
          <p:nvPr/>
        </p:nvCxnSpPr>
        <p:spPr>
          <a:xfrm flipV="1">
            <a:off x="6346171" y="2241072"/>
            <a:ext cx="771692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27A6579B-E831-25F3-64B2-72D78F67A891}"/>
              </a:ext>
            </a:extLst>
          </p:cNvPr>
          <p:cNvSpPr/>
          <p:nvPr/>
        </p:nvSpPr>
        <p:spPr>
          <a:xfrm>
            <a:off x="7070293" y="1720777"/>
            <a:ext cx="174423" cy="1744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6276C8-AFC5-3D1B-C626-52C38105184F}"/>
              </a:ext>
            </a:extLst>
          </p:cNvPr>
          <p:cNvSpPr/>
          <p:nvPr/>
        </p:nvSpPr>
        <p:spPr>
          <a:xfrm>
            <a:off x="7117863" y="2201431"/>
            <a:ext cx="79282" cy="79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152506-ABDA-81E2-3E5F-CF4B49ABCD82}"/>
              </a:ext>
            </a:extLst>
          </p:cNvPr>
          <p:cNvCxnSpPr>
            <a:cxnSpLocks/>
            <a:stCxn id="28" idx="4"/>
            <a:endCxn id="29" idx="0"/>
          </p:cNvCxnSpPr>
          <p:nvPr/>
        </p:nvCxnSpPr>
        <p:spPr>
          <a:xfrm flipH="1">
            <a:off x="7157504" y="1895200"/>
            <a:ext cx="1" cy="30623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F4B7192-5C66-E5E3-5F0C-615DAD9133FE}"/>
              </a:ext>
            </a:extLst>
          </p:cNvPr>
          <p:cNvCxnSpPr>
            <a:cxnSpLocks/>
          </p:cNvCxnSpPr>
          <p:nvPr/>
        </p:nvCxnSpPr>
        <p:spPr>
          <a:xfrm>
            <a:off x="7244716" y="1804288"/>
            <a:ext cx="72412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CCBDC4A-BB79-24EF-E2DD-A19236AF1142}"/>
              </a:ext>
            </a:extLst>
          </p:cNvPr>
          <p:cNvCxnSpPr>
            <a:cxnSpLocks/>
          </p:cNvCxnSpPr>
          <p:nvPr/>
        </p:nvCxnSpPr>
        <p:spPr>
          <a:xfrm>
            <a:off x="7197145" y="2241072"/>
            <a:ext cx="77169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2F9B8F0-E112-72B7-A160-7BF5BDAB165A}"/>
                  </a:ext>
                </a:extLst>
              </p:cNvPr>
              <p:cNvSpPr txBox="1"/>
              <p:nvPr/>
            </p:nvSpPr>
            <p:spPr>
              <a:xfrm>
                <a:off x="5856878" y="2524299"/>
                <a:ext cx="881627" cy="343561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0⊗1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2F9B8F0-E112-72B7-A160-7BF5BDAB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878" y="2524299"/>
                <a:ext cx="881627" cy="343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82D6814-90EA-B697-8830-CB0A98AED833}"/>
                  </a:ext>
                </a:extLst>
              </p:cNvPr>
              <p:cNvSpPr txBox="1"/>
              <p:nvPr/>
            </p:nvSpPr>
            <p:spPr>
              <a:xfrm>
                <a:off x="6626109" y="2524298"/>
                <a:ext cx="948489" cy="343561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82D6814-90EA-B697-8830-CB0A98AED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109" y="2524298"/>
                <a:ext cx="948489" cy="343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BB2AE87-CEBC-4FA3-C12E-61BB681E4727}"/>
                  </a:ext>
                </a:extLst>
              </p:cNvPr>
              <p:cNvSpPr txBox="1"/>
              <p:nvPr/>
            </p:nvSpPr>
            <p:spPr>
              <a:xfrm>
                <a:off x="7383960" y="2524298"/>
                <a:ext cx="948489" cy="343561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BB2AE87-CEBC-4FA3-C12E-61BB681E4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960" y="2524298"/>
                <a:ext cx="948489" cy="343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EC2278-D585-FC27-47E5-4FC4506388B1}"/>
                  </a:ext>
                </a:extLst>
              </p:cNvPr>
              <p:cNvSpPr txBox="1"/>
              <p:nvPr/>
            </p:nvSpPr>
            <p:spPr>
              <a:xfrm>
                <a:off x="5713835" y="2890000"/>
                <a:ext cx="2648621" cy="878771"/>
              </a:xfrm>
              <a:prstGeom prst="rect">
                <a:avLst/>
              </a:prstGeom>
            </p:spPr>
            <p:txBody>
              <a:bodyPr wrap="square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EC2278-D585-FC27-47E5-4FC450638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835" y="2890000"/>
                <a:ext cx="2648621" cy="878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A404C7B4-4C0F-052E-9CA0-93B88A273460}"/>
              </a:ext>
            </a:extLst>
          </p:cNvPr>
          <p:cNvSpPr txBox="1"/>
          <p:nvPr/>
        </p:nvSpPr>
        <p:spPr>
          <a:xfrm>
            <a:off x="3135865" y="3162640"/>
            <a:ext cx="2318472" cy="40623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700" dirty="0"/>
              <a:t>Qubits in Super 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8EEB366-3E5B-7499-7295-784B23660145}"/>
                  </a:ext>
                </a:extLst>
              </p:cNvPr>
              <p:cNvSpPr txBox="1"/>
              <p:nvPr/>
            </p:nvSpPr>
            <p:spPr>
              <a:xfrm>
                <a:off x="1981945" y="3528894"/>
                <a:ext cx="4555668" cy="447810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8EEB366-3E5B-7499-7295-784B23660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45" y="3528894"/>
                <a:ext cx="4555668" cy="447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23AC820D-088D-48AF-9AFB-9B495DEFAA70}"/>
              </a:ext>
            </a:extLst>
          </p:cNvPr>
          <p:cNvSpPr txBox="1"/>
          <p:nvPr/>
        </p:nvSpPr>
        <p:spPr>
          <a:xfrm>
            <a:off x="365614" y="3329385"/>
            <a:ext cx="1368809" cy="31245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6DBCBC6-EB40-3287-43B2-8EB7CEBB69DC}"/>
                  </a:ext>
                </a:extLst>
              </p:cNvPr>
              <p:cNvSpPr txBox="1"/>
              <p:nvPr/>
            </p:nvSpPr>
            <p:spPr>
              <a:xfrm>
                <a:off x="216606" y="3633832"/>
                <a:ext cx="1675341" cy="415709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6DBCBC6-EB40-3287-43B2-8EB7CEBB6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6" y="3633832"/>
                <a:ext cx="1675341" cy="415709"/>
              </a:xfrm>
              <a:prstGeom prst="rect">
                <a:avLst/>
              </a:prstGeom>
              <a:blipFill>
                <a:blip r:embed="rId12"/>
                <a:stretch>
                  <a:fillRect l="-12879" t="-103030" b="-14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E658AF-913B-0763-7189-69E2AE1A0F20}"/>
                  </a:ext>
                </a:extLst>
              </p:cNvPr>
              <p:cNvSpPr txBox="1"/>
              <p:nvPr/>
            </p:nvSpPr>
            <p:spPr>
              <a:xfrm>
                <a:off x="5099584" y="3921743"/>
                <a:ext cx="2548945" cy="447810"/>
              </a:xfrm>
              <a:prstGeom prst="rect">
                <a:avLst/>
              </a:prstGeom>
            </p:spPr>
            <p:txBody>
              <a:bodyPr wrap="square" rtlCol="0"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√2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√2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|1⟩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E658AF-913B-0763-7189-69E2AE1A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84" y="3921743"/>
                <a:ext cx="2548945" cy="447810"/>
              </a:xfrm>
              <a:prstGeom prst="rect">
                <a:avLst/>
              </a:prstGeom>
              <a:blipFill>
                <a:blip r:embed="rId1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95BBA37-E1A0-B501-AF1F-2D987FBEC3FA}"/>
              </a:ext>
            </a:extLst>
          </p:cNvPr>
          <p:cNvSpPr txBox="1"/>
          <p:nvPr/>
        </p:nvSpPr>
        <p:spPr>
          <a:xfrm>
            <a:off x="3719976" y="4017049"/>
            <a:ext cx="868204" cy="31245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B125E6C-3C6E-DA85-DEC8-F515ACFF60BB}"/>
                  </a:ext>
                </a:extLst>
              </p:cNvPr>
              <p:cNvSpPr txBox="1"/>
              <p:nvPr/>
            </p:nvSpPr>
            <p:spPr>
              <a:xfrm>
                <a:off x="3682240" y="4348311"/>
                <a:ext cx="4463575" cy="312459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400" dirty="0"/>
                  <a:t>When you “observe”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1400" dirty="0"/>
                  <a:t> with the Standard Basis you’ll get either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r>
                  <a:rPr lang="en-US" sz="1400" dirty="0"/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r>
                  <a:rPr lang="en-US" sz="1400" dirty="0"/>
                  <a:t> each with probability ½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B125E6C-3C6E-DA85-DEC8-F515ACFF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40" y="4348311"/>
                <a:ext cx="4463575" cy="312459"/>
              </a:xfrm>
              <a:prstGeom prst="rect">
                <a:avLst/>
              </a:prstGeom>
              <a:blipFill>
                <a:blip r:embed="rId14"/>
                <a:stretch>
                  <a:fillRect t="-3846" r="-850" b="-8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3D52336-CB9C-BBDC-FFB9-B353343CC615}"/>
                  </a:ext>
                </a:extLst>
              </p:cNvPr>
              <p:cNvSpPr txBox="1"/>
              <p:nvPr/>
            </p:nvSpPr>
            <p:spPr>
              <a:xfrm>
                <a:off x="3867051" y="1113767"/>
                <a:ext cx="856100" cy="329802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pPr algn="l"/>
                <a:r>
                  <a:rPr lang="en-US" sz="1700" dirty="0"/>
                  <a:t>bra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1700" dirty="0" err="1"/>
                  <a:t>ket</a:t>
                </a:r>
                <a:endParaRPr lang="en-US" sz="17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3D52336-CB9C-BBDC-FFB9-B353343CC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051" y="1113767"/>
                <a:ext cx="856100" cy="329802"/>
              </a:xfrm>
              <a:prstGeom prst="rect">
                <a:avLst/>
              </a:prstGeom>
              <a:blipFill>
                <a:blip r:embed="rId15"/>
                <a:stretch>
                  <a:fillRect l="-4412" t="-7407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61A462C-EBAA-4E10-3A1F-D6522268E67F}"/>
                  </a:ext>
                </a:extLst>
              </p:cNvPr>
              <p:cNvSpPr txBox="1"/>
              <p:nvPr/>
            </p:nvSpPr>
            <p:spPr>
              <a:xfrm>
                <a:off x="4002022" y="1478562"/>
                <a:ext cx="586158" cy="406232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61A462C-EBAA-4E10-3A1F-D6522268E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22" y="1478562"/>
                <a:ext cx="586158" cy="406232"/>
              </a:xfrm>
              <a:prstGeom prst="rect">
                <a:avLst/>
              </a:prstGeom>
              <a:blipFill>
                <a:blip r:embed="rId1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26AE15-A624-D673-76E9-A093ED2C1C92}"/>
                  </a:ext>
                </a:extLst>
              </p:cNvPr>
              <p:cNvSpPr txBox="1"/>
              <p:nvPr/>
            </p:nvSpPr>
            <p:spPr>
              <a:xfrm>
                <a:off x="3703888" y="1884794"/>
                <a:ext cx="1329917" cy="650883"/>
              </a:xfrm>
              <a:prstGeom prst="rect">
                <a:avLst/>
              </a:prstGeom>
            </p:spPr>
            <p:txBody>
              <a:bodyPr wrap="square" rtlCol="0">
                <a:normAutofit fontScale="925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26AE15-A624-D673-76E9-A093ED2C1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888" y="1884794"/>
                <a:ext cx="1329917" cy="6508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D8510F6-092F-2FF0-9B4D-FE2EFBD0DD62}"/>
                  </a:ext>
                </a:extLst>
              </p:cNvPr>
              <p:cNvSpPr txBox="1"/>
              <p:nvPr/>
            </p:nvSpPr>
            <p:spPr>
              <a:xfrm>
                <a:off x="3650047" y="2374289"/>
                <a:ext cx="1329917" cy="340174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algn="l"/>
                <a:endParaRPr lang="en-US" b="0" dirty="0"/>
              </a:p>
              <a:p>
                <a:pPr algn="l"/>
                <a:endParaRPr lang="en-US" b="0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D8510F6-092F-2FF0-9B4D-FE2EFBD0D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047" y="2374289"/>
                <a:ext cx="1329917" cy="340174"/>
              </a:xfrm>
              <a:prstGeom prst="rect">
                <a:avLst/>
              </a:prstGeom>
              <a:blipFill>
                <a:blip r:embed="rId1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0B4811-93A0-C9B6-7A62-DDEFBA5E1DC9}"/>
                  </a:ext>
                </a:extLst>
              </p:cNvPr>
              <p:cNvSpPr txBox="1"/>
              <p:nvPr/>
            </p:nvSpPr>
            <p:spPr>
              <a:xfrm>
                <a:off x="3650047" y="2739655"/>
                <a:ext cx="1329917" cy="340174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algn="l"/>
                <a:endParaRPr lang="en-US" b="0" dirty="0"/>
              </a:p>
              <a:p>
                <a:pPr algn="l"/>
                <a:endParaRPr lang="en-US" b="0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0B4811-93A0-C9B6-7A62-DDEFBA5E1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047" y="2739655"/>
                <a:ext cx="1329917" cy="3401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63462F5-CC2B-2346-3617-D16ACB7EEECE}"/>
              </a:ext>
            </a:extLst>
          </p:cNvPr>
          <p:cNvCxnSpPr/>
          <p:nvPr/>
        </p:nvCxnSpPr>
        <p:spPr>
          <a:xfrm>
            <a:off x="7070292" y="1807989"/>
            <a:ext cx="1744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433510B-E905-DA47-E9B3-874DC40D2795}"/>
              </a:ext>
            </a:extLst>
          </p:cNvPr>
          <p:cNvCxnSpPr>
            <a:cxnSpLocks/>
          </p:cNvCxnSpPr>
          <p:nvPr/>
        </p:nvCxnSpPr>
        <p:spPr>
          <a:xfrm flipV="1">
            <a:off x="7157504" y="1720777"/>
            <a:ext cx="0" cy="174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B5F989B-44F2-2217-0B54-2D048595CEE3}"/>
              </a:ext>
            </a:extLst>
          </p:cNvPr>
          <p:cNvSpPr txBox="1"/>
          <p:nvPr/>
        </p:nvSpPr>
        <p:spPr>
          <a:xfrm>
            <a:off x="1921690" y="4135017"/>
            <a:ext cx="1768543" cy="52575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Analogy to  Quantum Mechanics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F18EF-32D9-C87D-E879-B826145B7A84}"/>
              </a:ext>
            </a:extLst>
          </p:cNvPr>
          <p:cNvSpPr txBox="1"/>
          <p:nvPr/>
        </p:nvSpPr>
        <p:spPr>
          <a:xfrm>
            <a:off x="1848484" y="4240724"/>
            <a:ext cx="1901897" cy="371640"/>
          </a:xfrm>
          <a:prstGeom prst="rect">
            <a:avLst/>
          </a:prstGeom>
        </p:spPr>
        <p:txBody>
          <a:bodyPr wrap="none" lIns="0" tIns="0" rIns="0" bIns="0" rtlCol="0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B401E-D7EB-42C6-2952-643975939723}"/>
              </a:ext>
            </a:extLst>
          </p:cNvPr>
          <p:cNvSpPr txBox="1"/>
          <p:nvPr/>
        </p:nvSpPr>
        <p:spPr>
          <a:xfrm>
            <a:off x="3002145" y="4466804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A0207B-A6AC-3C58-0F57-10DF7E448537}"/>
                  </a:ext>
                </a:extLst>
              </p:cNvPr>
              <p:cNvSpPr txBox="1"/>
              <p:nvPr/>
            </p:nvSpPr>
            <p:spPr>
              <a:xfrm>
                <a:off x="95077" y="4224858"/>
                <a:ext cx="1909881" cy="415709"/>
              </a:xfrm>
              <a:prstGeom prst="rect">
                <a:avLst/>
              </a:prstGeom>
            </p:spPr>
            <p:txBody>
              <a:bodyPr wrap="square" rtlCol="0">
                <a:normAutofit fontScale="77500" lnSpcReduction="20000"/>
              </a:bodyPr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A0207B-A6AC-3C58-0F57-10DF7E44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" y="4224858"/>
                <a:ext cx="1909881" cy="415709"/>
              </a:xfrm>
              <a:prstGeom prst="rect">
                <a:avLst/>
              </a:prstGeom>
              <a:blipFill>
                <a:blip r:embed="rId20"/>
                <a:stretch>
                  <a:fillRect l="-11258" t="-94118" b="-1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8D3B909-BFD3-5239-3247-D879994ECC1D}"/>
              </a:ext>
            </a:extLst>
          </p:cNvPr>
          <p:cNvSpPr txBox="1"/>
          <p:nvPr/>
        </p:nvSpPr>
        <p:spPr>
          <a:xfrm>
            <a:off x="3116904" y="4342958"/>
            <a:ext cx="352489" cy="242811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l"/>
            <a:r>
              <a:rPr lang="en-US" dirty="0">
                <a:hlinkClick r:id="" action="ppaction://hlinkshowjump?jump=lastslide"/>
              </a:rPr>
              <a:t>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6" grpId="0"/>
      <p:bldP spid="17" grpId="0"/>
      <p:bldP spid="28" grpId="0" animBg="1"/>
      <p:bldP spid="29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2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0320C-B927-1CD1-EC40-16FF9C1C58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2BD865-FC94-452A-B98E-9AB4C870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79BE3A-AFAE-E7AC-AFEC-BB55D36A27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AE3360-535C-358A-77BE-415C3A66BAF2}"/>
                  </a:ext>
                </a:extLst>
              </p:cNvPr>
              <p:cNvSpPr txBox="1"/>
              <p:nvPr/>
            </p:nvSpPr>
            <p:spPr>
              <a:xfrm>
                <a:off x="489975" y="1386736"/>
                <a:ext cx="432143" cy="343561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AE3360-535C-358A-77BE-415C3A66B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75" y="1386736"/>
                <a:ext cx="432143" cy="3435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66991B-2215-06B2-9D86-8BFD773B72D4}"/>
                  </a:ext>
                </a:extLst>
              </p:cNvPr>
              <p:cNvSpPr txBox="1"/>
              <p:nvPr/>
            </p:nvSpPr>
            <p:spPr>
              <a:xfrm>
                <a:off x="489974" y="1825106"/>
                <a:ext cx="432143" cy="343561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66991B-2215-06B2-9D86-8BFD773B7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74" y="1825106"/>
                <a:ext cx="432143" cy="343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7D2F5-2877-05D1-363F-D363361B87D6}"/>
              </a:ext>
            </a:extLst>
          </p:cNvPr>
          <p:cNvCxnSpPr>
            <a:cxnSpLocks/>
            <a:stCxn id="8" idx="3"/>
            <a:endCxn id="29" idx="2"/>
          </p:cNvCxnSpPr>
          <p:nvPr/>
        </p:nvCxnSpPr>
        <p:spPr>
          <a:xfrm flipV="1">
            <a:off x="922118" y="1558516"/>
            <a:ext cx="7716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9E2461-C193-1333-FE0B-5D472634DFAC}"/>
              </a:ext>
            </a:extLst>
          </p:cNvPr>
          <p:cNvCxnSpPr>
            <a:cxnSpLocks/>
            <a:stCxn id="9" idx="3"/>
            <a:endCxn id="12" idx="2"/>
          </p:cNvCxnSpPr>
          <p:nvPr/>
        </p:nvCxnSpPr>
        <p:spPr>
          <a:xfrm flipV="1">
            <a:off x="922117" y="1996189"/>
            <a:ext cx="726128" cy="69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E00E23F-43B3-B48A-3251-DEF6A81587D7}"/>
              </a:ext>
            </a:extLst>
          </p:cNvPr>
          <p:cNvSpPr/>
          <p:nvPr/>
        </p:nvSpPr>
        <p:spPr>
          <a:xfrm>
            <a:off x="1648245" y="1908977"/>
            <a:ext cx="174423" cy="1744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2A7ADE-69AE-28A5-39D0-BED1031E3742}"/>
              </a:ext>
            </a:extLst>
          </p:cNvPr>
          <p:cNvCxnSpPr>
            <a:cxnSpLocks/>
          </p:cNvCxnSpPr>
          <p:nvPr/>
        </p:nvCxnSpPr>
        <p:spPr>
          <a:xfrm flipH="1">
            <a:off x="1733449" y="1600801"/>
            <a:ext cx="1" cy="30623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17C7FE-CD5A-7FF3-6066-10210726C79D}"/>
              </a:ext>
            </a:extLst>
          </p:cNvPr>
          <p:cNvCxnSpPr>
            <a:cxnSpLocks/>
            <a:stCxn id="29" idx="6"/>
          </p:cNvCxnSpPr>
          <p:nvPr/>
        </p:nvCxnSpPr>
        <p:spPr>
          <a:xfrm>
            <a:off x="1773090" y="1558516"/>
            <a:ext cx="771694" cy="15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33FA11-6B14-DE70-5C87-AB8BA9C4D864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1822668" y="1996189"/>
            <a:ext cx="722116" cy="6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983DBC-8815-960B-2BF7-A3C9C9417336}"/>
                  </a:ext>
                </a:extLst>
              </p:cNvPr>
              <p:cNvSpPr txBox="1"/>
              <p:nvPr/>
            </p:nvSpPr>
            <p:spPr>
              <a:xfrm>
                <a:off x="2544783" y="1386736"/>
                <a:ext cx="432143" cy="343561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983DBC-8815-960B-2BF7-A3C9C9417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83" y="1386736"/>
                <a:ext cx="432143" cy="343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00A98A-7922-8963-242F-5B219A571D54}"/>
                  </a:ext>
                </a:extLst>
              </p:cNvPr>
              <p:cNvSpPr txBox="1"/>
              <p:nvPr/>
            </p:nvSpPr>
            <p:spPr>
              <a:xfrm>
                <a:off x="2455781" y="1826975"/>
                <a:ext cx="1014105" cy="476417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1⊕0</m:t>
                          </m: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00A98A-7922-8963-242F-5B219A571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781" y="1826975"/>
                <a:ext cx="1014105" cy="476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1660C7-5E10-FD94-3515-4D272D9D5AB6}"/>
                  </a:ext>
                </a:extLst>
              </p:cNvPr>
              <p:cNvSpPr txBox="1"/>
              <p:nvPr/>
            </p:nvSpPr>
            <p:spPr>
              <a:xfrm>
                <a:off x="435386" y="2463883"/>
                <a:ext cx="2571342" cy="704531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700" dirty="0"/>
                  <a:t>Operators must be unitary</a:t>
                </a:r>
              </a:p>
              <a:p>
                <a:pPr algn="ctr"/>
                <a:endParaRPr lang="en-US" sz="1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1660C7-5E10-FD94-3515-4D272D9D5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86" y="2463883"/>
                <a:ext cx="2571342" cy="704531"/>
              </a:xfrm>
              <a:prstGeom prst="rect">
                <a:avLst/>
              </a:prstGeom>
              <a:blipFill>
                <a:blip r:embed="rId6"/>
                <a:stretch>
                  <a:fillRect t="-1754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1C1F1D-F626-372E-D0B7-04DB4834A143}"/>
                  </a:ext>
                </a:extLst>
              </p:cNvPr>
              <p:cNvSpPr txBox="1"/>
              <p:nvPr/>
            </p:nvSpPr>
            <p:spPr>
              <a:xfrm>
                <a:off x="3614606" y="1257240"/>
                <a:ext cx="1474668" cy="687121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1C1F1D-F626-372E-D0B7-04DB4834A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606" y="1257240"/>
                <a:ext cx="1474668" cy="6871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AF6AD0-608D-38A5-CBC1-A743D616115A}"/>
                  </a:ext>
                </a:extLst>
              </p:cNvPr>
              <p:cNvSpPr txBox="1"/>
              <p:nvPr/>
            </p:nvSpPr>
            <p:spPr>
              <a:xfrm>
                <a:off x="5516043" y="1518875"/>
                <a:ext cx="3339714" cy="704531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700" dirty="0"/>
                  <a:t>Programming a Quantum Computer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=|11⟩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AF6AD0-608D-38A5-CBC1-A743D6161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043" y="1518875"/>
                <a:ext cx="3339714" cy="704531"/>
              </a:xfrm>
              <a:prstGeom prst="rect">
                <a:avLst/>
              </a:prstGeom>
              <a:blipFill>
                <a:blip r:embed="rId8"/>
                <a:stretch>
                  <a:fillRect l="-1136" t="-1754"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48813A-9630-933A-E8A3-5EBBC8FC9D9C}"/>
                  </a:ext>
                </a:extLst>
              </p:cNvPr>
              <p:cNvSpPr txBox="1"/>
              <p:nvPr/>
            </p:nvSpPr>
            <p:spPr>
              <a:xfrm>
                <a:off x="3310857" y="1956635"/>
                <a:ext cx="1909566" cy="783003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48813A-9630-933A-E8A3-5EBBC8FC9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857" y="1956635"/>
                <a:ext cx="1909566" cy="7830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6A598FE2-A36B-957C-8E00-4DDB355FC4DE}"/>
              </a:ext>
            </a:extLst>
          </p:cNvPr>
          <p:cNvSpPr/>
          <p:nvPr/>
        </p:nvSpPr>
        <p:spPr>
          <a:xfrm>
            <a:off x="1693808" y="1518875"/>
            <a:ext cx="79282" cy="79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3C5682F-3FCF-D8FE-BB08-4AA0374BC804}"/>
              </a:ext>
            </a:extLst>
          </p:cNvPr>
          <p:cNvCxnSpPr>
            <a:stCxn id="12" idx="2"/>
            <a:endCxn id="12" idx="6"/>
          </p:cNvCxnSpPr>
          <p:nvPr/>
        </p:nvCxnSpPr>
        <p:spPr>
          <a:xfrm>
            <a:off x="1648245" y="1996189"/>
            <a:ext cx="1744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69866A-C636-2322-8BE0-107152758052}"/>
              </a:ext>
            </a:extLst>
          </p:cNvPr>
          <p:cNvCxnSpPr>
            <a:cxnSpLocks/>
            <a:stCxn id="12" idx="4"/>
            <a:endCxn id="12" idx="0"/>
          </p:cNvCxnSpPr>
          <p:nvPr/>
        </p:nvCxnSpPr>
        <p:spPr>
          <a:xfrm flipV="1">
            <a:off x="1735457" y="1908977"/>
            <a:ext cx="0" cy="174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0D38BDE-B972-F078-8BEC-4D8C69BAD51F}"/>
                  </a:ext>
                </a:extLst>
              </p:cNvPr>
              <p:cNvSpPr txBox="1"/>
              <p:nvPr/>
            </p:nvSpPr>
            <p:spPr>
              <a:xfrm>
                <a:off x="3758733" y="2779191"/>
                <a:ext cx="432143" cy="343561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0D38BDE-B972-F078-8BEC-4D8C69BAD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733" y="2779191"/>
                <a:ext cx="432143" cy="343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AA2F6DE-8E25-7AEF-4526-F9F1B2A8E36B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4190876" y="2950972"/>
            <a:ext cx="625446" cy="158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98633FD-2628-4C35-FA3C-71B1D035D0B6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5218544" y="2950972"/>
            <a:ext cx="594998" cy="158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9CBDCE-EA2D-ED8E-EC8E-A3509A4EEC02}"/>
                  </a:ext>
                </a:extLst>
              </p:cNvPr>
              <p:cNvSpPr txBox="1"/>
              <p:nvPr/>
            </p:nvSpPr>
            <p:spPr>
              <a:xfrm>
                <a:off x="5813542" y="2779191"/>
                <a:ext cx="1809592" cy="380653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9CBDCE-EA2D-ED8E-EC8E-A3509A4EE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542" y="2779191"/>
                <a:ext cx="1809592" cy="380653"/>
              </a:xfrm>
              <a:prstGeom prst="rect">
                <a:avLst/>
              </a:prstGeom>
              <a:blipFill>
                <a:blip r:embed="rId11"/>
                <a:stretch>
                  <a:fillRect t="-3226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649D9B-890E-3595-7308-23E421988F18}"/>
                  </a:ext>
                </a:extLst>
              </p:cNvPr>
              <p:cNvSpPr txBox="1"/>
              <p:nvPr/>
            </p:nvSpPr>
            <p:spPr>
              <a:xfrm>
                <a:off x="739025" y="3601302"/>
                <a:ext cx="1909566" cy="783003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√2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649D9B-890E-3595-7308-23E42198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25" y="3601302"/>
                <a:ext cx="1909566" cy="7830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688B0103-B7A1-0BA0-C95E-2B8D191F717D}"/>
              </a:ext>
            </a:extLst>
          </p:cNvPr>
          <p:cNvSpPr/>
          <p:nvPr/>
        </p:nvSpPr>
        <p:spPr>
          <a:xfrm>
            <a:off x="4816322" y="2779191"/>
            <a:ext cx="402222" cy="3435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C6AF8F-FA29-A138-98F0-254D550A9656}"/>
              </a:ext>
            </a:extLst>
          </p:cNvPr>
          <p:cNvSpPr txBox="1"/>
          <p:nvPr/>
        </p:nvSpPr>
        <p:spPr>
          <a:xfrm>
            <a:off x="5032248" y="296243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BB37EC-5C4A-FCC0-F7CF-BE5BD1FC9739}"/>
              </a:ext>
            </a:extLst>
          </p:cNvPr>
          <p:cNvSpPr txBox="1"/>
          <p:nvPr/>
        </p:nvSpPr>
        <p:spPr>
          <a:xfrm>
            <a:off x="4964707" y="2957239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B5F746-F975-10E3-3D1B-390FA7D27E27}"/>
              </a:ext>
            </a:extLst>
          </p:cNvPr>
          <p:cNvSpPr txBox="1"/>
          <p:nvPr/>
        </p:nvSpPr>
        <p:spPr>
          <a:xfrm>
            <a:off x="4995880" y="2900089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A6B7EE-8AF7-EC9C-19EC-C42E19EFA395}"/>
              </a:ext>
            </a:extLst>
          </p:cNvPr>
          <p:cNvSpPr txBox="1"/>
          <p:nvPr/>
        </p:nvSpPr>
        <p:spPr>
          <a:xfrm>
            <a:off x="4816321" y="2779191"/>
            <a:ext cx="402221" cy="362107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CE2AF6-1A98-9F58-DD6F-F255789A463E}"/>
                  </a:ext>
                </a:extLst>
              </p:cNvPr>
              <p:cNvSpPr txBox="1"/>
              <p:nvPr/>
            </p:nvSpPr>
            <p:spPr>
              <a:xfrm>
                <a:off x="3790032" y="3877232"/>
                <a:ext cx="432143" cy="343561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CE2AF6-1A98-9F58-DD6F-F255789A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032" y="3877232"/>
                <a:ext cx="432143" cy="3435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C92609C-12C8-47DA-BC75-0EC99866E2CE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222175" y="4049013"/>
            <a:ext cx="625446" cy="158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FFB10E-889B-9D1B-DA2D-AF6882E83DA8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249843" y="4049013"/>
            <a:ext cx="594998" cy="158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8859D5-AC57-5289-F1ED-0A3FEFF23F42}"/>
                  </a:ext>
                </a:extLst>
              </p:cNvPr>
              <p:cNvSpPr txBox="1"/>
              <p:nvPr/>
            </p:nvSpPr>
            <p:spPr>
              <a:xfrm>
                <a:off x="5905206" y="4164603"/>
                <a:ext cx="3129377" cy="380653"/>
              </a:xfrm>
              <a:prstGeom prst="rect">
                <a:avLst/>
              </a:prstGeom>
            </p:spPr>
            <p:txBody>
              <a:bodyPr wrap="square" rtlCol="0">
                <a:normAutofit fontScale="70000" lnSpcReduction="20000"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√4</m:t>
                        </m:r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√4</m:t>
                        </m:r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8859D5-AC57-5289-F1ED-0A3FEFF23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06" y="4164603"/>
                <a:ext cx="3129377" cy="3806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3D5ED7D-53A4-D183-2CFC-F9EB5CC5B5D2}"/>
              </a:ext>
            </a:extLst>
          </p:cNvPr>
          <p:cNvSpPr/>
          <p:nvPr/>
        </p:nvSpPr>
        <p:spPr>
          <a:xfrm>
            <a:off x="4847621" y="3877232"/>
            <a:ext cx="402222" cy="3435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8C62EB-2C17-A4FD-9377-24972465C2E6}"/>
              </a:ext>
            </a:extLst>
          </p:cNvPr>
          <p:cNvSpPr txBox="1"/>
          <p:nvPr/>
        </p:nvSpPr>
        <p:spPr>
          <a:xfrm>
            <a:off x="5063547" y="4060476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2C7D83-D88D-6CEC-22D0-E71D67F36408}"/>
              </a:ext>
            </a:extLst>
          </p:cNvPr>
          <p:cNvSpPr txBox="1"/>
          <p:nvPr/>
        </p:nvSpPr>
        <p:spPr>
          <a:xfrm>
            <a:off x="4996006" y="405528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0FFFBB-D8FE-C2EA-CD90-970C5A3E3B5F}"/>
              </a:ext>
            </a:extLst>
          </p:cNvPr>
          <p:cNvSpPr txBox="1"/>
          <p:nvPr/>
        </p:nvSpPr>
        <p:spPr>
          <a:xfrm>
            <a:off x="5027179" y="3998130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8BC2EC-7734-7812-7D09-2CABD86B3AEB}"/>
              </a:ext>
            </a:extLst>
          </p:cNvPr>
          <p:cNvSpPr txBox="1"/>
          <p:nvPr/>
        </p:nvSpPr>
        <p:spPr>
          <a:xfrm>
            <a:off x="4847620" y="3877232"/>
            <a:ext cx="402221" cy="362107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399FEF-B7AA-79F5-FEE4-8502496E86A0}"/>
                  </a:ext>
                </a:extLst>
              </p:cNvPr>
              <p:cNvSpPr txBox="1"/>
              <p:nvPr/>
            </p:nvSpPr>
            <p:spPr>
              <a:xfrm>
                <a:off x="3790032" y="4489067"/>
                <a:ext cx="432143" cy="343561"/>
              </a:xfrm>
              <a:prstGeom prst="rect">
                <a:avLst/>
              </a:prstGeom>
            </p:spPr>
            <p:txBody>
              <a:bodyPr wrap="square" rtlCol="0">
                <a:normAutofit fontScale="85000" lnSpcReduction="1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399FEF-B7AA-79F5-FEE4-8502496E8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032" y="4489067"/>
                <a:ext cx="432143" cy="3435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B996C29-5B73-CDAA-67A8-CFB5A88EFA5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4222175" y="4660848"/>
            <a:ext cx="625446" cy="158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E0076F-7273-9E16-EF3E-2D001ED6C35B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5249843" y="4660848"/>
            <a:ext cx="594998" cy="158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626A46C-50BA-03B0-F14D-CCF648E3649B}"/>
              </a:ext>
            </a:extLst>
          </p:cNvPr>
          <p:cNvSpPr/>
          <p:nvPr/>
        </p:nvSpPr>
        <p:spPr>
          <a:xfrm>
            <a:off x="4847621" y="4489067"/>
            <a:ext cx="402222" cy="3435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658697-8646-6452-21F8-27271D079F69}"/>
              </a:ext>
            </a:extLst>
          </p:cNvPr>
          <p:cNvSpPr txBox="1"/>
          <p:nvPr/>
        </p:nvSpPr>
        <p:spPr>
          <a:xfrm>
            <a:off x="6493176" y="405619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6BA551-CDFB-EC30-AE03-9D016A56C203}"/>
              </a:ext>
            </a:extLst>
          </p:cNvPr>
          <p:cNvSpPr txBox="1"/>
          <p:nvPr/>
        </p:nvSpPr>
        <p:spPr>
          <a:xfrm>
            <a:off x="6425635" y="4050997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FFA4E3-D668-624F-8650-A218692B5BC1}"/>
              </a:ext>
            </a:extLst>
          </p:cNvPr>
          <p:cNvSpPr txBox="1"/>
          <p:nvPr/>
        </p:nvSpPr>
        <p:spPr>
          <a:xfrm>
            <a:off x="6456808" y="3993847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B92480-648E-60D7-D136-EE2804C4C935}"/>
              </a:ext>
            </a:extLst>
          </p:cNvPr>
          <p:cNvSpPr txBox="1"/>
          <p:nvPr/>
        </p:nvSpPr>
        <p:spPr>
          <a:xfrm>
            <a:off x="4847620" y="4489067"/>
            <a:ext cx="402221" cy="362107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3EBB60-3035-FA20-0F20-D75495DFA071}"/>
                  </a:ext>
                </a:extLst>
              </p:cNvPr>
              <p:cNvSpPr txBox="1"/>
              <p:nvPr/>
            </p:nvSpPr>
            <p:spPr>
              <a:xfrm>
                <a:off x="4847618" y="4170264"/>
                <a:ext cx="3806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3EBB60-3035-FA20-0F20-D75495DFA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18" y="4170264"/>
                <a:ext cx="380630" cy="369332"/>
              </a:xfrm>
              <a:prstGeom prst="rect">
                <a:avLst/>
              </a:prstGeom>
              <a:blipFill>
                <a:blip r:embed="rId16"/>
                <a:stretch>
                  <a:fillRect r="-967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5553C73-3F2C-4A81-CDEF-794B7668B6CA}"/>
                  </a:ext>
                </a:extLst>
              </p:cNvPr>
              <p:cNvSpPr txBox="1"/>
              <p:nvPr/>
            </p:nvSpPr>
            <p:spPr>
              <a:xfrm>
                <a:off x="3790030" y="4170264"/>
                <a:ext cx="3806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5553C73-3F2C-4A81-CDEF-794B7668B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030" y="4170264"/>
                <a:ext cx="380630" cy="369332"/>
              </a:xfrm>
              <a:prstGeom prst="rect">
                <a:avLst/>
              </a:prstGeom>
              <a:blipFill>
                <a:blip r:embed="rId17"/>
                <a:stretch>
                  <a:fillRect r="-967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03CE6579-713E-3761-6697-B9C91E8A3FAD}"/>
              </a:ext>
            </a:extLst>
          </p:cNvPr>
          <p:cNvSpPr/>
          <p:nvPr/>
        </p:nvSpPr>
        <p:spPr>
          <a:xfrm>
            <a:off x="4847619" y="3303607"/>
            <a:ext cx="402222" cy="3435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301BA4E-7224-FC23-188F-158229080CD3}"/>
              </a:ext>
            </a:extLst>
          </p:cNvPr>
          <p:cNvSpPr txBox="1"/>
          <p:nvPr/>
        </p:nvSpPr>
        <p:spPr>
          <a:xfrm>
            <a:off x="5063545" y="3486851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CDE2AD-B601-DC03-9522-1253B32DCCE0}"/>
              </a:ext>
            </a:extLst>
          </p:cNvPr>
          <p:cNvSpPr txBox="1"/>
          <p:nvPr/>
        </p:nvSpPr>
        <p:spPr>
          <a:xfrm>
            <a:off x="4996004" y="348165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B747306-2313-30C0-903B-79AA9A49818A}"/>
              </a:ext>
            </a:extLst>
          </p:cNvPr>
          <p:cNvSpPr txBox="1"/>
          <p:nvPr/>
        </p:nvSpPr>
        <p:spPr>
          <a:xfrm>
            <a:off x="5027177" y="3424505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51B16B-ED3F-4ED0-B90C-273D4E646F65}"/>
                  </a:ext>
                </a:extLst>
              </p:cNvPr>
              <p:cNvSpPr txBox="1"/>
              <p:nvPr/>
            </p:nvSpPr>
            <p:spPr>
              <a:xfrm>
                <a:off x="4847618" y="3303607"/>
                <a:ext cx="402221" cy="362107"/>
              </a:xfrm>
              <a:prstGeom prst="rect">
                <a:avLst/>
              </a:prstGeom>
            </p:spPr>
            <p:txBody>
              <a:bodyPr wrap="square" rtlCol="0">
                <a:normAutofit fontScale="77500" lnSpcReduction="2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51B16B-ED3F-4ED0-B90C-273D4E646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18" y="3303607"/>
                <a:ext cx="402221" cy="362107"/>
              </a:xfrm>
              <a:prstGeom prst="rect">
                <a:avLst/>
              </a:prstGeom>
              <a:blipFill>
                <a:blip r:embed="rId18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Brace 51">
            <a:extLst>
              <a:ext uri="{FF2B5EF4-FFF2-40B4-BE49-F238E27FC236}">
                <a16:creationId xmlns:a16="http://schemas.microsoft.com/office/drawing/2014/main" id="{6F6E2120-CA94-1CF9-2DF8-A450E4E7B16C}"/>
              </a:ext>
            </a:extLst>
          </p:cNvPr>
          <p:cNvSpPr/>
          <p:nvPr/>
        </p:nvSpPr>
        <p:spPr>
          <a:xfrm rot="5400000">
            <a:off x="4990832" y="3495714"/>
            <a:ext cx="94202" cy="51330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4C8757-BF99-CECD-C870-94AF6823C1B3}"/>
              </a:ext>
            </a:extLst>
          </p:cNvPr>
          <p:cNvSpPr txBox="1"/>
          <p:nvPr/>
        </p:nvSpPr>
        <p:spPr>
          <a:xfrm>
            <a:off x="7072552" y="412534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20" grpId="0"/>
      <p:bldP spid="21" grpId="0"/>
      <p:bldP spid="22" grpId="0"/>
      <p:bldP spid="23" grpId="0"/>
      <p:bldP spid="24" grpId="0"/>
      <p:bldP spid="25" grpId="0"/>
      <p:bldP spid="29" grpId="0" animBg="1"/>
      <p:bldP spid="39" grpId="0"/>
      <p:bldP spid="47" grpId="0"/>
      <p:bldP spid="55" grpId="0"/>
      <p:bldP spid="56" grpId="0" animBg="1"/>
      <p:bldP spid="61" grpId="0"/>
      <p:bldP spid="2" grpId="0"/>
      <p:bldP spid="13" grpId="0"/>
      <p:bldP spid="17" grpId="0" animBg="1"/>
      <p:bldP spid="27" grpId="0"/>
      <p:bldP spid="28" grpId="0"/>
      <p:bldP spid="32" grpId="0" animBg="1"/>
      <p:bldP spid="38" grpId="0"/>
      <p:bldP spid="42" grpId="0"/>
      <p:bldP spid="43" grpId="0"/>
      <p:bldP spid="46" grpId="0" animBg="1"/>
      <p:bldP spid="51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B1A4E-FF75-409D-8116-128A02645B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5EC1D7-DEA6-C067-7066-A7862097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A4B5D9-475C-8603-0AEA-6FE57957D7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E9C5F-126C-92B1-7D70-75370016F136}"/>
              </a:ext>
            </a:extLst>
          </p:cNvPr>
          <p:cNvSpPr/>
          <p:nvPr/>
        </p:nvSpPr>
        <p:spPr>
          <a:xfrm>
            <a:off x="3578087" y="1535070"/>
            <a:ext cx="2067113" cy="24082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21343-53F7-AF2E-AEA9-6E6CBB5D6D0F}"/>
                  </a:ext>
                </a:extLst>
              </p:cNvPr>
              <p:cNvSpPr txBox="1"/>
              <p:nvPr/>
            </p:nvSpPr>
            <p:spPr>
              <a:xfrm>
                <a:off x="2605586" y="1579698"/>
                <a:ext cx="558464" cy="413225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21343-53F7-AF2E-AEA9-6E6CBB5D6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586" y="1579698"/>
                <a:ext cx="558464" cy="413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BD5F14-03FF-1278-B95C-64B2AB81AE94}"/>
                  </a:ext>
                </a:extLst>
              </p:cNvPr>
              <p:cNvSpPr txBox="1"/>
              <p:nvPr/>
            </p:nvSpPr>
            <p:spPr>
              <a:xfrm>
                <a:off x="2605586" y="3219976"/>
                <a:ext cx="516898" cy="413219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BD5F14-03FF-1278-B95C-64B2AB81A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586" y="3219976"/>
                <a:ext cx="516898" cy="413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446804-40C2-A18A-E98E-D862F428F3E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164050" y="1786311"/>
            <a:ext cx="4140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949208-F645-51EC-4DD7-19B990D9E2E1}"/>
              </a:ext>
            </a:extLst>
          </p:cNvPr>
          <p:cNvCxnSpPr>
            <a:cxnSpLocks/>
          </p:cNvCxnSpPr>
          <p:nvPr/>
        </p:nvCxnSpPr>
        <p:spPr>
          <a:xfrm flipV="1">
            <a:off x="3098137" y="3415245"/>
            <a:ext cx="4799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F0BFD9-2C9D-E5DA-97D9-2E3F5C50082C}"/>
              </a:ext>
            </a:extLst>
          </p:cNvPr>
          <p:cNvSpPr txBox="1"/>
          <p:nvPr/>
        </p:nvSpPr>
        <p:spPr>
          <a:xfrm>
            <a:off x="4372653" y="22860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67ADC-2FED-5D27-AC4F-39268D446C06}"/>
              </a:ext>
            </a:extLst>
          </p:cNvPr>
          <p:cNvSpPr txBox="1"/>
          <p:nvPr/>
        </p:nvSpPr>
        <p:spPr>
          <a:xfrm>
            <a:off x="4162915" y="2395105"/>
            <a:ext cx="976745" cy="47278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F975E0-5F1D-6604-E2D2-096929D75BD3}"/>
                  </a:ext>
                </a:extLst>
              </p:cNvPr>
              <p:cNvSpPr txBox="1"/>
              <p:nvPr/>
            </p:nvSpPr>
            <p:spPr>
              <a:xfrm>
                <a:off x="4200920" y="2461545"/>
                <a:ext cx="938740" cy="463496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F975E0-5F1D-6604-E2D2-096929D75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20" y="2461545"/>
                <a:ext cx="938740" cy="4634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B0C07-1C53-65F3-EED5-0CB2487B906C}"/>
              </a:ext>
            </a:extLst>
          </p:cNvPr>
          <p:cNvCxnSpPr>
            <a:cxnSpLocks/>
          </p:cNvCxnSpPr>
          <p:nvPr/>
        </p:nvCxnSpPr>
        <p:spPr>
          <a:xfrm flipV="1">
            <a:off x="5645200" y="3415244"/>
            <a:ext cx="4799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247A4C-A957-6CAE-9573-2B4EB6EF8D81}"/>
              </a:ext>
            </a:extLst>
          </p:cNvPr>
          <p:cNvCxnSpPr>
            <a:cxnSpLocks/>
          </p:cNvCxnSpPr>
          <p:nvPr/>
        </p:nvCxnSpPr>
        <p:spPr>
          <a:xfrm flipV="1">
            <a:off x="5645200" y="1789976"/>
            <a:ext cx="4799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98FDD8-1B31-7FB5-3774-3D413721EBD8}"/>
                  </a:ext>
                </a:extLst>
              </p:cNvPr>
              <p:cNvSpPr txBox="1"/>
              <p:nvPr/>
            </p:nvSpPr>
            <p:spPr>
              <a:xfrm>
                <a:off x="6100803" y="1582297"/>
                <a:ext cx="549091" cy="408026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98FDD8-1B31-7FB5-3774-3D413721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803" y="1582297"/>
                <a:ext cx="549091" cy="408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67692B-1AFD-02D5-747E-A0C03B4ECB4B}"/>
                  </a:ext>
                </a:extLst>
              </p:cNvPr>
              <p:cNvSpPr txBox="1"/>
              <p:nvPr/>
            </p:nvSpPr>
            <p:spPr>
              <a:xfrm>
                <a:off x="6116357" y="3231719"/>
                <a:ext cx="1235211" cy="367050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67692B-1AFD-02D5-747E-A0C03B4EC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357" y="3231719"/>
                <a:ext cx="1235211" cy="367050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9E617A-D4CA-A1D8-3F09-D5160E4B5E76}"/>
                  </a:ext>
                </a:extLst>
              </p:cNvPr>
              <p:cNvSpPr txBox="1"/>
              <p:nvPr/>
            </p:nvSpPr>
            <p:spPr>
              <a:xfrm>
                <a:off x="206894" y="1096960"/>
                <a:ext cx="8734107" cy="367049"/>
              </a:xfrm>
              <a:prstGeom prst="rect">
                <a:avLst/>
              </a:prstGeom>
            </p:spPr>
            <p:txBody>
              <a:bodyPr wrap="square" rtlCol="0">
                <a:normAutofit fontScale="62500" lnSpcReduction="20000"/>
              </a:bodyPr>
              <a:lstStyle/>
              <a:p>
                <a:pPr algn="l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be constant or balanced (i.e., return one value or half 1s or 0s).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is balanced or constant.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9E617A-D4CA-A1D8-3F09-D5160E4B5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4" y="1096960"/>
                <a:ext cx="8734107" cy="367049"/>
              </a:xfrm>
              <a:prstGeom prst="rect">
                <a:avLst/>
              </a:prstGeom>
              <a:blipFill>
                <a:blip r:embed="rId7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E9C4A7-0DB3-A21D-34D9-315599E1E44D}"/>
                  </a:ext>
                </a:extLst>
              </p:cNvPr>
              <p:cNvSpPr txBox="1"/>
              <p:nvPr/>
            </p:nvSpPr>
            <p:spPr>
              <a:xfrm>
                <a:off x="282288" y="4230624"/>
                <a:ext cx="8392356" cy="367049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:r>
                  <a:rPr lang="en-US" sz="1100" dirty="0"/>
                  <a:t>In a classical setting it’s easy to see whether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100" dirty="0"/>
                  <a:t> is balanced by enumerating all 4 possible values of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100" dirty="0"/>
                  <a:t> and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1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E9C4A7-0DB3-A21D-34D9-315599E1E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8" y="4230624"/>
                <a:ext cx="8392356" cy="3670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7" grpId="0"/>
      <p:bldP spid="20" grpId="0"/>
      <p:bldP spid="21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5A092-61EE-E9CA-65C7-E208B5C7D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4441F-6F74-3457-06A5-A846A1D74A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641DB2-BC7B-DC22-E820-6C5521D7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FF841F-ECE6-54B4-D6E2-CA9C135EE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Functions (Deutsch’s Algorithm)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2E8613-62EB-AD1F-4D56-155962E0C641}"/>
              </a:ext>
            </a:extLst>
          </p:cNvPr>
          <p:cNvSpPr/>
          <p:nvPr/>
        </p:nvSpPr>
        <p:spPr>
          <a:xfrm>
            <a:off x="3578087" y="1535070"/>
            <a:ext cx="2067113" cy="24082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DA8A49-29D7-3F4F-B754-FBA9FF563C0D}"/>
                  </a:ext>
                </a:extLst>
              </p:cNvPr>
              <p:cNvSpPr txBox="1"/>
              <p:nvPr/>
            </p:nvSpPr>
            <p:spPr>
              <a:xfrm>
                <a:off x="2107721" y="1589909"/>
                <a:ext cx="558464" cy="413225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DA8A49-29D7-3F4F-B754-FBA9FF563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721" y="1589909"/>
                <a:ext cx="558464" cy="413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9C3A04-F34C-59DB-19FA-AD1EACDF598F}"/>
                  </a:ext>
                </a:extLst>
              </p:cNvPr>
              <p:cNvSpPr txBox="1"/>
              <p:nvPr/>
            </p:nvSpPr>
            <p:spPr>
              <a:xfrm>
                <a:off x="2117019" y="3211907"/>
                <a:ext cx="516898" cy="413219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9C3A04-F34C-59DB-19FA-AD1EACDF5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019" y="3211907"/>
                <a:ext cx="516898" cy="413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227BB7-9027-75F6-6249-AAB4B2F3937F}"/>
              </a:ext>
            </a:extLst>
          </p:cNvPr>
          <p:cNvCxnSpPr>
            <a:cxnSpLocks/>
          </p:cNvCxnSpPr>
          <p:nvPr/>
        </p:nvCxnSpPr>
        <p:spPr>
          <a:xfrm>
            <a:off x="2528571" y="1792867"/>
            <a:ext cx="332088" cy="4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A5A562-AD00-E9BF-3851-177D8398AF17}"/>
              </a:ext>
            </a:extLst>
          </p:cNvPr>
          <p:cNvSpPr txBox="1"/>
          <p:nvPr/>
        </p:nvSpPr>
        <p:spPr>
          <a:xfrm>
            <a:off x="4372653" y="22860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5D27CC-ED27-8499-599C-9FB236B22C6A}"/>
              </a:ext>
            </a:extLst>
          </p:cNvPr>
          <p:cNvSpPr txBox="1"/>
          <p:nvPr/>
        </p:nvSpPr>
        <p:spPr>
          <a:xfrm>
            <a:off x="4162915" y="2395105"/>
            <a:ext cx="976745" cy="47278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1E4FC7-D5A4-C724-E8B3-F39B6C4A3FD2}"/>
                  </a:ext>
                </a:extLst>
              </p:cNvPr>
              <p:cNvSpPr txBox="1"/>
              <p:nvPr/>
            </p:nvSpPr>
            <p:spPr>
              <a:xfrm>
                <a:off x="4200920" y="2461545"/>
                <a:ext cx="938740" cy="463496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1E4FC7-D5A4-C724-E8B3-F39B6C4A3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20" y="2461545"/>
                <a:ext cx="938740" cy="4634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30B80C-746D-6A8F-810A-A2755B5BABD1}"/>
              </a:ext>
            </a:extLst>
          </p:cNvPr>
          <p:cNvCxnSpPr>
            <a:cxnSpLocks/>
          </p:cNvCxnSpPr>
          <p:nvPr/>
        </p:nvCxnSpPr>
        <p:spPr>
          <a:xfrm flipV="1">
            <a:off x="5645200" y="3415244"/>
            <a:ext cx="4799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D1190B-9734-F4D1-4588-9DAD661D1DA8}"/>
              </a:ext>
            </a:extLst>
          </p:cNvPr>
          <p:cNvCxnSpPr>
            <a:cxnSpLocks/>
          </p:cNvCxnSpPr>
          <p:nvPr/>
        </p:nvCxnSpPr>
        <p:spPr>
          <a:xfrm flipV="1">
            <a:off x="5645200" y="1789976"/>
            <a:ext cx="4799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CEBF6-AB55-C742-FCFF-AFDE043F9FA7}"/>
                  </a:ext>
                </a:extLst>
              </p:cNvPr>
              <p:cNvSpPr txBox="1"/>
              <p:nvPr/>
            </p:nvSpPr>
            <p:spPr>
              <a:xfrm>
                <a:off x="7712313" y="1602748"/>
                <a:ext cx="549091" cy="408026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CEBF6-AB55-C742-FCFF-AFDE043F9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13" y="1602748"/>
                <a:ext cx="549091" cy="408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344D53-253C-6F9D-6057-EEC9BD36F89A}"/>
                  </a:ext>
                </a:extLst>
              </p:cNvPr>
              <p:cNvSpPr txBox="1"/>
              <p:nvPr/>
            </p:nvSpPr>
            <p:spPr>
              <a:xfrm>
                <a:off x="6125149" y="3227096"/>
                <a:ext cx="1235211" cy="367050"/>
              </a:xfrm>
              <a:prstGeom prst="rect">
                <a:avLst/>
              </a:prstGeom>
            </p:spPr>
            <p:txBody>
              <a:bodyPr wrap="square" rtlCol="0">
                <a:normAutofit fontScale="925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344D53-253C-6F9D-6057-EEC9BD36F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149" y="3227096"/>
                <a:ext cx="1235211" cy="367050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E90642-8C0C-E9CF-60A1-9F4A84FA23B8}"/>
                  </a:ext>
                </a:extLst>
              </p:cNvPr>
              <p:cNvSpPr txBox="1"/>
              <p:nvPr/>
            </p:nvSpPr>
            <p:spPr>
              <a:xfrm>
                <a:off x="206893" y="1096960"/>
                <a:ext cx="7996329" cy="343548"/>
              </a:xfrm>
              <a:prstGeom prst="rect">
                <a:avLst/>
              </a:prstGeom>
            </p:spPr>
            <p:txBody>
              <a:bodyPr wrap="square" rtlCol="0">
                <a:normAutofit fontScale="62500" lnSpcReduction="20000"/>
              </a:bodyPr>
              <a:lstStyle/>
              <a:p>
                <a:pPr algn="l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be constant or balanced (i.e., return one value or half 1s or 0s).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is balanced or constant.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E90642-8C0C-E9CF-60A1-9F4A84FA2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3" y="1096960"/>
                <a:ext cx="7996329" cy="343548"/>
              </a:xfrm>
              <a:prstGeom prst="rect">
                <a:avLst/>
              </a:prstGeom>
              <a:blipFill>
                <a:blip r:embed="rId7"/>
                <a:stretch>
                  <a:fillRect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04389F-1DA7-DF11-0234-85B14D3AD583}"/>
              </a:ext>
            </a:extLst>
          </p:cNvPr>
          <p:cNvCxnSpPr>
            <a:cxnSpLocks/>
          </p:cNvCxnSpPr>
          <p:nvPr/>
        </p:nvCxnSpPr>
        <p:spPr>
          <a:xfrm>
            <a:off x="3264626" y="1789976"/>
            <a:ext cx="3134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EEA9A1-4C06-98DA-4E77-07C3FDCBF4C3}"/>
              </a:ext>
            </a:extLst>
          </p:cNvPr>
          <p:cNvCxnSpPr>
            <a:cxnSpLocks/>
          </p:cNvCxnSpPr>
          <p:nvPr/>
        </p:nvCxnSpPr>
        <p:spPr>
          <a:xfrm>
            <a:off x="2558105" y="3410621"/>
            <a:ext cx="332088" cy="4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945B3BF-E2DE-C0B4-AF16-9AD93D68BABE}"/>
              </a:ext>
            </a:extLst>
          </p:cNvPr>
          <p:cNvSpPr/>
          <p:nvPr/>
        </p:nvSpPr>
        <p:spPr>
          <a:xfrm>
            <a:off x="2873892" y="3231719"/>
            <a:ext cx="402222" cy="3435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1E2EB7-76F4-DE2F-E631-59D35326A1F3}"/>
              </a:ext>
            </a:extLst>
          </p:cNvPr>
          <p:cNvSpPr txBox="1"/>
          <p:nvPr/>
        </p:nvSpPr>
        <p:spPr>
          <a:xfrm>
            <a:off x="3089818" y="341496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E33DF5-C534-7D5D-E93F-843600E7EF71}"/>
              </a:ext>
            </a:extLst>
          </p:cNvPr>
          <p:cNvSpPr txBox="1"/>
          <p:nvPr/>
        </p:nvSpPr>
        <p:spPr>
          <a:xfrm>
            <a:off x="3022277" y="3409767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1898A5-7590-CBC4-F91F-CA7032200D5B}"/>
              </a:ext>
            </a:extLst>
          </p:cNvPr>
          <p:cNvSpPr txBox="1"/>
          <p:nvPr/>
        </p:nvSpPr>
        <p:spPr>
          <a:xfrm>
            <a:off x="3053450" y="3352617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C0FFFB-540A-DF28-0502-EB9CFC73E445}"/>
              </a:ext>
            </a:extLst>
          </p:cNvPr>
          <p:cNvSpPr txBox="1"/>
          <p:nvPr/>
        </p:nvSpPr>
        <p:spPr>
          <a:xfrm>
            <a:off x="2873891" y="3231719"/>
            <a:ext cx="402221" cy="362107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4346BE-6E56-7EAE-7095-2E0B34127B4B}"/>
              </a:ext>
            </a:extLst>
          </p:cNvPr>
          <p:cNvSpPr/>
          <p:nvPr/>
        </p:nvSpPr>
        <p:spPr>
          <a:xfrm>
            <a:off x="2860659" y="1625708"/>
            <a:ext cx="402222" cy="3435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4058CD-7BCC-AF27-26B4-8E4B505688F3}"/>
              </a:ext>
            </a:extLst>
          </p:cNvPr>
          <p:cNvSpPr txBox="1"/>
          <p:nvPr/>
        </p:nvSpPr>
        <p:spPr>
          <a:xfrm>
            <a:off x="3076585" y="180895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DBC5F9-C707-8339-9F02-922F4A9AE8EC}"/>
              </a:ext>
            </a:extLst>
          </p:cNvPr>
          <p:cNvSpPr txBox="1"/>
          <p:nvPr/>
        </p:nvSpPr>
        <p:spPr>
          <a:xfrm>
            <a:off x="3009044" y="1803756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B8FC1C-1FF9-EFFA-C6AD-CA868F806F6C}"/>
              </a:ext>
            </a:extLst>
          </p:cNvPr>
          <p:cNvSpPr txBox="1"/>
          <p:nvPr/>
        </p:nvSpPr>
        <p:spPr>
          <a:xfrm>
            <a:off x="3040217" y="1746606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4B31E0-9F9B-177E-0B4A-9D5CA74A7F90}"/>
              </a:ext>
            </a:extLst>
          </p:cNvPr>
          <p:cNvSpPr txBox="1"/>
          <p:nvPr/>
        </p:nvSpPr>
        <p:spPr>
          <a:xfrm>
            <a:off x="2860658" y="1625708"/>
            <a:ext cx="402221" cy="362107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CF6E60E-BBA5-3BAF-53B3-3A6FF5EC67C9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3276112" y="3410621"/>
            <a:ext cx="300227" cy="2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336ABBC-EBED-D27F-5EBF-9A7F493726A1}"/>
              </a:ext>
            </a:extLst>
          </p:cNvPr>
          <p:cNvSpPr/>
          <p:nvPr/>
        </p:nvSpPr>
        <p:spPr>
          <a:xfrm>
            <a:off x="6125150" y="1618884"/>
            <a:ext cx="402222" cy="3435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20E1DF-11B1-0565-EC32-8EA43CA1CA0D}"/>
              </a:ext>
            </a:extLst>
          </p:cNvPr>
          <p:cNvSpPr txBox="1"/>
          <p:nvPr/>
        </p:nvSpPr>
        <p:spPr>
          <a:xfrm>
            <a:off x="6341076" y="180212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98CAF9-79F2-751D-D3E5-09F679334F2E}"/>
              </a:ext>
            </a:extLst>
          </p:cNvPr>
          <p:cNvSpPr txBox="1"/>
          <p:nvPr/>
        </p:nvSpPr>
        <p:spPr>
          <a:xfrm>
            <a:off x="6273535" y="179693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1FFA3D-4AC9-739B-3ECD-93B0656F3564}"/>
              </a:ext>
            </a:extLst>
          </p:cNvPr>
          <p:cNvSpPr txBox="1"/>
          <p:nvPr/>
        </p:nvSpPr>
        <p:spPr>
          <a:xfrm>
            <a:off x="6304708" y="1739782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0105E7-66A6-1F2B-0364-35F00FEDBB27}"/>
              </a:ext>
            </a:extLst>
          </p:cNvPr>
          <p:cNvSpPr txBox="1"/>
          <p:nvPr/>
        </p:nvSpPr>
        <p:spPr>
          <a:xfrm>
            <a:off x="6125149" y="1618884"/>
            <a:ext cx="402221" cy="362107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2A60F95-79B0-B6E7-90F2-D31E68B406DB}"/>
              </a:ext>
            </a:extLst>
          </p:cNvPr>
          <p:cNvSpPr/>
          <p:nvPr/>
        </p:nvSpPr>
        <p:spPr>
          <a:xfrm>
            <a:off x="1130594" y="2170293"/>
            <a:ext cx="1397977" cy="7587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The Hadamard gates allow us to create a superposition of all possible inputs.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7CC334-B5D5-D27E-89B3-44E29C044481}"/>
              </a:ext>
            </a:extLst>
          </p:cNvPr>
          <p:cNvCxnSpPr>
            <a:cxnSpLocks/>
            <a:stCxn id="54" idx="3"/>
            <a:endCxn id="36" idx="2"/>
          </p:cNvCxnSpPr>
          <p:nvPr/>
        </p:nvCxnSpPr>
        <p:spPr>
          <a:xfrm flipV="1">
            <a:off x="2528571" y="1969269"/>
            <a:ext cx="533199" cy="5804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0C238A0-EA4A-10FA-B2FE-A2E18308B3C2}"/>
              </a:ext>
            </a:extLst>
          </p:cNvPr>
          <p:cNvSpPr txBox="1"/>
          <p:nvPr/>
        </p:nvSpPr>
        <p:spPr>
          <a:xfrm>
            <a:off x="1749669" y="258493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E7297D-761F-6856-0DDF-8AA5DB376E4F}"/>
              </a:ext>
            </a:extLst>
          </p:cNvPr>
          <p:cNvSpPr txBox="1"/>
          <p:nvPr/>
        </p:nvSpPr>
        <p:spPr>
          <a:xfrm>
            <a:off x="1503485" y="2576146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F9514A-8713-4E36-286F-2C51069A4A5F}"/>
              </a:ext>
            </a:extLst>
          </p:cNvPr>
          <p:cNvSpPr txBox="1"/>
          <p:nvPr/>
        </p:nvSpPr>
        <p:spPr>
          <a:xfrm>
            <a:off x="1450731" y="244426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06EA23-4A8A-8B18-847B-B3CE6F796038}"/>
              </a:ext>
            </a:extLst>
          </p:cNvPr>
          <p:cNvSpPr txBox="1"/>
          <p:nvPr/>
        </p:nvSpPr>
        <p:spPr>
          <a:xfrm>
            <a:off x="1538654" y="2461846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9C78ECB-5E5D-61A9-C2A9-3DAE76C48822}"/>
              </a:ext>
            </a:extLst>
          </p:cNvPr>
          <p:cNvCxnSpPr>
            <a:cxnSpLocks/>
            <a:stCxn id="54" idx="3"/>
            <a:endCxn id="31" idx="0"/>
          </p:cNvCxnSpPr>
          <p:nvPr/>
        </p:nvCxnSpPr>
        <p:spPr>
          <a:xfrm>
            <a:off x="2528571" y="2549672"/>
            <a:ext cx="546432" cy="6820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C5058A-2749-D65A-7317-ABEAA379242A}"/>
              </a:ext>
            </a:extLst>
          </p:cNvPr>
          <p:cNvGrpSpPr/>
          <p:nvPr/>
        </p:nvGrpSpPr>
        <p:grpSpPr>
          <a:xfrm>
            <a:off x="6830799" y="2367073"/>
            <a:ext cx="672775" cy="619679"/>
            <a:chOff x="6300997" y="2286214"/>
            <a:chExt cx="675008" cy="621736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9C35959C-9DCF-8807-6F9C-ED351D61B56C}"/>
                </a:ext>
              </a:extLst>
            </p:cNvPr>
            <p:cNvSpPr/>
            <p:nvPr/>
          </p:nvSpPr>
          <p:spPr>
            <a:xfrm>
              <a:off x="6394548" y="2420043"/>
              <a:ext cx="487907" cy="487907"/>
            </a:xfrm>
            <a:prstGeom prst="arc">
              <a:avLst>
                <a:gd name="adj1" fmla="val 1083069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EC4F808-9DE8-FA6E-1EB5-5FDDAFEC136C}"/>
                </a:ext>
              </a:extLst>
            </p:cNvPr>
            <p:cNvGrpSpPr/>
            <p:nvPr/>
          </p:nvGrpSpPr>
          <p:grpSpPr>
            <a:xfrm>
              <a:off x="6300997" y="2286214"/>
              <a:ext cx="675008" cy="420545"/>
              <a:chOff x="6251488" y="2253304"/>
              <a:chExt cx="1265050" cy="788155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9CCD753C-FD0D-00D5-454D-B94808AC66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4014" y="2395105"/>
                <a:ext cx="335838" cy="53644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04E70CB-60AA-B092-0880-4232D7A9AB4E}"/>
                  </a:ext>
                </a:extLst>
              </p:cNvPr>
              <p:cNvSpPr/>
              <p:nvPr/>
            </p:nvSpPr>
            <p:spPr>
              <a:xfrm>
                <a:off x="6837302" y="2877057"/>
                <a:ext cx="93424" cy="93424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B10FAA03-8C84-622B-39F7-B3F7F28FE652}"/>
                  </a:ext>
                </a:extLst>
              </p:cNvPr>
              <p:cNvSpPr/>
              <p:nvPr/>
            </p:nvSpPr>
            <p:spPr>
              <a:xfrm>
                <a:off x="6251488" y="2253304"/>
                <a:ext cx="1265050" cy="788155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C8A4AB4-1290-4A0B-F7CC-5AAE6B85A22E}"/>
              </a:ext>
            </a:extLst>
          </p:cNvPr>
          <p:cNvCxnSpPr>
            <a:cxnSpLocks/>
          </p:cNvCxnSpPr>
          <p:nvPr/>
        </p:nvCxnSpPr>
        <p:spPr>
          <a:xfrm>
            <a:off x="6527370" y="1796522"/>
            <a:ext cx="12430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7855BEE-2350-CAF5-C0BD-32B7B16FCF22}"/>
              </a:ext>
            </a:extLst>
          </p:cNvPr>
          <p:cNvCxnSpPr>
            <a:cxnSpLocks/>
            <a:endCxn id="96" idx="0"/>
          </p:cNvCxnSpPr>
          <p:nvPr/>
        </p:nvCxnSpPr>
        <p:spPr>
          <a:xfrm>
            <a:off x="7167186" y="1806761"/>
            <a:ext cx="1" cy="560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ounded Rectangle 106">
                <a:extLst>
                  <a:ext uri="{FF2B5EF4-FFF2-40B4-BE49-F238E27FC236}">
                    <a16:creationId xmlns:a16="http://schemas.microsoft.com/office/drawing/2014/main" id="{9FF64DE1-0486-C48F-2EA7-D9061E868FE0}"/>
                  </a:ext>
                </a:extLst>
              </p:cNvPr>
              <p:cNvSpPr/>
              <p:nvPr/>
            </p:nvSpPr>
            <p:spPr>
              <a:xfrm>
                <a:off x="7410334" y="3120873"/>
                <a:ext cx="1397977" cy="595285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This applies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to all inputs in the superposition.</a:t>
                </a:r>
              </a:p>
            </p:txBody>
          </p:sp>
        </mc:Choice>
        <mc:Fallback xmlns="">
          <p:sp>
            <p:nvSpPr>
              <p:cNvPr id="107" name="Rounded Rectangle 106">
                <a:extLst>
                  <a:ext uri="{FF2B5EF4-FFF2-40B4-BE49-F238E27FC236}">
                    <a16:creationId xmlns:a16="http://schemas.microsoft.com/office/drawing/2014/main" id="{9FF64DE1-0486-C48F-2EA7-D9061E868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334" y="3120873"/>
                <a:ext cx="1397977" cy="59528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5B69B113-F11A-BC4C-4CCF-34364917FB0B}"/>
                  </a:ext>
                </a:extLst>
              </p:cNvPr>
              <p:cNvSpPr/>
              <p:nvPr/>
            </p:nvSpPr>
            <p:spPr>
              <a:xfrm>
                <a:off x="7628638" y="2201128"/>
                <a:ext cx="1460417" cy="697599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Measuring this superposition once reveals whether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is constant or balanced.</a:t>
                </a:r>
              </a:p>
            </p:txBody>
          </p:sp>
        </mc:Choice>
        <mc:Fallback xmlns=""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5B69B113-F11A-BC4C-4CCF-34364917F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638" y="2201128"/>
                <a:ext cx="1460417" cy="697599"/>
              </a:xfrm>
              <a:prstGeom prst="roundRect">
                <a:avLst/>
              </a:prstGeom>
              <a:blipFill>
                <a:blip r:embed="rId9"/>
                <a:stretch>
                  <a:fillRect b="-172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8D58714-7F82-47D2-3547-C320222AB31C}"/>
                  </a:ext>
                </a:extLst>
              </p:cNvPr>
              <p:cNvSpPr txBox="1"/>
              <p:nvPr/>
            </p:nvSpPr>
            <p:spPr>
              <a:xfrm>
                <a:off x="265075" y="4324462"/>
                <a:ext cx="7996329" cy="343548"/>
              </a:xfrm>
              <a:prstGeom prst="rect">
                <a:avLst/>
              </a:prstGeom>
            </p:spPr>
            <p:txBody>
              <a:bodyPr wrap="square" rtlCol="0">
                <a:normAutofit fontScale="92500" lnSpcReduction="20000"/>
              </a:bodyPr>
              <a:lstStyle/>
              <a:p>
                <a:pPr algn="ctr"/>
                <a:r>
                  <a:rPr lang="en-US" sz="1100" dirty="0"/>
                  <a:t>It may be tempting to think the QC can foresee all possible outcomes, but we’re just using Nature to realize, compute on, and sample from superpositions to learn about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100" dirty="0"/>
                  <a:t>. 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8D58714-7F82-47D2-3547-C320222AB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75" y="4324462"/>
                <a:ext cx="7996329" cy="343548"/>
              </a:xfrm>
              <a:prstGeom prst="rect">
                <a:avLst/>
              </a:prstGeom>
              <a:blipFill>
                <a:blip r:embed="rId10"/>
                <a:stretch>
                  <a:fillRect t="-7143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7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7" grpId="0"/>
      <p:bldP spid="20" grpId="0"/>
      <p:bldP spid="21" grpId="0"/>
      <p:bldP spid="31" grpId="0" animBg="1"/>
      <p:bldP spid="32" grpId="0"/>
      <p:bldP spid="33" grpId="0"/>
      <p:bldP spid="34" grpId="0"/>
      <p:bldP spid="35" grpId="0"/>
      <p:bldP spid="36" grpId="0" animBg="1"/>
      <p:bldP spid="40" grpId="0"/>
      <p:bldP spid="49" grpId="0" animBg="1"/>
      <p:bldP spid="50" grpId="0"/>
      <p:bldP spid="51" grpId="0"/>
      <p:bldP spid="52" grpId="0"/>
      <p:bldP spid="53" grpId="0"/>
      <p:bldP spid="54" grpId="0" animBg="1"/>
      <p:bldP spid="107" grpId="0" animBg="1"/>
      <p:bldP spid="108" grpId="0" animBg="1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9C588-4845-DB5B-9FE3-315831697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7D00D-CACB-935A-E543-B98D230254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07DBB4-4210-4199-0D27-EEF2661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345931-E0F1-2A77-F460-B946024340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Functions (Classical Computing)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16607-FA67-3363-AC46-56C486C84786}"/>
              </a:ext>
            </a:extLst>
          </p:cNvPr>
          <p:cNvSpPr/>
          <p:nvPr/>
        </p:nvSpPr>
        <p:spPr>
          <a:xfrm>
            <a:off x="5238212" y="1579698"/>
            <a:ext cx="2067113" cy="24082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6661A5-69E1-86AC-57A1-6AD9ECDB6EB6}"/>
                  </a:ext>
                </a:extLst>
              </p:cNvPr>
              <p:cNvSpPr txBox="1"/>
              <p:nvPr/>
            </p:nvSpPr>
            <p:spPr>
              <a:xfrm>
                <a:off x="4265711" y="1624326"/>
                <a:ext cx="558464" cy="413225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6661A5-69E1-86AC-57A1-6AD9ECDB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711" y="1624326"/>
                <a:ext cx="558464" cy="413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510D7E-700D-94D6-886A-D04EDD460B5D}"/>
                  </a:ext>
                </a:extLst>
              </p:cNvPr>
              <p:cNvSpPr txBox="1"/>
              <p:nvPr/>
            </p:nvSpPr>
            <p:spPr>
              <a:xfrm>
                <a:off x="4265711" y="3264604"/>
                <a:ext cx="516898" cy="413219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510D7E-700D-94D6-886A-D04EDD460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711" y="3264604"/>
                <a:ext cx="516898" cy="413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CA858A-51BA-31C2-6FDC-422BD801932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824175" y="1830939"/>
            <a:ext cx="4140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BCAC97-5A1F-6872-360E-C8021304C247}"/>
              </a:ext>
            </a:extLst>
          </p:cNvPr>
          <p:cNvCxnSpPr>
            <a:cxnSpLocks/>
          </p:cNvCxnSpPr>
          <p:nvPr/>
        </p:nvCxnSpPr>
        <p:spPr>
          <a:xfrm flipV="1">
            <a:off x="4758262" y="3459873"/>
            <a:ext cx="4799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E0F1C21-3A92-BCFF-96F4-98C7D1F8CF26}"/>
              </a:ext>
            </a:extLst>
          </p:cNvPr>
          <p:cNvSpPr txBox="1"/>
          <p:nvPr/>
        </p:nvSpPr>
        <p:spPr>
          <a:xfrm>
            <a:off x="6032778" y="233062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3A62E7-6332-A808-1378-259A68F43950}"/>
              </a:ext>
            </a:extLst>
          </p:cNvPr>
          <p:cNvSpPr txBox="1"/>
          <p:nvPr/>
        </p:nvSpPr>
        <p:spPr>
          <a:xfrm>
            <a:off x="5823040" y="2439733"/>
            <a:ext cx="976745" cy="47278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E588DA-63E0-2F18-19B7-D048A6177A52}"/>
                  </a:ext>
                </a:extLst>
              </p:cNvPr>
              <p:cNvSpPr txBox="1"/>
              <p:nvPr/>
            </p:nvSpPr>
            <p:spPr>
              <a:xfrm>
                <a:off x="5861045" y="2506173"/>
                <a:ext cx="938740" cy="463496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E588DA-63E0-2F18-19B7-D048A617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045" y="2506173"/>
                <a:ext cx="938740" cy="4634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DFD1EE-5A0C-DBCE-B14E-5F59DD01AADD}"/>
              </a:ext>
            </a:extLst>
          </p:cNvPr>
          <p:cNvCxnSpPr>
            <a:cxnSpLocks/>
          </p:cNvCxnSpPr>
          <p:nvPr/>
        </p:nvCxnSpPr>
        <p:spPr>
          <a:xfrm flipV="1">
            <a:off x="7305325" y="3459872"/>
            <a:ext cx="4799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C27F33-B5EE-F731-0B3E-B5514F71EE23}"/>
              </a:ext>
            </a:extLst>
          </p:cNvPr>
          <p:cNvCxnSpPr>
            <a:cxnSpLocks/>
          </p:cNvCxnSpPr>
          <p:nvPr/>
        </p:nvCxnSpPr>
        <p:spPr>
          <a:xfrm flipV="1">
            <a:off x="7305325" y="1834604"/>
            <a:ext cx="4799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F890B9-F0BF-E684-3B02-5E5C03F21EA1}"/>
                  </a:ext>
                </a:extLst>
              </p:cNvPr>
              <p:cNvSpPr txBox="1"/>
              <p:nvPr/>
            </p:nvSpPr>
            <p:spPr>
              <a:xfrm>
                <a:off x="7760928" y="1626925"/>
                <a:ext cx="549091" cy="408026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F890B9-F0BF-E684-3B02-5E5C03F21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928" y="1626925"/>
                <a:ext cx="549091" cy="408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60A830-FA79-B1FC-EFB9-5E531E6210B6}"/>
                  </a:ext>
                </a:extLst>
              </p:cNvPr>
              <p:cNvSpPr txBox="1"/>
              <p:nvPr/>
            </p:nvSpPr>
            <p:spPr>
              <a:xfrm>
                <a:off x="7785274" y="3276347"/>
                <a:ext cx="1235211" cy="367050"/>
              </a:xfrm>
              <a:prstGeom prst="rect">
                <a:avLst/>
              </a:prstGeom>
            </p:spPr>
            <p:txBody>
              <a:bodyPr wrap="square" rtlCol="0"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60A830-FA79-B1FC-EFB9-5E531E621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274" y="3276347"/>
                <a:ext cx="1235211" cy="367050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9BF3B0-9E1C-1646-979B-D64DB0BCABB5}"/>
                  </a:ext>
                </a:extLst>
              </p:cNvPr>
              <p:cNvSpPr txBox="1"/>
              <p:nvPr/>
            </p:nvSpPr>
            <p:spPr>
              <a:xfrm>
                <a:off x="198101" y="1112008"/>
                <a:ext cx="6665785" cy="264789"/>
              </a:xfrm>
              <a:prstGeom prst="rect">
                <a:avLst/>
              </a:prstGeom>
            </p:spPr>
            <p:txBody>
              <a:bodyPr wrap="square" rtlCol="0">
                <a:normAutofit fontScale="55000" lnSpcReduction="20000"/>
              </a:bodyPr>
              <a:lstStyle/>
              <a:p>
                <a:pPr algn="l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be constant or balanced (i.e., return one value or half 1s or 0s). Now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choices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9BF3B0-9E1C-1646-979B-D64DB0BCA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1" y="1112008"/>
                <a:ext cx="6665785" cy="264789"/>
              </a:xfrm>
              <a:prstGeom prst="rect">
                <a:avLst/>
              </a:prstGeom>
              <a:blipFill>
                <a:blip r:embed="rId7"/>
                <a:stretch>
                  <a:fillRect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017E20D-C2FA-F000-AAC6-BF1837822E0B}"/>
              </a:ext>
            </a:extLst>
          </p:cNvPr>
          <p:cNvSpPr txBox="1"/>
          <p:nvPr/>
        </p:nvSpPr>
        <p:spPr>
          <a:xfrm>
            <a:off x="282777" y="1623213"/>
            <a:ext cx="2175195" cy="2408279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l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F67CC9-266F-50FD-B3DD-C662D23A3592}"/>
                  </a:ext>
                </a:extLst>
              </p:cNvPr>
              <p:cNvSpPr txBox="1"/>
              <p:nvPr/>
            </p:nvSpPr>
            <p:spPr>
              <a:xfrm>
                <a:off x="0" y="1434126"/>
                <a:ext cx="4487662" cy="2956787"/>
              </a:xfrm>
              <a:prstGeom prst="rect">
                <a:avLst/>
              </a:prstGeom>
            </p:spPr>
            <p:txBody>
              <a:bodyPr wrap="square" rtlCol="0">
                <a:normAutofit fontScale="92500"/>
              </a:bodyPr>
              <a:lstStyle/>
              <a:p>
                <a:pPr algn="ctr"/>
                <a:r>
                  <a:rPr lang="en-US" sz="1100" dirty="0"/>
                  <a:t>In the classical setting, we can repeatedly sample the output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100" dirty="0"/>
                  <a:t> with random inputs.</a:t>
                </a:r>
              </a:p>
              <a:p>
                <a:pPr algn="l"/>
                <a:endParaRPr lang="en-US" sz="11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a:rPr lang="en-US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balanced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11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a:rPr lang="en-US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balanced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a:rPr lang="en-US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balanced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1 − 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  <a:p>
                <a:endParaRPr lang="en-US" sz="1100" dirty="0"/>
              </a:p>
              <a:p>
                <a:pPr algn="ctr"/>
                <a:r>
                  <a:rPr lang="en-US" sz="1100" dirty="0"/>
                  <a:t>To check if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100" b="0" dirty="0"/>
                  <a:t> is balanced, evaluate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100" b="0" dirty="0"/>
                  <a:t> on two random inputs </a:t>
                </a:r>
                <a:r>
                  <a:rPr lang="en-US" sz="1100" dirty="0"/>
                  <a:t>and fix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100" b="0" dirty="0"/>
                  <a:t>and claim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100" b="0" dirty="0"/>
                  <a:t> is constant if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100" b="0" dirty="0"/>
                  <a:t> and balanced otherwise.</a:t>
                </a:r>
              </a:p>
              <a:p>
                <a:pPr algn="l"/>
                <a:endParaRPr lang="en-US" sz="11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𝑓𝑎𝑖𝑙𝑢𝑟𝑒</m:t>
                              </m:r>
                            </m:e>
                          </m:d>
                        </m:e>
                      </m:func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𝑖𝑎𝑙𝑠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)=1 − 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100" b="0" dirty="0"/>
              </a:p>
              <a:p>
                <a:pPr algn="ctr"/>
                <a:endParaRPr lang="en-US" sz="1100" dirty="0"/>
              </a:p>
              <a:p>
                <a:pPr algn="ctr"/>
                <a:r>
                  <a:rPr lang="en-US" sz="1100" dirty="0"/>
                  <a:t>Running 30 trials of this experiment gives you a one in a billion chance of failure.</a:t>
                </a:r>
                <a:endParaRPr lang="en-US" sz="1100" b="0" dirty="0"/>
              </a:p>
              <a:p>
                <a:pPr algn="l"/>
                <a:endParaRPr lang="en-US" sz="1100" b="0" dirty="0"/>
              </a:p>
              <a:p>
                <a:pPr algn="l"/>
                <a:endParaRPr lang="en-US" sz="11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F67CC9-266F-50FD-B3DD-C662D23A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34126"/>
                <a:ext cx="4487662" cy="29567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2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7" grpId="0"/>
      <p:bldP spid="20" grpId="0"/>
      <p:bldP spid="21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14581</TotalTime>
  <Words>1741</Words>
  <Application>Microsoft Macintosh PowerPoint</Application>
  <PresentationFormat>On-screen Show (16:9)</PresentationFormat>
  <Paragraphs>258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Courier New</vt:lpstr>
      <vt:lpstr>LucidaGrande</vt:lpstr>
      <vt:lpstr>Wingdings</vt:lpstr>
      <vt:lpstr>Theme 1</vt:lpstr>
      <vt:lpstr>Quantum Threats to Cryptography and Counter Measures</vt:lpstr>
      <vt:lpstr>Classical Computing</vt:lpstr>
      <vt:lpstr>Quantum Computing</vt:lpstr>
      <vt:lpstr>Roadmap</vt:lpstr>
      <vt:lpstr>Quantum Computing Overview</vt:lpstr>
      <vt:lpstr>Quantum Computing Overview</vt:lpstr>
      <vt:lpstr>Quantum Computing Overview</vt:lpstr>
      <vt:lpstr>Quantum Computing Overview</vt:lpstr>
      <vt:lpstr>Quantum Computing Overview</vt:lpstr>
      <vt:lpstr>Quantum Computing Overview</vt:lpstr>
      <vt:lpstr>Attacks on Cryptography</vt:lpstr>
      <vt:lpstr>Attacks on Cryptography</vt:lpstr>
      <vt:lpstr>Attacks on Cryptography</vt:lpstr>
      <vt:lpstr>Counter Measures</vt:lpstr>
      <vt:lpstr>Quantum Resistant Asymmetric Encryption</vt:lpstr>
      <vt:lpstr>Quantum Resistant Digital Signatures</vt:lpstr>
      <vt:lpstr>Quantum Resistant Digital Signatures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Blair, William</cp:lastModifiedBy>
  <cp:revision>193</cp:revision>
  <dcterms:created xsi:type="dcterms:W3CDTF">2016-10-24T19:40:55Z</dcterms:created>
  <dcterms:modified xsi:type="dcterms:W3CDTF">2025-08-04T00:01:46Z</dcterms:modified>
</cp:coreProperties>
</file>