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0" r:id="rId1"/>
  </p:sldMasterIdLst>
  <p:notesMasterIdLst>
    <p:notesMasterId r:id="rId12"/>
  </p:notesMasterIdLst>
  <p:sldIdLst>
    <p:sldId id="356" r:id="rId2"/>
    <p:sldId id="325" r:id="rId3"/>
    <p:sldId id="320" r:id="rId4"/>
    <p:sldId id="323" r:id="rId5"/>
    <p:sldId id="324" r:id="rId6"/>
    <p:sldId id="326" r:id="rId7"/>
    <p:sldId id="328" r:id="rId8"/>
    <p:sldId id="348" r:id="rId9"/>
    <p:sldId id="363" r:id="rId10"/>
    <p:sldId id="364" r:id="rId11"/>
  </p:sldIdLst>
  <p:sldSz cx="9144000" cy="5143500" type="screen16x9"/>
  <p:notesSz cx="7102475" cy="938847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50" roundtripDataSignature="AMtx7miOSZ1tBQKZL/FLrrqXs3oH1s1K6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1186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50" Type="http://customschemas.google.com/relationships/presentationmetadata" Target="metadata"/><Relationship Id="rId55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m Riess" userId="52bbd4b193f7a873" providerId="LiveId" clId="{E57FA901-ABB9-45FD-9703-CD928A5B98F6}"/>
    <pc:docChg chg="modSld">
      <pc:chgData name="Jim Riess" userId="52bbd4b193f7a873" providerId="LiveId" clId="{E57FA901-ABB9-45FD-9703-CD928A5B98F6}" dt="2025-08-07T21:46:16.345" v="15" actId="20577"/>
      <pc:docMkLst>
        <pc:docMk/>
      </pc:docMkLst>
      <pc:sldChg chg="modSp mod">
        <pc:chgData name="Jim Riess" userId="52bbd4b193f7a873" providerId="LiveId" clId="{E57FA901-ABB9-45FD-9703-CD928A5B98F6}" dt="2025-08-07T21:46:16.345" v="15" actId="20577"/>
        <pc:sldMkLst>
          <pc:docMk/>
          <pc:sldMk cId="1082243639" sldId="356"/>
        </pc:sldMkLst>
        <pc:spChg chg="mod">
          <ac:chgData name="Jim Riess" userId="52bbd4b193f7a873" providerId="LiveId" clId="{E57FA901-ABB9-45FD-9703-CD928A5B98F6}" dt="2025-08-07T21:46:16.345" v="15" actId="20577"/>
          <ac:spMkLst>
            <pc:docMk/>
            <pc:sldMk cId="1082243639" sldId="356"/>
            <ac:spMk id="6" creationId="{3052A0A5-8630-1D02-EC2B-158C165E382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703263"/>
            <a:ext cx="6259513" cy="3521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10248" y="4459527"/>
            <a:ext cx="5681980" cy="4224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05" tIns="94205" rIns="94205" bIns="94205" anchor="t" anchorCtr="0">
            <a:noAutofit/>
          </a:bodyPr>
          <a:lstStyle>
            <a:lvl1pPr marL="457200" marR="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>
          <a:extLst>
            <a:ext uri="{FF2B5EF4-FFF2-40B4-BE49-F238E27FC236}">
              <a16:creationId xmlns:a16="http://schemas.microsoft.com/office/drawing/2014/main" id="{490ED267-6BE2-5D81-EF50-9F10E80438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>
            <a:extLst>
              <a:ext uri="{FF2B5EF4-FFF2-40B4-BE49-F238E27FC236}">
                <a16:creationId xmlns:a16="http://schemas.microsoft.com/office/drawing/2014/main" id="{369E00F4-2B84-9222-0489-3F91833F8F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6107" y="4344869"/>
            <a:ext cx="5488854" cy="4116192"/>
          </a:xfrm>
          <a:prstGeom prst="rect">
            <a:avLst/>
          </a:prstGeom>
          <a:noFill/>
          <a:ln>
            <a:noFill/>
          </a:ln>
        </p:spPr>
        <p:txBody>
          <a:bodyPr wrap="square" lIns="91452" tIns="91452" rIns="91452" bIns="91452" anchor="ctr" anchorCtr="0">
            <a:noAutofit/>
          </a:bodyPr>
          <a:lstStyle/>
          <a:p>
            <a:pPr>
              <a:buNone/>
            </a:pPr>
            <a:endParaRPr/>
          </a:p>
        </p:txBody>
      </p:sp>
      <p:sp>
        <p:nvSpPr>
          <p:cNvPr id="165" name="Shape 165">
            <a:extLst>
              <a:ext uri="{FF2B5EF4-FFF2-40B4-BE49-F238E27FC236}">
                <a16:creationId xmlns:a16="http://schemas.microsoft.com/office/drawing/2014/main" id="{13A3EAF5-F8E4-012D-8F8B-8E2B9ACA83C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9175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65193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>
          <a:extLst>
            <a:ext uri="{FF2B5EF4-FFF2-40B4-BE49-F238E27FC236}">
              <a16:creationId xmlns:a16="http://schemas.microsoft.com/office/drawing/2014/main" id="{2A6EE647-1652-9820-DC0E-C4B687F1E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>
            <a:extLst>
              <a:ext uri="{FF2B5EF4-FFF2-40B4-BE49-F238E27FC236}">
                <a16:creationId xmlns:a16="http://schemas.microsoft.com/office/drawing/2014/main" id="{C4ABE956-3A44-1BDC-09C2-99FFCA1F94B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6107" y="4344869"/>
            <a:ext cx="5488854" cy="4116192"/>
          </a:xfrm>
          <a:prstGeom prst="rect">
            <a:avLst/>
          </a:prstGeom>
          <a:noFill/>
          <a:ln>
            <a:noFill/>
          </a:ln>
        </p:spPr>
        <p:txBody>
          <a:bodyPr wrap="square" lIns="91452" tIns="91452" rIns="91452" bIns="91452" anchor="ctr" anchorCtr="0">
            <a:noAutofit/>
          </a:bodyPr>
          <a:lstStyle/>
          <a:p>
            <a:pPr>
              <a:buNone/>
            </a:pPr>
            <a:endParaRPr/>
          </a:p>
        </p:txBody>
      </p:sp>
      <p:sp>
        <p:nvSpPr>
          <p:cNvPr id="165" name="Shape 165">
            <a:extLst>
              <a:ext uri="{FF2B5EF4-FFF2-40B4-BE49-F238E27FC236}">
                <a16:creationId xmlns:a16="http://schemas.microsoft.com/office/drawing/2014/main" id="{3CA174DF-8EDF-5A98-511F-2902DD6981E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9175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68531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>
          <a:extLst>
            <a:ext uri="{FF2B5EF4-FFF2-40B4-BE49-F238E27FC236}">
              <a16:creationId xmlns:a16="http://schemas.microsoft.com/office/drawing/2014/main" id="{44971556-1FC8-665B-5163-C206CEA3E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>
            <a:extLst>
              <a:ext uri="{FF2B5EF4-FFF2-40B4-BE49-F238E27FC236}">
                <a16:creationId xmlns:a16="http://schemas.microsoft.com/office/drawing/2014/main" id="{972AFA19-1E45-E4BF-7014-837C8810B9A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6107" y="4344869"/>
            <a:ext cx="5488854" cy="4116192"/>
          </a:xfrm>
          <a:prstGeom prst="rect">
            <a:avLst/>
          </a:prstGeom>
          <a:noFill/>
          <a:ln>
            <a:noFill/>
          </a:ln>
        </p:spPr>
        <p:txBody>
          <a:bodyPr wrap="square" lIns="91452" tIns="91452" rIns="91452" bIns="91452" anchor="ctr" anchorCtr="0">
            <a:noAutofit/>
          </a:bodyPr>
          <a:lstStyle/>
          <a:p>
            <a:pPr>
              <a:buNone/>
            </a:pPr>
            <a:endParaRPr/>
          </a:p>
        </p:txBody>
      </p:sp>
      <p:sp>
        <p:nvSpPr>
          <p:cNvPr id="165" name="Shape 165">
            <a:extLst>
              <a:ext uri="{FF2B5EF4-FFF2-40B4-BE49-F238E27FC236}">
                <a16:creationId xmlns:a16="http://schemas.microsoft.com/office/drawing/2014/main" id="{1373A137-DBBA-23DC-9336-3500B8A990A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9175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484636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>
          <a:extLst>
            <a:ext uri="{FF2B5EF4-FFF2-40B4-BE49-F238E27FC236}">
              <a16:creationId xmlns:a16="http://schemas.microsoft.com/office/drawing/2014/main" id="{D7DBBBBD-C592-0031-1BFE-3DF60D785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>
            <a:extLst>
              <a:ext uri="{FF2B5EF4-FFF2-40B4-BE49-F238E27FC236}">
                <a16:creationId xmlns:a16="http://schemas.microsoft.com/office/drawing/2014/main" id="{8B4AA7CE-1CEE-081E-3560-4AA4D2F1C11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6107" y="4344869"/>
            <a:ext cx="5488854" cy="4116192"/>
          </a:xfrm>
          <a:prstGeom prst="rect">
            <a:avLst/>
          </a:prstGeom>
          <a:noFill/>
          <a:ln>
            <a:noFill/>
          </a:ln>
        </p:spPr>
        <p:txBody>
          <a:bodyPr wrap="square" lIns="91452" tIns="91452" rIns="91452" bIns="91452" anchor="ctr" anchorCtr="0">
            <a:noAutofit/>
          </a:bodyPr>
          <a:lstStyle/>
          <a:p>
            <a:pPr>
              <a:buNone/>
            </a:pPr>
            <a:endParaRPr/>
          </a:p>
        </p:txBody>
      </p:sp>
      <p:sp>
        <p:nvSpPr>
          <p:cNvPr id="165" name="Shape 165">
            <a:extLst>
              <a:ext uri="{FF2B5EF4-FFF2-40B4-BE49-F238E27FC236}">
                <a16:creationId xmlns:a16="http://schemas.microsoft.com/office/drawing/2014/main" id="{240876D9-D6F3-2D2D-8382-DA4D7F005CC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9175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249083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>
          <a:extLst>
            <a:ext uri="{FF2B5EF4-FFF2-40B4-BE49-F238E27FC236}">
              <a16:creationId xmlns:a16="http://schemas.microsoft.com/office/drawing/2014/main" id="{E11DF60B-0FCB-B56D-583F-8AF8935D5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>
            <a:extLst>
              <a:ext uri="{FF2B5EF4-FFF2-40B4-BE49-F238E27FC236}">
                <a16:creationId xmlns:a16="http://schemas.microsoft.com/office/drawing/2014/main" id="{368F8042-4C6F-D899-8C72-2877E7A5B9E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6107" y="4344869"/>
            <a:ext cx="5488854" cy="4116192"/>
          </a:xfrm>
          <a:prstGeom prst="rect">
            <a:avLst/>
          </a:prstGeom>
          <a:noFill/>
          <a:ln>
            <a:noFill/>
          </a:ln>
        </p:spPr>
        <p:txBody>
          <a:bodyPr wrap="square" lIns="91452" tIns="91452" rIns="91452" bIns="91452" anchor="ctr" anchorCtr="0">
            <a:noAutofit/>
          </a:bodyPr>
          <a:lstStyle/>
          <a:p>
            <a:pPr>
              <a:buNone/>
            </a:pPr>
            <a:endParaRPr/>
          </a:p>
        </p:txBody>
      </p:sp>
      <p:sp>
        <p:nvSpPr>
          <p:cNvPr id="165" name="Shape 165">
            <a:extLst>
              <a:ext uri="{FF2B5EF4-FFF2-40B4-BE49-F238E27FC236}">
                <a16:creationId xmlns:a16="http://schemas.microsoft.com/office/drawing/2014/main" id="{875C0203-4DE7-9C3A-0297-C0805E5C1A9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9175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749829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>
          <a:extLst>
            <a:ext uri="{FF2B5EF4-FFF2-40B4-BE49-F238E27FC236}">
              <a16:creationId xmlns:a16="http://schemas.microsoft.com/office/drawing/2014/main" id="{FA3E40B7-11F9-F290-9ED6-8EDF78B29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>
            <a:extLst>
              <a:ext uri="{FF2B5EF4-FFF2-40B4-BE49-F238E27FC236}">
                <a16:creationId xmlns:a16="http://schemas.microsoft.com/office/drawing/2014/main" id="{FD3B1762-5493-E3F0-C4F7-23333771D4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6107" y="4344869"/>
            <a:ext cx="5488854" cy="4116192"/>
          </a:xfrm>
          <a:prstGeom prst="rect">
            <a:avLst/>
          </a:prstGeom>
          <a:noFill/>
          <a:ln>
            <a:noFill/>
          </a:ln>
        </p:spPr>
        <p:txBody>
          <a:bodyPr wrap="square" lIns="91452" tIns="91452" rIns="91452" bIns="91452" anchor="ctr" anchorCtr="0">
            <a:noAutofit/>
          </a:bodyPr>
          <a:lstStyle/>
          <a:p>
            <a:pPr>
              <a:buNone/>
            </a:pPr>
            <a:endParaRPr/>
          </a:p>
        </p:txBody>
      </p:sp>
      <p:sp>
        <p:nvSpPr>
          <p:cNvPr id="165" name="Shape 165">
            <a:extLst>
              <a:ext uri="{FF2B5EF4-FFF2-40B4-BE49-F238E27FC236}">
                <a16:creationId xmlns:a16="http://schemas.microsoft.com/office/drawing/2014/main" id="{A751CC0F-E76C-96B7-B4CE-99D841145FD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9175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451540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>
          <a:extLst>
            <a:ext uri="{FF2B5EF4-FFF2-40B4-BE49-F238E27FC236}">
              <a16:creationId xmlns:a16="http://schemas.microsoft.com/office/drawing/2014/main" id="{A78FD3A9-6A3F-820B-758B-614984DAB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>
            <a:extLst>
              <a:ext uri="{FF2B5EF4-FFF2-40B4-BE49-F238E27FC236}">
                <a16:creationId xmlns:a16="http://schemas.microsoft.com/office/drawing/2014/main" id="{02152E56-2192-36A0-1EEF-077975EE16B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6107" y="4344869"/>
            <a:ext cx="5488854" cy="4116192"/>
          </a:xfrm>
          <a:prstGeom prst="rect">
            <a:avLst/>
          </a:prstGeom>
          <a:noFill/>
          <a:ln>
            <a:noFill/>
          </a:ln>
        </p:spPr>
        <p:txBody>
          <a:bodyPr wrap="square" lIns="91452" tIns="91452" rIns="91452" bIns="91452" anchor="ctr" anchorCtr="0">
            <a:noAutofit/>
          </a:bodyPr>
          <a:lstStyle/>
          <a:p>
            <a:pPr>
              <a:buNone/>
            </a:pPr>
            <a:endParaRPr/>
          </a:p>
        </p:txBody>
      </p:sp>
      <p:sp>
        <p:nvSpPr>
          <p:cNvPr id="165" name="Shape 165">
            <a:extLst>
              <a:ext uri="{FF2B5EF4-FFF2-40B4-BE49-F238E27FC236}">
                <a16:creationId xmlns:a16="http://schemas.microsoft.com/office/drawing/2014/main" id="{56A18D6A-29F3-C265-21EB-20CBC45E7F2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9175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450130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>
          <a:extLst>
            <a:ext uri="{FF2B5EF4-FFF2-40B4-BE49-F238E27FC236}">
              <a16:creationId xmlns:a16="http://schemas.microsoft.com/office/drawing/2014/main" id="{3A5EBBF6-BBF1-E97D-C03C-76AD86437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>
            <a:extLst>
              <a:ext uri="{FF2B5EF4-FFF2-40B4-BE49-F238E27FC236}">
                <a16:creationId xmlns:a16="http://schemas.microsoft.com/office/drawing/2014/main" id="{A697D776-7E17-5CA2-4468-CD2BB534357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6107" y="4344869"/>
            <a:ext cx="5488854" cy="4116192"/>
          </a:xfrm>
          <a:prstGeom prst="rect">
            <a:avLst/>
          </a:prstGeom>
          <a:noFill/>
          <a:ln>
            <a:noFill/>
          </a:ln>
        </p:spPr>
        <p:txBody>
          <a:bodyPr wrap="square" lIns="91452" tIns="91452" rIns="91452" bIns="91452" anchor="ctr" anchorCtr="0">
            <a:noAutofit/>
          </a:bodyPr>
          <a:lstStyle/>
          <a:p>
            <a:pPr>
              <a:buNone/>
            </a:pPr>
            <a:endParaRPr/>
          </a:p>
        </p:txBody>
      </p:sp>
      <p:sp>
        <p:nvSpPr>
          <p:cNvPr id="165" name="Shape 165">
            <a:extLst>
              <a:ext uri="{FF2B5EF4-FFF2-40B4-BE49-F238E27FC236}">
                <a16:creationId xmlns:a16="http://schemas.microsoft.com/office/drawing/2014/main" id="{3FED192F-4026-100F-CCA0-6CE83452DD6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9175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530592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>
          <a:extLst>
            <a:ext uri="{FF2B5EF4-FFF2-40B4-BE49-F238E27FC236}">
              <a16:creationId xmlns:a16="http://schemas.microsoft.com/office/drawing/2014/main" id="{ACEC20B8-D60B-5D8D-62DB-4E989AC4FD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>
            <a:extLst>
              <a:ext uri="{FF2B5EF4-FFF2-40B4-BE49-F238E27FC236}">
                <a16:creationId xmlns:a16="http://schemas.microsoft.com/office/drawing/2014/main" id="{13AA0C38-B03F-F284-1B3B-3C6F8E25E98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6107" y="4344869"/>
            <a:ext cx="5488854" cy="4116192"/>
          </a:xfrm>
          <a:prstGeom prst="rect">
            <a:avLst/>
          </a:prstGeom>
          <a:noFill/>
          <a:ln>
            <a:noFill/>
          </a:ln>
        </p:spPr>
        <p:txBody>
          <a:bodyPr wrap="square" lIns="91452" tIns="91452" rIns="91452" bIns="91452" anchor="ctr" anchorCtr="0">
            <a:noAutofit/>
          </a:bodyPr>
          <a:lstStyle/>
          <a:p>
            <a:pPr>
              <a:buNone/>
            </a:pPr>
            <a:endParaRPr/>
          </a:p>
        </p:txBody>
      </p:sp>
      <p:sp>
        <p:nvSpPr>
          <p:cNvPr id="165" name="Shape 165">
            <a:extLst>
              <a:ext uri="{FF2B5EF4-FFF2-40B4-BE49-F238E27FC236}">
                <a16:creationId xmlns:a16="http://schemas.microsoft.com/office/drawing/2014/main" id="{79B8814F-7A21-6031-ADE2-86D6291CC6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9175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090903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>
          <a:extLst>
            <a:ext uri="{FF2B5EF4-FFF2-40B4-BE49-F238E27FC236}">
              <a16:creationId xmlns:a16="http://schemas.microsoft.com/office/drawing/2014/main" id="{0EBBE091-47F2-3FD5-895A-A00DE821A0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>
            <a:extLst>
              <a:ext uri="{FF2B5EF4-FFF2-40B4-BE49-F238E27FC236}">
                <a16:creationId xmlns:a16="http://schemas.microsoft.com/office/drawing/2014/main" id="{736B4CBC-B94B-F889-9995-E4E9B75D05F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6107" y="4344869"/>
            <a:ext cx="5488854" cy="4116192"/>
          </a:xfrm>
          <a:prstGeom prst="rect">
            <a:avLst/>
          </a:prstGeom>
          <a:noFill/>
          <a:ln>
            <a:noFill/>
          </a:ln>
        </p:spPr>
        <p:txBody>
          <a:bodyPr wrap="square" lIns="91452" tIns="91452" rIns="91452" bIns="91452" anchor="ctr" anchorCtr="0">
            <a:noAutofit/>
          </a:bodyPr>
          <a:lstStyle/>
          <a:p>
            <a:pPr>
              <a:buNone/>
            </a:pPr>
            <a:endParaRPr/>
          </a:p>
        </p:txBody>
      </p:sp>
      <p:sp>
        <p:nvSpPr>
          <p:cNvPr id="165" name="Shape 165">
            <a:extLst>
              <a:ext uri="{FF2B5EF4-FFF2-40B4-BE49-F238E27FC236}">
                <a16:creationId xmlns:a16="http://schemas.microsoft.com/office/drawing/2014/main" id="{94C9F20E-E037-CED3-EBE1-5FF0F7F15A8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9175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52362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der Slide">
  <p:cSld name="Divider Slid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7"/>
          <p:cNvSpPr txBox="1">
            <a:spLocks noGrp="1"/>
          </p:cNvSpPr>
          <p:nvPr>
            <p:ph type="ctrTitle"/>
          </p:nvPr>
        </p:nvSpPr>
        <p:spPr>
          <a:xfrm>
            <a:off x="514349" y="1705089"/>
            <a:ext cx="8141168" cy="677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66A1"/>
              </a:buClr>
              <a:buSzPts val="3300"/>
              <a:buFont typeface="Calibri"/>
              <a:buNone/>
              <a:defRPr sz="3300" b="1" i="0" u="none" strike="noStrike" cap="none">
                <a:solidFill>
                  <a:srgbClr val="0066A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28" name="Google Shape;28;p17"/>
          <p:cNvSpPr txBox="1">
            <a:spLocks noGrp="1"/>
          </p:cNvSpPr>
          <p:nvPr>
            <p:ph type="subTitle" idx="1"/>
          </p:nvPr>
        </p:nvSpPr>
        <p:spPr>
          <a:xfrm>
            <a:off x="514349" y="2452088"/>
            <a:ext cx="8141168" cy="933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2100"/>
              <a:buFont typeface="Arial"/>
              <a:buNone/>
              <a:defRPr sz="2100" b="1" i="1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2" cy="513217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665" y="0"/>
            <a:ext cx="9140333" cy="685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oogle Shape;23;p1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0" y="4457700"/>
            <a:ext cx="9140333" cy="685525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16"/>
          <p:cNvSpPr txBox="1"/>
          <p:nvPr/>
        </p:nvSpPr>
        <p:spPr>
          <a:xfrm>
            <a:off x="284909" y="4628375"/>
            <a:ext cx="154305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A1"/>
              </a:buClr>
              <a:buSzPts val="225"/>
              <a:buFont typeface="Calibri"/>
              <a:buNone/>
            </a:pPr>
            <a:fld id="{00000000-1234-1234-1234-123412341234}" type="slidenum">
              <a:rPr lang="en-US" sz="900" b="0" i="0" u="none" strike="noStrike" cap="none">
                <a:solidFill>
                  <a:srgbClr val="0066A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900" b="0" i="0" u="none" strike="noStrike" cap="none">
              <a:solidFill>
                <a:srgbClr val="0066A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" name="Google Shape;25;p16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8153349" y="4553785"/>
            <a:ext cx="859278" cy="26669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>
          <a:extLst>
            <a:ext uri="{FF2B5EF4-FFF2-40B4-BE49-F238E27FC236}">
              <a16:creationId xmlns:a16="http://schemas.microsoft.com/office/drawing/2014/main" id="{E9B1F048-12EC-4472-675C-A5F0B843E7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>
            <a:extLst>
              <a:ext uri="{FF2B5EF4-FFF2-40B4-BE49-F238E27FC236}">
                <a16:creationId xmlns:a16="http://schemas.microsoft.com/office/drawing/2014/main" id="{083CF1DF-0368-75B6-EC66-0861C4411EF6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514349" y="376519"/>
            <a:ext cx="8141168" cy="396687"/>
          </a:xfrm>
          <a:prstGeom prst="rect">
            <a:avLst/>
          </a:prstGeom>
          <a:noFill/>
          <a:ln>
            <a:noFill/>
          </a:ln>
        </p:spPr>
        <p:txBody>
          <a:bodyPr wrap="square" lIns="68575" tIns="34275" rIns="68575" bIns="34275" anchor="t" anchorCtr="0">
            <a:noAutofit/>
          </a:bodyPr>
          <a:lstStyle/>
          <a:p>
            <a:pPr lvl="0" indent="-209550" algn="ctr"/>
            <a:r>
              <a:rPr lang="en-US" altLang="en-US" sz="4000" dirty="0"/>
              <a:t>        </a:t>
            </a:r>
            <a:r>
              <a:rPr lang="en-US" altLang="en-US" sz="3200" dirty="0"/>
              <a:t>Region 4 Life Members Committee</a:t>
            </a:r>
            <a:endParaRPr sz="3200" b="1" i="0" u="none" strike="noStrike" cap="none" dirty="0">
              <a:solidFill>
                <a:srgbClr val="0066A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Shape 168">
            <a:extLst>
              <a:ext uri="{FF2B5EF4-FFF2-40B4-BE49-F238E27FC236}">
                <a16:creationId xmlns:a16="http://schemas.microsoft.com/office/drawing/2014/main" id="{BF3079B9-5158-D19A-DCD1-2E2D4BA418C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 flipV="1">
            <a:off x="144520" y="5266971"/>
            <a:ext cx="8550159" cy="644468"/>
          </a:xfrm>
          <a:prstGeom prst="rect">
            <a:avLst/>
          </a:prstGeom>
          <a:noFill/>
          <a:ln>
            <a:noFill/>
          </a:ln>
        </p:spPr>
        <p:txBody>
          <a:bodyPr wrap="square" lIns="68575" tIns="34275" rIns="68575" bIns="34275" anchor="t" anchorCtr="0">
            <a:noAutofit/>
          </a:bodyPr>
          <a:lstStyle/>
          <a:p>
            <a:pPr>
              <a:defRPr/>
            </a:pPr>
            <a:endParaRPr lang="en-US" sz="1600" i="1" u="none" strike="noStrike" cap="none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369791-CA9E-D590-B833-DAF1F11B3C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514349" y="424329"/>
            <a:ext cx="1511939" cy="499990"/>
          </a:xfrm>
          <a:prstGeom prst="rect">
            <a:avLst/>
          </a:prstGeom>
        </p:spPr>
      </p:pic>
      <p:sp>
        <p:nvSpPr>
          <p:cNvPr id="3" name="AutoShape 2">
            <a:extLst>
              <a:ext uri="{FF2B5EF4-FFF2-40B4-BE49-F238E27FC236}">
                <a16:creationId xmlns:a16="http://schemas.microsoft.com/office/drawing/2014/main" id="{9D4DCBF8-E383-8A7C-399D-66D4D371A17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24193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0258EEA-C341-1610-B31B-05CB2AF6E7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7983" y="446829"/>
            <a:ext cx="1494462" cy="48561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052A0A5-8630-1D02-EC2B-158C165E3826}"/>
              </a:ext>
            </a:extLst>
          </p:cNvPr>
          <p:cNvSpPr txBox="1"/>
          <p:nvPr/>
        </p:nvSpPr>
        <p:spPr>
          <a:xfrm>
            <a:off x="1109272" y="2218544"/>
            <a:ext cx="6543207" cy="7653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40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Suggested </a:t>
            </a:r>
            <a:r>
              <a:rPr lang="en-US" sz="40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LMAG Activities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243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>
          <a:extLst>
            <a:ext uri="{FF2B5EF4-FFF2-40B4-BE49-F238E27FC236}">
              <a16:creationId xmlns:a16="http://schemas.microsoft.com/office/drawing/2014/main" id="{12019664-4BF4-1FBC-639E-BEE3FC3D25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>
            <a:extLst>
              <a:ext uri="{FF2B5EF4-FFF2-40B4-BE49-F238E27FC236}">
                <a16:creationId xmlns:a16="http://schemas.microsoft.com/office/drawing/2014/main" id="{D60AF6D9-1981-2507-286D-7D51B03367B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514349" y="376519"/>
            <a:ext cx="8141168" cy="396687"/>
          </a:xfrm>
          <a:prstGeom prst="rect">
            <a:avLst/>
          </a:prstGeom>
          <a:noFill/>
          <a:ln>
            <a:noFill/>
          </a:ln>
        </p:spPr>
        <p:txBody>
          <a:bodyPr wrap="square" lIns="68575" tIns="34275" rIns="68575" bIns="34275" anchor="t" anchorCtr="0">
            <a:noAutofit/>
          </a:bodyPr>
          <a:lstStyle/>
          <a:p>
            <a:pPr lvl="0" indent="-209550" algn="ctr"/>
            <a:r>
              <a:rPr lang="en-US" altLang="en-US" sz="4000" dirty="0"/>
              <a:t>        </a:t>
            </a:r>
            <a:r>
              <a:rPr lang="en-US" altLang="en-US" sz="3200" dirty="0"/>
              <a:t>Region 4 Life Members Committee</a:t>
            </a:r>
            <a:endParaRPr sz="3200" b="1" i="0" u="none" strike="noStrike" cap="none" dirty="0">
              <a:solidFill>
                <a:srgbClr val="0066A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Shape 168">
            <a:extLst>
              <a:ext uri="{FF2B5EF4-FFF2-40B4-BE49-F238E27FC236}">
                <a16:creationId xmlns:a16="http://schemas.microsoft.com/office/drawing/2014/main" id="{96A4B0A1-7613-F82E-776F-84DE2494B1B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 flipV="1">
            <a:off x="144520" y="5266971"/>
            <a:ext cx="8550159" cy="644468"/>
          </a:xfrm>
          <a:prstGeom prst="rect">
            <a:avLst/>
          </a:prstGeom>
          <a:noFill/>
          <a:ln>
            <a:noFill/>
          </a:ln>
        </p:spPr>
        <p:txBody>
          <a:bodyPr wrap="square" lIns="68575" tIns="34275" rIns="68575" bIns="34275" anchor="t" anchorCtr="0">
            <a:noAutofit/>
          </a:bodyPr>
          <a:lstStyle/>
          <a:p>
            <a:pPr>
              <a:defRPr/>
            </a:pPr>
            <a:endParaRPr lang="en-US" sz="1600" i="1" u="none" strike="noStrike" cap="none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E7EC2ED-8996-6045-2833-22453008B3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514349" y="424329"/>
            <a:ext cx="1511939" cy="499990"/>
          </a:xfrm>
          <a:prstGeom prst="rect">
            <a:avLst/>
          </a:prstGeom>
        </p:spPr>
      </p:pic>
      <p:sp>
        <p:nvSpPr>
          <p:cNvPr id="3" name="AutoShape 2">
            <a:extLst>
              <a:ext uri="{FF2B5EF4-FFF2-40B4-BE49-F238E27FC236}">
                <a16:creationId xmlns:a16="http://schemas.microsoft.com/office/drawing/2014/main" id="{488A7FB4-2483-CB78-B3DD-BB4641F6845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24193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9A0050E-8696-5FAF-2175-ED0F392BD7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7983" y="446829"/>
            <a:ext cx="1494462" cy="48561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E69A1A1-B30D-FE3B-6447-2DAA53A0E7B4}"/>
              </a:ext>
            </a:extLst>
          </p:cNvPr>
          <p:cNvSpPr txBox="1"/>
          <p:nvPr/>
        </p:nvSpPr>
        <p:spPr>
          <a:xfrm>
            <a:off x="2286000" y="1019331"/>
            <a:ext cx="441460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i="0" dirty="0">
                <a:solidFill>
                  <a:schemeClr val="tx1"/>
                </a:solidFill>
              </a:rPr>
              <a:t>Some LMAG Activities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8A3B5E9-E8A1-FC2C-BD40-BA7EF5974B6F}"/>
              </a:ext>
            </a:extLst>
          </p:cNvPr>
          <p:cNvSpPr txBox="1"/>
          <p:nvPr/>
        </p:nvSpPr>
        <p:spPr>
          <a:xfrm>
            <a:off x="831953" y="1479242"/>
            <a:ext cx="740514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endParaRPr lang="en-US" sz="2400" dirty="0">
              <a:latin typeface="+mn-lt"/>
            </a:endParaRPr>
          </a:p>
          <a:p>
            <a:pPr marL="342900" indent="-342900">
              <a:buFontTx/>
              <a:buChar char="-"/>
            </a:pPr>
            <a:r>
              <a:rPr lang="en-US" sz="2400" dirty="0">
                <a:latin typeface="+mn-lt"/>
              </a:rPr>
              <a:t>Sports or cultural events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+mn-lt"/>
              </a:rPr>
              <a:t>History of local companies including their key technical devices</a:t>
            </a:r>
          </a:p>
        </p:txBody>
      </p:sp>
    </p:spTree>
    <p:extLst>
      <p:ext uri="{BB962C8B-B14F-4D97-AF65-F5344CB8AC3E}">
        <p14:creationId xmlns:p14="http://schemas.microsoft.com/office/powerpoint/2010/main" val="3291004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>
          <a:extLst>
            <a:ext uri="{FF2B5EF4-FFF2-40B4-BE49-F238E27FC236}">
              <a16:creationId xmlns:a16="http://schemas.microsoft.com/office/drawing/2014/main" id="{F8AEC16A-D2D9-349B-FADB-7279746114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>
            <a:extLst>
              <a:ext uri="{FF2B5EF4-FFF2-40B4-BE49-F238E27FC236}">
                <a16:creationId xmlns:a16="http://schemas.microsoft.com/office/drawing/2014/main" id="{AB3FDB3E-8D6D-B0CE-CF54-318BC035222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514349" y="376519"/>
            <a:ext cx="8141168" cy="396687"/>
          </a:xfrm>
          <a:prstGeom prst="rect">
            <a:avLst/>
          </a:prstGeom>
          <a:noFill/>
          <a:ln>
            <a:noFill/>
          </a:ln>
        </p:spPr>
        <p:txBody>
          <a:bodyPr wrap="square" lIns="68575" tIns="34275" rIns="68575" bIns="34275" anchor="t" anchorCtr="0">
            <a:noAutofit/>
          </a:bodyPr>
          <a:lstStyle/>
          <a:p>
            <a:pPr lvl="0" indent="-209550" algn="ctr"/>
            <a:r>
              <a:rPr lang="en-US" altLang="en-US" sz="4000" dirty="0"/>
              <a:t>        </a:t>
            </a:r>
            <a:r>
              <a:rPr lang="en-US" altLang="en-US" sz="3200" dirty="0"/>
              <a:t>Region 4 Life Members Committee</a:t>
            </a:r>
            <a:endParaRPr sz="3200" b="1" i="0" u="none" strike="noStrike" cap="none" dirty="0">
              <a:solidFill>
                <a:srgbClr val="0066A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Shape 168">
            <a:extLst>
              <a:ext uri="{FF2B5EF4-FFF2-40B4-BE49-F238E27FC236}">
                <a16:creationId xmlns:a16="http://schemas.microsoft.com/office/drawing/2014/main" id="{9B5CA1E1-C353-E0F9-8719-84BC772A723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436418" y="972128"/>
            <a:ext cx="8391059" cy="3794853"/>
          </a:xfrm>
          <a:prstGeom prst="rect">
            <a:avLst/>
          </a:prstGeom>
          <a:noFill/>
          <a:ln>
            <a:noFill/>
          </a:ln>
        </p:spPr>
        <p:txBody>
          <a:bodyPr wrap="square" lIns="68575" tIns="34275" rIns="68575" bIns="34275" anchor="t" anchorCtr="0">
            <a:noAutofit/>
          </a:bodyPr>
          <a:lstStyle/>
          <a:p>
            <a:pPr algn="ctr">
              <a:defRPr/>
            </a:pPr>
            <a:r>
              <a:rPr lang="en-US" sz="4000" i="0" dirty="0">
                <a:solidFill>
                  <a:schemeClr val="tx1"/>
                </a:solidFill>
              </a:rPr>
              <a:t>Some LMAG Activities</a:t>
            </a:r>
          </a:p>
          <a:p>
            <a:pPr algn="ctr">
              <a:defRPr/>
            </a:pPr>
            <a:endParaRPr lang="en-US" sz="2400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70710" indent="-270710">
              <a:lnSpc>
                <a:spcPct val="90000"/>
              </a:lnSpc>
              <a:spcBef>
                <a:spcPts val="1000"/>
              </a:spcBef>
              <a:buSzPct val="100000"/>
              <a:buChar char="•"/>
              <a:defRPr sz="27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lang="en-US" sz="2800" b="0" i="0" dirty="0"/>
              <a:t>LMAG Host Life Member Social Activities to Engage Members</a:t>
            </a:r>
          </a:p>
          <a:p>
            <a:pPr marL="270710" indent="-270710">
              <a:lnSpc>
                <a:spcPct val="90000"/>
              </a:lnSpc>
              <a:spcBef>
                <a:spcPts val="1000"/>
              </a:spcBef>
              <a:buSzPct val="100000"/>
              <a:buChar char="•"/>
              <a:defRPr sz="27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lang="en-US" sz="2800" b="0" i="0" dirty="0"/>
              <a:t>Members Share Their Life Histories and Connect With Other Member</a:t>
            </a:r>
          </a:p>
          <a:p>
            <a:pPr marL="270710" indent="-270710">
              <a:lnSpc>
                <a:spcPct val="90000"/>
              </a:lnSpc>
              <a:spcBef>
                <a:spcPts val="1000"/>
              </a:spcBef>
              <a:buSzPct val="100000"/>
              <a:buChar char="•"/>
              <a:defRPr sz="27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lang="en-US" sz="2800" b="0" i="0" dirty="0"/>
              <a:t>Some LMAG Meet Monthly To Socialize</a:t>
            </a:r>
          </a:p>
          <a:p>
            <a:pPr>
              <a:defRPr/>
            </a:pPr>
            <a:endParaRPr lang="en-US" sz="2400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B8B4C8-F344-E161-DCBF-676689CABE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514349" y="424329"/>
            <a:ext cx="1511939" cy="499990"/>
          </a:xfrm>
          <a:prstGeom prst="rect">
            <a:avLst/>
          </a:prstGeom>
        </p:spPr>
      </p:pic>
      <p:sp>
        <p:nvSpPr>
          <p:cNvPr id="3" name="AutoShape 2">
            <a:extLst>
              <a:ext uri="{FF2B5EF4-FFF2-40B4-BE49-F238E27FC236}">
                <a16:creationId xmlns:a16="http://schemas.microsoft.com/office/drawing/2014/main" id="{9AE81EF7-E687-17D1-036A-41C6844B6F8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24193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3A051A4-E56F-4553-88BE-B8B38F29A6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0891" y="429737"/>
            <a:ext cx="1460279" cy="474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364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>
          <a:extLst>
            <a:ext uri="{FF2B5EF4-FFF2-40B4-BE49-F238E27FC236}">
              <a16:creationId xmlns:a16="http://schemas.microsoft.com/office/drawing/2014/main" id="{5D3705BB-2B6A-0A54-0C78-902C7AF8AC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>
            <a:extLst>
              <a:ext uri="{FF2B5EF4-FFF2-40B4-BE49-F238E27FC236}">
                <a16:creationId xmlns:a16="http://schemas.microsoft.com/office/drawing/2014/main" id="{D981E455-151D-6687-6A92-7B1D8E98AC64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514349" y="376519"/>
            <a:ext cx="8141168" cy="396687"/>
          </a:xfrm>
          <a:prstGeom prst="rect">
            <a:avLst/>
          </a:prstGeom>
          <a:noFill/>
          <a:ln>
            <a:noFill/>
          </a:ln>
        </p:spPr>
        <p:txBody>
          <a:bodyPr wrap="square" lIns="68575" tIns="34275" rIns="68575" bIns="34275" anchor="t" anchorCtr="0">
            <a:noAutofit/>
          </a:bodyPr>
          <a:lstStyle/>
          <a:p>
            <a:pPr lvl="0" indent="-209550" algn="ctr"/>
            <a:r>
              <a:rPr lang="en-US" altLang="en-US" sz="4000" dirty="0"/>
              <a:t>        </a:t>
            </a:r>
            <a:r>
              <a:rPr lang="en-US" altLang="en-US" sz="3200" dirty="0"/>
              <a:t>Region 4 Life Members Committee</a:t>
            </a:r>
            <a:endParaRPr sz="3200" b="1" i="0" u="none" strike="noStrike" cap="none" dirty="0">
              <a:solidFill>
                <a:srgbClr val="0066A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Shape 168">
            <a:extLst>
              <a:ext uri="{FF2B5EF4-FFF2-40B4-BE49-F238E27FC236}">
                <a16:creationId xmlns:a16="http://schemas.microsoft.com/office/drawing/2014/main" id="{60429F2F-E784-B517-CA33-87F6EA7B6A6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436418" y="972128"/>
            <a:ext cx="8391059" cy="3794853"/>
          </a:xfrm>
          <a:prstGeom prst="rect">
            <a:avLst/>
          </a:prstGeom>
          <a:noFill/>
          <a:ln>
            <a:noFill/>
          </a:ln>
        </p:spPr>
        <p:txBody>
          <a:bodyPr wrap="square" lIns="68575" tIns="34275" rIns="68575" bIns="34275" anchor="t" anchorCtr="0">
            <a:noAutofit/>
          </a:bodyPr>
          <a:lstStyle/>
          <a:p>
            <a:pPr algn="ctr">
              <a:defRPr/>
            </a:pPr>
            <a:r>
              <a:rPr lang="en-US" sz="4000" i="0" dirty="0">
                <a:solidFill>
                  <a:schemeClr val="tx1"/>
                </a:solidFill>
              </a:rPr>
              <a:t>Some LMAG Activities</a:t>
            </a:r>
          </a:p>
          <a:p>
            <a:pPr marL="270710" indent="-270710">
              <a:lnSpc>
                <a:spcPct val="90000"/>
              </a:lnSpc>
              <a:spcBef>
                <a:spcPts val="1000"/>
              </a:spcBef>
              <a:buSzPct val="100000"/>
              <a:buChar char="•"/>
              <a:defRPr sz="27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lang="en-US" sz="2400" b="0" i="0" dirty="0"/>
              <a:t>LMAG Members Make Technical Presentations to their LMAG, Local Section, or Local Societies Meetings</a:t>
            </a:r>
          </a:p>
          <a:p>
            <a:pPr marL="270710" indent="-270710">
              <a:lnSpc>
                <a:spcPct val="90000"/>
              </a:lnSpc>
              <a:spcBef>
                <a:spcPts val="1000"/>
              </a:spcBef>
              <a:buSzPct val="100000"/>
              <a:buChar char="•"/>
              <a:defRPr sz="27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lang="en-US" sz="2400" b="0" i="0" dirty="0"/>
              <a:t>Hosting or co-hosting Technical Presentations for their LMAG, Local section, or Local Societies Meetings</a:t>
            </a:r>
          </a:p>
          <a:p>
            <a:pPr marL="270710" indent="-270710">
              <a:lnSpc>
                <a:spcPct val="90000"/>
              </a:lnSpc>
              <a:spcBef>
                <a:spcPts val="1000"/>
              </a:spcBef>
              <a:buSzPct val="100000"/>
              <a:buChar char="•"/>
              <a:defRPr sz="27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lang="en-US" sz="2400" b="0" i="0" dirty="0"/>
              <a:t>LMAG Members are frequently the most active volunteers in local Section and Chapter activities</a:t>
            </a:r>
          </a:p>
          <a:p>
            <a:pPr marL="270710" indent="-270710">
              <a:spcBef>
                <a:spcPts val="1000"/>
              </a:spcBef>
              <a:buSzPct val="100000"/>
              <a:buFont typeface="Arial"/>
              <a:buChar char="•"/>
              <a:defRPr sz="27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lang="en-US" sz="2400" b="0" i="0" dirty="0"/>
              <a:t>LMAG schedule interesting technical tours for their membership</a:t>
            </a:r>
          </a:p>
          <a:p>
            <a:pPr marL="270710" indent="-270710">
              <a:lnSpc>
                <a:spcPct val="90000"/>
              </a:lnSpc>
              <a:spcBef>
                <a:spcPts val="1000"/>
              </a:spcBef>
              <a:buSzPct val="100000"/>
              <a:buChar char="•"/>
              <a:defRPr sz="27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lang="en-US" sz="2400" dirty="0"/>
          </a:p>
          <a:p>
            <a:pPr>
              <a:defRPr/>
            </a:pPr>
            <a:endParaRPr lang="en-US" sz="4000" i="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i="1" u="none" strike="noStrike" cap="none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255023-6E1B-F63B-23BD-A256D9D388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514349" y="424329"/>
            <a:ext cx="1511939" cy="499990"/>
          </a:xfrm>
          <a:prstGeom prst="rect">
            <a:avLst/>
          </a:prstGeom>
        </p:spPr>
      </p:pic>
      <p:sp>
        <p:nvSpPr>
          <p:cNvPr id="3" name="AutoShape 2">
            <a:extLst>
              <a:ext uri="{FF2B5EF4-FFF2-40B4-BE49-F238E27FC236}">
                <a16:creationId xmlns:a16="http://schemas.microsoft.com/office/drawing/2014/main" id="{6AFD41DE-8352-B823-B439-56EA735AAFC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24193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8108A5C-7EFE-6550-CBC2-C4290C682B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7982" y="446828"/>
            <a:ext cx="1491534" cy="484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185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>
          <a:extLst>
            <a:ext uri="{FF2B5EF4-FFF2-40B4-BE49-F238E27FC236}">
              <a16:creationId xmlns:a16="http://schemas.microsoft.com/office/drawing/2014/main" id="{B75A030F-8608-A99C-1F79-7AD11B845C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>
            <a:extLst>
              <a:ext uri="{FF2B5EF4-FFF2-40B4-BE49-F238E27FC236}">
                <a16:creationId xmlns:a16="http://schemas.microsoft.com/office/drawing/2014/main" id="{46DCDDEE-EC47-8971-0DBA-45D3E916D87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514349" y="376519"/>
            <a:ext cx="8141168" cy="396687"/>
          </a:xfrm>
          <a:prstGeom prst="rect">
            <a:avLst/>
          </a:prstGeom>
          <a:noFill/>
          <a:ln>
            <a:noFill/>
          </a:ln>
        </p:spPr>
        <p:txBody>
          <a:bodyPr wrap="square" lIns="68575" tIns="34275" rIns="68575" bIns="34275" anchor="t" anchorCtr="0">
            <a:noAutofit/>
          </a:bodyPr>
          <a:lstStyle/>
          <a:p>
            <a:pPr lvl="0" indent="-209550" algn="ctr"/>
            <a:r>
              <a:rPr lang="en-US" altLang="en-US" sz="4000" dirty="0"/>
              <a:t>        </a:t>
            </a:r>
            <a:r>
              <a:rPr lang="en-US" altLang="en-US" sz="3200" dirty="0"/>
              <a:t>Region 4 Life Members Committee</a:t>
            </a:r>
            <a:endParaRPr sz="3200" b="1" i="0" u="none" strike="noStrike" cap="none" dirty="0">
              <a:solidFill>
                <a:srgbClr val="0066A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Shape 168">
            <a:extLst>
              <a:ext uri="{FF2B5EF4-FFF2-40B4-BE49-F238E27FC236}">
                <a16:creationId xmlns:a16="http://schemas.microsoft.com/office/drawing/2014/main" id="{2810A84F-605E-A67F-79F0-2E2659D90C5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436418" y="846034"/>
            <a:ext cx="8391059" cy="3920947"/>
          </a:xfrm>
          <a:prstGeom prst="rect">
            <a:avLst/>
          </a:prstGeom>
          <a:noFill/>
          <a:ln>
            <a:noFill/>
          </a:ln>
        </p:spPr>
        <p:txBody>
          <a:bodyPr wrap="square" lIns="68575" tIns="34275" rIns="68575" bIns="34275" anchor="t" anchorCtr="0">
            <a:noAutofit/>
          </a:bodyPr>
          <a:lstStyle/>
          <a:p>
            <a:pPr algn="ctr">
              <a:defRPr/>
            </a:pPr>
            <a:r>
              <a:rPr lang="en-US" sz="4000" i="0" dirty="0">
                <a:solidFill>
                  <a:schemeClr val="tx1"/>
                </a:solidFill>
              </a:rPr>
              <a:t>Some LMAG Activities</a:t>
            </a:r>
          </a:p>
          <a:p>
            <a:pPr marL="270710" indent="-270710">
              <a:lnSpc>
                <a:spcPct val="90000"/>
              </a:lnSpc>
              <a:spcBef>
                <a:spcPts val="1000"/>
              </a:spcBef>
              <a:buSzPct val="100000"/>
              <a:buChar char="•"/>
              <a:defRPr sz="27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lang="en-US" sz="2800" b="0" i="0" dirty="0"/>
              <a:t>LMAG Support the IEEE History Center and Remembering the History of Technology</a:t>
            </a:r>
          </a:p>
          <a:p>
            <a:pPr marL="270710" indent="-270710">
              <a:lnSpc>
                <a:spcPct val="90000"/>
              </a:lnSpc>
              <a:spcBef>
                <a:spcPts val="1000"/>
              </a:spcBef>
              <a:buSzPct val="100000"/>
              <a:buChar char="•"/>
              <a:defRPr sz="27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lang="en-US" sz="2800" b="0" i="0" dirty="0"/>
              <a:t>They participate in Milestone Award Ceremonies</a:t>
            </a:r>
          </a:p>
          <a:p>
            <a:pPr marL="270710" indent="-270710">
              <a:lnSpc>
                <a:spcPct val="90000"/>
              </a:lnSpc>
              <a:spcBef>
                <a:spcPts val="1000"/>
              </a:spcBef>
              <a:buSzPct val="100000"/>
              <a:buChar char="•"/>
              <a:defRPr sz="27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lang="en-US" sz="2800" b="0" i="0" dirty="0"/>
              <a:t>They participate in oral histories captured for the History Center</a:t>
            </a:r>
          </a:p>
          <a:p>
            <a:pPr marL="270710" indent="-270710">
              <a:lnSpc>
                <a:spcPct val="90000"/>
              </a:lnSpc>
              <a:spcBef>
                <a:spcPts val="1000"/>
              </a:spcBef>
              <a:buSzPct val="100000"/>
              <a:buChar char="•"/>
              <a:defRPr sz="27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lang="en-US" sz="2800" b="0" i="0" dirty="0"/>
              <a:t>They share their own life histories with other Life Members</a:t>
            </a:r>
          </a:p>
          <a:p>
            <a:pPr>
              <a:defRPr/>
            </a:pPr>
            <a:endParaRPr lang="en-US" sz="2400" i="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600" i="1" u="none" strike="noStrike" cap="none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8FE259D-A0BB-48F7-BD3D-3E8A03CCF7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514349" y="424329"/>
            <a:ext cx="1511939" cy="499990"/>
          </a:xfrm>
          <a:prstGeom prst="rect">
            <a:avLst/>
          </a:prstGeom>
        </p:spPr>
      </p:pic>
      <p:sp>
        <p:nvSpPr>
          <p:cNvPr id="3" name="AutoShape 2">
            <a:extLst>
              <a:ext uri="{FF2B5EF4-FFF2-40B4-BE49-F238E27FC236}">
                <a16:creationId xmlns:a16="http://schemas.microsoft.com/office/drawing/2014/main" id="{A44DBB01-882B-ED44-176A-E7BA0A51124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24193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841865F-9DAA-D6EA-BE4A-09D9700725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5254" y="455376"/>
            <a:ext cx="1528645" cy="496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159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>
          <a:extLst>
            <a:ext uri="{FF2B5EF4-FFF2-40B4-BE49-F238E27FC236}">
              <a16:creationId xmlns:a16="http://schemas.microsoft.com/office/drawing/2014/main" id="{3E9A1AAE-20A2-10D7-7764-09D3859AF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>
            <a:extLst>
              <a:ext uri="{FF2B5EF4-FFF2-40B4-BE49-F238E27FC236}">
                <a16:creationId xmlns:a16="http://schemas.microsoft.com/office/drawing/2014/main" id="{A7C96B7D-7256-E46D-EFAC-556446A7AE4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514349" y="376519"/>
            <a:ext cx="8141168" cy="396687"/>
          </a:xfrm>
          <a:prstGeom prst="rect">
            <a:avLst/>
          </a:prstGeom>
          <a:noFill/>
          <a:ln>
            <a:noFill/>
          </a:ln>
        </p:spPr>
        <p:txBody>
          <a:bodyPr wrap="square" lIns="68575" tIns="34275" rIns="68575" bIns="34275" anchor="t" anchorCtr="0">
            <a:noAutofit/>
          </a:bodyPr>
          <a:lstStyle/>
          <a:p>
            <a:pPr lvl="0" indent="-209550" algn="ctr"/>
            <a:r>
              <a:rPr lang="en-US" altLang="en-US" sz="4000" dirty="0"/>
              <a:t>        </a:t>
            </a:r>
            <a:r>
              <a:rPr lang="en-US" altLang="en-US" sz="3200" dirty="0"/>
              <a:t>Region 4 Life Members Committee</a:t>
            </a:r>
            <a:endParaRPr sz="3200" b="1" i="0" u="none" strike="noStrike" cap="none" dirty="0">
              <a:solidFill>
                <a:srgbClr val="0066A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Shape 168">
            <a:extLst>
              <a:ext uri="{FF2B5EF4-FFF2-40B4-BE49-F238E27FC236}">
                <a16:creationId xmlns:a16="http://schemas.microsoft.com/office/drawing/2014/main" id="{1F06D8C0-2804-51B4-54DD-F03DEF41C51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436418" y="972128"/>
            <a:ext cx="8391059" cy="3794853"/>
          </a:xfrm>
          <a:prstGeom prst="rect">
            <a:avLst/>
          </a:prstGeom>
          <a:noFill/>
          <a:ln>
            <a:noFill/>
          </a:ln>
        </p:spPr>
        <p:txBody>
          <a:bodyPr wrap="square" lIns="68575" tIns="34275" rIns="68575" bIns="34275" anchor="t" anchorCtr="0">
            <a:noAutofit/>
          </a:bodyPr>
          <a:lstStyle/>
          <a:p>
            <a:pPr algn="ctr">
              <a:defRPr/>
            </a:pPr>
            <a:r>
              <a:rPr lang="en-US" sz="4000" i="0" dirty="0">
                <a:solidFill>
                  <a:schemeClr val="tx1"/>
                </a:solidFill>
              </a:rPr>
              <a:t> Some LMAG Activities</a:t>
            </a:r>
          </a:p>
          <a:p>
            <a:pPr marL="270710" indent="-270710">
              <a:lnSpc>
                <a:spcPct val="90000"/>
              </a:lnSpc>
              <a:spcBef>
                <a:spcPts val="1000"/>
              </a:spcBef>
              <a:buSzPct val="100000"/>
              <a:buChar char="•"/>
              <a:defRPr sz="27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lang="en-US" sz="2400" b="0" i="0" dirty="0"/>
              <a:t>LMAG Members participate and sponsor pre-university student competitions </a:t>
            </a:r>
          </a:p>
          <a:p>
            <a:pPr marL="270710" indent="-270710">
              <a:lnSpc>
                <a:spcPct val="90000"/>
              </a:lnSpc>
              <a:spcBef>
                <a:spcPts val="1000"/>
              </a:spcBef>
              <a:buSzPct val="100000"/>
              <a:buChar char="•"/>
              <a:defRPr sz="27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lang="en-US" sz="2400" b="0" i="0" dirty="0"/>
              <a:t>LMAG Encourage Elevation of IEEE Members to Senior Member Status by acting as References for local members </a:t>
            </a:r>
          </a:p>
          <a:p>
            <a:pPr marL="270710" indent="-270710">
              <a:lnSpc>
                <a:spcPct val="90000"/>
              </a:lnSpc>
              <a:spcBef>
                <a:spcPts val="1000"/>
              </a:spcBef>
              <a:buSzPct val="100000"/>
              <a:buChar char="•"/>
              <a:defRPr sz="27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lang="en-US" sz="2400" b="0" i="0" dirty="0"/>
              <a:t>Life Members are the repository of Section history</a:t>
            </a:r>
          </a:p>
          <a:p>
            <a:pPr marL="270710" indent="-270710">
              <a:lnSpc>
                <a:spcPct val="90000"/>
              </a:lnSpc>
              <a:spcBef>
                <a:spcPts val="1000"/>
              </a:spcBef>
              <a:buSzPct val="100000"/>
              <a:buChar char="•"/>
              <a:defRPr sz="27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lang="en-US" sz="2400" i="0" dirty="0"/>
          </a:p>
          <a:p>
            <a:pPr>
              <a:defRPr/>
            </a:pPr>
            <a:endParaRPr lang="en-US" sz="2400" i="1" u="none" strike="noStrike" cap="none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254256-6A00-B3FB-AF4D-B7C265084F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514349" y="424329"/>
            <a:ext cx="1511939" cy="499990"/>
          </a:xfrm>
          <a:prstGeom prst="rect">
            <a:avLst/>
          </a:prstGeom>
        </p:spPr>
      </p:pic>
      <p:sp>
        <p:nvSpPr>
          <p:cNvPr id="3" name="AutoShape 2">
            <a:extLst>
              <a:ext uri="{FF2B5EF4-FFF2-40B4-BE49-F238E27FC236}">
                <a16:creationId xmlns:a16="http://schemas.microsoft.com/office/drawing/2014/main" id="{5F134E62-7234-8A46-92B0-DDB2B20154F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24193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6040C01-1589-8F04-474D-FB07824BC1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620" y="455374"/>
            <a:ext cx="1438936" cy="467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21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>
          <a:extLst>
            <a:ext uri="{FF2B5EF4-FFF2-40B4-BE49-F238E27FC236}">
              <a16:creationId xmlns:a16="http://schemas.microsoft.com/office/drawing/2014/main" id="{C73DD441-FD2B-8B6D-4488-F8A41923C1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>
            <a:extLst>
              <a:ext uri="{FF2B5EF4-FFF2-40B4-BE49-F238E27FC236}">
                <a16:creationId xmlns:a16="http://schemas.microsoft.com/office/drawing/2014/main" id="{52AE6898-CA43-EE14-9625-B5AF9B7AD226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514349" y="376519"/>
            <a:ext cx="8141168" cy="396687"/>
          </a:xfrm>
          <a:prstGeom prst="rect">
            <a:avLst/>
          </a:prstGeom>
          <a:noFill/>
          <a:ln>
            <a:noFill/>
          </a:ln>
        </p:spPr>
        <p:txBody>
          <a:bodyPr wrap="square" lIns="68575" tIns="34275" rIns="68575" bIns="34275" anchor="t" anchorCtr="0">
            <a:noAutofit/>
          </a:bodyPr>
          <a:lstStyle/>
          <a:p>
            <a:pPr lvl="0" indent="-209550" algn="ctr"/>
            <a:r>
              <a:rPr lang="en-US" altLang="en-US" sz="4000" dirty="0"/>
              <a:t>        </a:t>
            </a:r>
            <a:r>
              <a:rPr lang="en-US" altLang="en-US" sz="3200" dirty="0"/>
              <a:t>Region 4 Life Members Committee</a:t>
            </a:r>
            <a:endParaRPr sz="3200" b="1" i="0" u="none" strike="noStrike" cap="none" dirty="0">
              <a:solidFill>
                <a:srgbClr val="0066A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Shape 168">
            <a:extLst>
              <a:ext uri="{FF2B5EF4-FFF2-40B4-BE49-F238E27FC236}">
                <a16:creationId xmlns:a16="http://schemas.microsoft.com/office/drawing/2014/main" id="{09EBB8FD-E596-F965-FD7C-3375E33B72F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436418" y="972128"/>
            <a:ext cx="8391059" cy="3794853"/>
          </a:xfrm>
          <a:prstGeom prst="rect">
            <a:avLst/>
          </a:prstGeom>
          <a:noFill/>
          <a:ln>
            <a:noFill/>
          </a:ln>
        </p:spPr>
        <p:txBody>
          <a:bodyPr wrap="square" lIns="68575" tIns="34275" rIns="68575" bIns="34275" anchor="t" anchorCtr="0">
            <a:noAutofit/>
          </a:bodyPr>
          <a:lstStyle/>
          <a:p>
            <a:pPr algn="ctr">
              <a:defRPr/>
            </a:pPr>
            <a:r>
              <a:rPr lang="en-US" sz="4000" i="0" dirty="0">
                <a:solidFill>
                  <a:schemeClr val="tx1"/>
                </a:solidFill>
              </a:rPr>
              <a:t> Some LMAG Activities</a:t>
            </a:r>
          </a:p>
          <a:p>
            <a:pPr marL="268003" indent="-268003" defTabSz="905255">
              <a:lnSpc>
                <a:spcPct val="90000"/>
              </a:lnSpc>
              <a:spcBef>
                <a:spcPts val="900"/>
              </a:spcBef>
              <a:buSzPct val="100000"/>
              <a:buChar char="•"/>
              <a:defRPr sz="2673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lang="en-US" sz="2400" b="0" i="0" dirty="0"/>
              <a:t>LMAG Members are active supporters of the IEEE Foundation Life Member Fund</a:t>
            </a:r>
          </a:p>
          <a:p>
            <a:pPr marL="268003" indent="-268003" defTabSz="905255">
              <a:lnSpc>
                <a:spcPct val="90000"/>
              </a:lnSpc>
              <a:spcBef>
                <a:spcPts val="900"/>
              </a:spcBef>
              <a:buSzPct val="100000"/>
              <a:buChar char="•"/>
              <a:defRPr sz="2673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lang="en-US" sz="2400" b="0" i="0" dirty="0"/>
              <a:t>Many Life Members become major donors which support the Life Member activities worldwide</a:t>
            </a:r>
          </a:p>
          <a:p>
            <a:pPr marL="268003" indent="-268003" defTabSz="905255">
              <a:lnSpc>
                <a:spcPct val="90000"/>
              </a:lnSpc>
              <a:spcBef>
                <a:spcPts val="900"/>
              </a:spcBef>
              <a:buSzPct val="100000"/>
              <a:buChar char="•"/>
              <a:defRPr sz="2673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lang="en-US" sz="2400" b="0" i="0" dirty="0"/>
              <a:t>This year is the 50th Anniversary of the IEEE Foundation, Life Members are being encouraged to  increase their support at this special time</a:t>
            </a:r>
          </a:p>
          <a:p>
            <a:pPr marL="270710" indent="-270710">
              <a:lnSpc>
                <a:spcPct val="90000"/>
              </a:lnSpc>
              <a:spcBef>
                <a:spcPts val="1000"/>
              </a:spcBef>
              <a:buSzPct val="100000"/>
              <a:buChar char="•"/>
              <a:defRPr sz="27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lang="en-US" sz="2400" b="0" i="0" u="none" strike="noStrike" cap="none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559CB0E-04FE-254B-E0BB-2936C7B35E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514349" y="424329"/>
            <a:ext cx="1511939" cy="499990"/>
          </a:xfrm>
          <a:prstGeom prst="rect">
            <a:avLst/>
          </a:prstGeom>
        </p:spPr>
      </p:pic>
      <p:sp>
        <p:nvSpPr>
          <p:cNvPr id="3" name="AutoShape 2">
            <a:extLst>
              <a:ext uri="{FF2B5EF4-FFF2-40B4-BE49-F238E27FC236}">
                <a16:creationId xmlns:a16="http://schemas.microsoft.com/office/drawing/2014/main" id="{376160B0-0945-AA75-420A-3B48AFA6B01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24193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BCEA159-AA92-8A20-C3C9-44A1B29195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438" y="378464"/>
            <a:ext cx="1494461" cy="485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845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>
          <a:extLst>
            <a:ext uri="{FF2B5EF4-FFF2-40B4-BE49-F238E27FC236}">
              <a16:creationId xmlns:a16="http://schemas.microsoft.com/office/drawing/2014/main" id="{D37BBF7F-1E4A-16C9-355C-80F4F1C5E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>
            <a:extLst>
              <a:ext uri="{FF2B5EF4-FFF2-40B4-BE49-F238E27FC236}">
                <a16:creationId xmlns:a16="http://schemas.microsoft.com/office/drawing/2014/main" id="{310FB622-BB41-91BC-E078-BFAD39588F5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982766" y="461473"/>
            <a:ext cx="8785077" cy="512748"/>
          </a:xfrm>
          <a:prstGeom prst="rect">
            <a:avLst/>
          </a:prstGeom>
          <a:noFill/>
          <a:ln>
            <a:noFill/>
          </a:ln>
        </p:spPr>
        <p:txBody>
          <a:bodyPr wrap="square" lIns="68575" tIns="34275" rIns="68575" bIns="34275" anchor="t" anchorCtr="0">
            <a:noAutofit/>
          </a:bodyPr>
          <a:lstStyle/>
          <a:p>
            <a:pPr lvl="0" indent="-209550" algn="ctr"/>
            <a:r>
              <a:rPr lang="en-US" altLang="en-US" sz="3600" dirty="0"/>
              <a:t>Region 4 Life Members Committee</a:t>
            </a:r>
            <a:endParaRPr sz="3600" b="1" i="0" u="none" strike="noStrike" cap="none" dirty="0">
              <a:solidFill>
                <a:srgbClr val="0066A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Shape 168">
            <a:extLst>
              <a:ext uri="{FF2B5EF4-FFF2-40B4-BE49-F238E27FC236}">
                <a16:creationId xmlns:a16="http://schemas.microsoft.com/office/drawing/2014/main" id="{7751BD31-A281-E1DA-EEE8-321DDDEC6E5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436418" y="1213503"/>
            <a:ext cx="8391059" cy="3553478"/>
          </a:xfrm>
          <a:prstGeom prst="rect">
            <a:avLst/>
          </a:prstGeom>
          <a:noFill/>
          <a:ln>
            <a:noFill/>
          </a:ln>
        </p:spPr>
        <p:txBody>
          <a:bodyPr wrap="square" lIns="68575" tIns="34275" rIns="68575" bIns="34275" anchor="t" anchorCtr="0">
            <a:noAutofit/>
          </a:bodyPr>
          <a:lstStyle/>
          <a:p>
            <a:pPr algn="ctr">
              <a:defRPr/>
            </a:pPr>
            <a:r>
              <a:rPr lang="en-US" sz="4000" i="0" dirty="0">
                <a:solidFill>
                  <a:schemeClr val="tx1"/>
                </a:solidFill>
              </a:rPr>
              <a:t>Some LMAG Activities</a:t>
            </a:r>
          </a:p>
          <a:p>
            <a:pPr marL="270710" indent="-270710">
              <a:lnSpc>
                <a:spcPct val="90000"/>
              </a:lnSpc>
              <a:spcBef>
                <a:spcPts val="1000"/>
              </a:spcBef>
              <a:buSzPct val="100000"/>
              <a:buChar char="•"/>
              <a:defRPr sz="27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lang="en-US" sz="2800" b="0" i="0" dirty="0"/>
              <a:t>LMAG Members frequently participate in local STEM activities for K-12 Students or with local College or University Student Branches</a:t>
            </a:r>
          </a:p>
          <a:p>
            <a:pPr marL="270710" indent="-270710">
              <a:lnSpc>
                <a:spcPct val="90000"/>
              </a:lnSpc>
              <a:spcBef>
                <a:spcPts val="1000"/>
              </a:spcBef>
              <a:buSzPct val="100000"/>
              <a:buChar char="•"/>
              <a:defRPr sz="27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lang="en-US" sz="2800" b="0" i="0" dirty="0"/>
              <a:t>Our goal is to encourage students to enter the profession and to mentor the next generation of technologists</a:t>
            </a:r>
          </a:p>
          <a:p>
            <a:pPr>
              <a:defRPr/>
            </a:pPr>
            <a:endParaRPr lang="en-US" sz="2400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AutoShape 2">
            <a:extLst>
              <a:ext uri="{FF2B5EF4-FFF2-40B4-BE49-F238E27FC236}">
                <a16:creationId xmlns:a16="http://schemas.microsoft.com/office/drawing/2014/main" id="{452DA59A-DCC3-693A-8AE2-A472641CFA0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24193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Life_Members_Wordmark_IEEE_Blue_RGB.jpg" descr="Life_Members_Wordmark_IEEE_Blue_RGB.jpg">
            <a:extLst>
              <a:ext uri="{FF2B5EF4-FFF2-40B4-BE49-F238E27FC236}">
                <a16:creationId xmlns:a16="http://schemas.microsoft.com/office/drawing/2014/main" id="{9F1FC54D-1CE1-BAEC-CB33-907607ABDC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239" y="531333"/>
            <a:ext cx="1619901" cy="52493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438979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>
          <a:extLst>
            <a:ext uri="{FF2B5EF4-FFF2-40B4-BE49-F238E27FC236}">
              <a16:creationId xmlns:a16="http://schemas.microsoft.com/office/drawing/2014/main" id="{C80ABBE9-0ABA-A213-5BCA-9B5266335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>
            <a:extLst>
              <a:ext uri="{FF2B5EF4-FFF2-40B4-BE49-F238E27FC236}">
                <a16:creationId xmlns:a16="http://schemas.microsoft.com/office/drawing/2014/main" id="{68BE41A0-1919-E5A9-5D49-D4E14D3C678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514349" y="376519"/>
            <a:ext cx="8141168" cy="396687"/>
          </a:xfrm>
          <a:prstGeom prst="rect">
            <a:avLst/>
          </a:prstGeom>
          <a:noFill/>
          <a:ln>
            <a:noFill/>
          </a:ln>
        </p:spPr>
        <p:txBody>
          <a:bodyPr wrap="square" lIns="68575" tIns="34275" rIns="68575" bIns="34275" anchor="t" anchorCtr="0">
            <a:noAutofit/>
          </a:bodyPr>
          <a:lstStyle/>
          <a:p>
            <a:pPr lvl="0" indent="-209550" algn="ctr"/>
            <a:r>
              <a:rPr lang="en-US" altLang="en-US" sz="4000" dirty="0"/>
              <a:t>        </a:t>
            </a:r>
            <a:r>
              <a:rPr lang="en-US" altLang="en-US" sz="3200" dirty="0"/>
              <a:t>Region 4 Life Members Committee</a:t>
            </a:r>
            <a:endParaRPr sz="3200" b="1" i="0" u="none" strike="noStrike" cap="none" dirty="0">
              <a:solidFill>
                <a:srgbClr val="0066A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Shape 168">
            <a:extLst>
              <a:ext uri="{FF2B5EF4-FFF2-40B4-BE49-F238E27FC236}">
                <a16:creationId xmlns:a16="http://schemas.microsoft.com/office/drawing/2014/main" id="{91C60683-85E2-5BBD-0EFA-082A4AF75C74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 flipV="1">
            <a:off x="144520" y="5266971"/>
            <a:ext cx="8550159" cy="644468"/>
          </a:xfrm>
          <a:prstGeom prst="rect">
            <a:avLst/>
          </a:prstGeom>
          <a:noFill/>
          <a:ln>
            <a:noFill/>
          </a:ln>
        </p:spPr>
        <p:txBody>
          <a:bodyPr wrap="square" lIns="68575" tIns="34275" rIns="68575" bIns="34275" anchor="t" anchorCtr="0">
            <a:noAutofit/>
          </a:bodyPr>
          <a:lstStyle/>
          <a:p>
            <a:pPr>
              <a:defRPr/>
            </a:pPr>
            <a:endParaRPr lang="en-US" sz="1600" i="1" u="none" strike="noStrike" cap="none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3B4386-1E5D-6AF6-F63C-A516B87523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514349" y="424329"/>
            <a:ext cx="1511939" cy="499990"/>
          </a:xfrm>
          <a:prstGeom prst="rect">
            <a:avLst/>
          </a:prstGeom>
        </p:spPr>
      </p:pic>
      <p:sp>
        <p:nvSpPr>
          <p:cNvPr id="3" name="AutoShape 2">
            <a:extLst>
              <a:ext uri="{FF2B5EF4-FFF2-40B4-BE49-F238E27FC236}">
                <a16:creationId xmlns:a16="http://schemas.microsoft.com/office/drawing/2014/main" id="{2F87784E-676D-24CD-6176-DEE76189228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24193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AB0A734-B012-7AC3-A7F1-7A20FDE23A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7983" y="446829"/>
            <a:ext cx="1494462" cy="48561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47C31EB-1EF6-F094-F1C5-DB87752A6B37}"/>
              </a:ext>
            </a:extLst>
          </p:cNvPr>
          <p:cNvSpPr txBox="1"/>
          <p:nvPr/>
        </p:nvSpPr>
        <p:spPr>
          <a:xfrm>
            <a:off x="1866275" y="1086787"/>
            <a:ext cx="49917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i="0" dirty="0">
                <a:solidFill>
                  <a:schemeClr val="tx1"/>
                </a:solidFill>
              </a:rPr>
              <a:t>Some LMAG Activities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E80C69-D802-0F44-C9DB-C2F5EDD812F4}"/>
              </a:ext>
            </a:extLst>
          </p:cNvPr>
          <p:cNvSpPr txBox="1"/>
          <p:nvPr/>
        </p:nvSpPr>
        <p:spPr>
          <a:xfrm>
            <a:off x="584616" y="1663908"/>
            <a:ext cx="7592518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0" dirty="0">
                <a:solidFill>
                  <a:srgbClr val="242424"/>
                </a:solidFill>
                <a:effectLst/>
                <a:latin typeface="+mn-lt"/>
              </a:rPr>
              <a:t>-    AI: the promises and the dangers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rgbClr val="242424"/>
                </a:solidFill>
                <a:latin typeface="+mn-lt"/>
              </a:rPr>
              <a:t>Financial Planning focused on not running out of money before you die</a:t>
            </a:r>
          </a:p>
          <a:p>
            <a:pPr marL="457200" indent="-457200">
              <a:buFontTx/>
              <a:buChar char="-"/>
            </a:pPr>
            <a:r>
              <a:rPr lang="en-US" sz="2800" b="0" i="0" dirty="0">
                <a:solidFill>
                  <a:srgbClr val="242424"/>
                </a:solidFill>
                <a:effectLst/>
                <a:latin typeface="+mn-lt"/>
              </a:rPr>
              <a:t>Estate planning to take care of anything you have left.</a:t>
            </a:r>
          </a:p>
          <a:p>
            <a:pPr marL="457200" indent="-457200">
              <a:buFontTx/>
              <a:buChar char="-"/>
            </a:pPr>
            <a:r>
              <a:rPr lang="en-US" sz="2800" b="0" i="0" dirty="0">
                <a:solidFill>
                  <a:srgbClr val="242424"/>
                </a:solidFill>
                <a:effectLst/>
                <a:latin typeface="+mn-lt"/>
              </a:rPr>
              <a:t>Self-driving vehicles: what stands between   </a:t>
            </a:r>
          </a:p>
          <a:p>
            <a:r>
              <a:rPr lang="en-US" sz="2800" dirty="0">
                <a:solidFill>
                  <a:srgbClr val="242424"/>
                </a:solidFill>
                <a:latin typeface="+mn-lt"/>
              </a:rPr>
              <a:t>    </a:t>
            </a:r>
            <a:r>
              <a:rPr lang="en-US" sz="2800" b="0" i="0" dirty="0">
                <a:solidFill>
                  <a:srgbClr val="242424"/>
                </a:solidFill>
                <a:effectLst/>
                <a:latin typeface="+mn-lt"/>
              </a:rPr>
              <a:t> today's technology and release?</a:t>
            </a:r>
            <a:br>
              <a:rPr lang="en-US" sz="2800" dirty="0">
                <a:latin typeface="+mn-lt"/>
              </a:rPr>
            </a:br>
            <a:br>
              <a:rPr lang="en-US" dirty="0"/>
            </a:br>
            <a:r>
              <a:rPr lang="en-US" b="0" i="0" dirty="0">
                <a:solidFill>
                  <a:srgbClr val="242424"/>
                </a:solidFill>
                <a:effectLst/>
                <a:latin typeface="courier new" panose="02070309020205020404" pitchFamily="49" charset="0"/>
              </a:rPr>
              <a:t> 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1539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>
          <a:extLst>
            <a:ext uri="{FF2B5EF4-FFF2-40B4-BE49-F238E27FC236}">
              <a16:creationId xmlns:a16="http://schemas.microsoft.com/office/drawing/2014/main" id="{700E5D40-7A9A-D216-0A2B-D247F71987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>
            <a:extLst>
              <a:ext uri="{FF2B5EF4-FFF2-40B4-BE49-F238E27FC236}">
                <a16:creationId xmlns:a16="http://schemas.microsoft.com/office/drawing/2014/main" id="{0D030F92-A206-91D3-0480-6582A5B1F9FB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514349" y="376519"/>
            <a:ext cx="8141168" cy="396687"/>
          </a:xfrm>
          <a:prstGeom prst="rect">
            <a:avLst/>
          </a:prstGeom>
          <a:noFill/>
          <a:ln>
            <a:noFill/>
          </a:ln>
        </p:spPr>
        <p:txBody>
          <a:bodyPr wrap="square" lIns="68575" tIns="34275" rIns="68575" bIns="34275" anchor="t" anchorCtr="0">
            <a:noAutofit/>
          </a:bodyPr>
          <a:lstStyle/>
          <a:p>
            <a:pPr lvl="0" indent="-209550" algn="ctr"/>
            <a:r>
              <a:rPr lang="en-US" altLang="en-US" sz="4000" dirty="0"/>
              <a:t>        </a:t>
            </a:r>
            <a:r>
              <a:rPr lang="en-US" altLang="en-US" sz="3200" dirty="0"/>
              <a:t>Region 4 Life Members Committee</a:t>
            </a:r>
            <a:endParaRPr sz="3200" b="1" i="0" u="none" strike="noStrike" cap="none" dirty="0">
              <a:solidFill>
                <a:srgbClr val="0066A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Shape 168">
            <a:extLst>
              <a:ext uri="{FF2B5EF4-FFF2-40B4-BE49-F238E27FC236}">
                <a16:creationId xmlns:a16="http://schemas.microsoft.com/office/drawing/2014/main" id="{EB5278E0-8E37-24E9-3A43-4B50415D0ED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 flipV="1">
            <a:off x="144520" y="5266971"/>
            <a:ext cx="8550159" cy="644468"/>
          </a:xfrm>
          <a:prstGeom prst="rect">
            <a:avLst/>
          </a:prstGeom>
          <a:noFill/>
          <a:ln>
            <a:noFill/>
          </a:ln>
        </p:spPr>
        <p:txBody>
          <a:bodyPr wrap="square" lIns="68575" tIns="34275" rIns="68575" bIns="34275" anchor="t" anchorCtr="0">
            <a:noAutofit/>
          </a:bodyPr>
          <a:lstStyle/>
          <a:p>
            <a:pPr>
              <a:defRPr/>
            </a:pPr>
            <a:endParaRPr lang="en-US" sz="1600" i="1" u="none" strike="noStrike" cap="none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11F990-AC7B-D23C-0FBE-F1D147C762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514349" y="424329"/>
            <a:ext cx="1511939" cy="499990"/>
          </a:xfrm>
          <a:prstGeom prst="rect">
            <a:avLst/>
          </a:prstGeom>
        </p:spPr>
      </p:pic>
      <p:sp>
        <p:nvSpPr>
          <p:cNvPr id="3" name="AutoShape 2">
            <a:extLst>
              <a:ext uri="{FF2B5EF4-FFF2-40B4-BE49-F238E27FC236}">
                <a16:creationId xmlns:a16="http://schemas.microsoft.com/office/drawing/2014/main" id="{A56CEDCB-EA87-D90C-7D34-9D030153150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24193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BE54AC7-0FAB-EA9B-FD21-195B3C3B89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7983" y="446829"/>
            <a:ext cx="1494462" cy="48561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7A2EB0F-2F8B-88AE-8D15-C64A1C725196}"/>
              </a:ext>
            </a:extLst>
          </p:cNvPr>
          <p:cNvSpPr txBox="1"/>
          <p:nvPr/>
        </p:nvSpPr>
        <p:spPr>
          <a:xfrm>
            <a:off x="2286000" y="1004341"/>
            <a:ext cx="441460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i="0" dirty="0">
                <a:solidFill>
                  <a:schemeClr val="tx1"/>
                </a:solidFill>
              </a:rPr>
              <a:t>Some LMAG Activities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3048CB6-27ED-2FDB-FFA9-9837B5C5F680}"/>
              </a:ext>
            </a:extLst>
          </p:cNvPr>
          <p:cNvSpPr txBox="1"/>
          <p:nvPr/>
        </p:nvSpPr>
        <p:spPr>
          <a:xfrm>
            <a:off x="831953" y="1479242"/>
            <a:ext cx="7405141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b="0" i="0" dirty="0">
                <a:solidFill>
                  <a:srgbClr val="242424"/>
                </a:solidFill>
                <a:effectLst/>
                <a:latin typeface="+mn-lt"/>
              </a:rPr>
              <a:t>Tour of nuclear reactor</a:t>
            </a:r>
          </a:p>
          <a:p>
            <a:pPr marL="342900" indent="-342900">
              <a:buFontTx/>
              <a:buChar char="-"/>
            </a:pPr>
            <a:r>
              <a:rPr lang="en-US" sz="2400" b="0" i="0" dirty="0">
                <a:solidFill>
                  <a:srgbClr val="242424"/>
                </a:solidFill>
                <a:effectLst/>
                <a:latin typeface="+mn-lt"/>
              </a:rPr>
              <a:t>Tour of automated manufacturing site with extensive automation </a:t>
            </a:r>
          </a:p>
          <a:p>
            <a:pPr marL="342900" indent="-342900">
              <a:buFontTx/>
              <a:buChar char="-"/>
            </a:pPr>
            <a:r>
              <a:rPr lang="en-US" sz="2400" b="0" i="0" dirty="0">
                <a:solidFill>
                  <a:srgbClr val="242424"/>
                </a:solidFill>
                <a:effectLst/>
                <a:latin typeface="+mn-lt"/>
              </a:rPr>
              <a:t>Tour of local museum:</a:t>
            </a:r>
          </a:p>
          <a:p>
            <a:pPr marL="342900" indent="-342900">
              <a:buFontTx/>
              <a:buChar char="-"/>
            </a:pPr>
            <a:r>
              <a:rPr lang="en-US" sz="2400" b="0" i="0" dirty="0">
                <a:solidFill>
                  <a:srgbClr val="242424"/>
                </a:solidFill>
                <a:effectLst/>
                <a:latin typeface="+mn-lt"/>
              </a:rPr>
              <a:t>Movie: The Imitation Game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242424"/>
                </a:solidFill>
                <a:latin typeface="+mn-lt"/>
              </a:rPr>
              <a:t>Financial Planning focused on not running out of money before you die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242424"/>
                </a:solidFill>
                <a:latin typeface="+mn-lt"/>
              </a:rPr>
              <a:t>Estate planning to take care of anything you might have left</a:t>
            </a:r>
            <a:endParaRPr 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89759808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r Slides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10343</TotalTime>
  <Words>431</Words>
  <Application>Microsoft Office PowerPoint</Application>
  <PresentationFormat>On-screen Show (16:9)</PresentationFormat>
  <Paragraphs>55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Arial</vt:lpstr>
      <vt:lpstr>Calibri</vt:lpstr>
      <vt:lpstr>courier new</vt:lpstr>
      <vt:lpstr>Divider Slides</vt:lpstr>
      <vt:lpstr>        Region 4 Life Members Committee</vt:lpstr>
      <vt:lpstr>        Region 4 Life Members Committee</vt:lpstr>
      <vt:lpstr>        Region 4 Life Members Committee</vt:lpstr>
      <vt:lpstr>        Region 4 Life Members Committee</vt:lpstr>
      <vt:lpstr>        Region 4 Life Members Committee</vt:lpstr>
      <vt:lpstr>        Region 4 Life Members Committee</vt:lpstr>
      <vt:lpstr>Region 4 Life Members Committee</vt:lpstr>
      <vt:lpstr>        Region 4 Life Members Committee</vt:lpstr>
      <vt:lpstr>        Region 4 Life Members Committee</vt:lpstr>
      <vt:lpstr>        Region 4 Life Members Committee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4 Industry Engagement Committee  Presentation to Region Meeting Minneapolis, MN Friday, April 26, 2024   R4-IEC Committee Chair – Balaji Sankarshanan R4-IEC Committee Past Chair – Jim Riess R4-IEC Members - Bruce Lindholm, Maigha, Bob Parro, Aseet Patel, Brij N Singh R4-IEC Advisory Members – Vickie Ozburn , Bernie Sander, John Walz</dc:title>
  <dc:creator>Jim Riess</dc:creator>
  <cp:lastModifiedBy>Jim Riess</cp:lastModifiedBy>
  <cp:revision>7</cp:revision>
  <cp:lastPrinted>2025-07-11T19:40:24Z</cp:lastPrinted>
  <dcterms:modified xsi:type="dcterms:W3CDTF">2025-08-07T21:46:17Z</dcterms:modified>
</cp:coreProperties>
</file>